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 id="2147483711" r:id="rId3"/>
  </p:sldMasterIdLst>
  <p:notesMasterIdLst>
    <p:notesMasterId r:id="rId212"/>
  </p:notesMasterIdLst>
  <p:handoutMasterIdLst>
    <p:handoutMasterId r:id="rId213"/>
  </p:handoutMasterIdLst>
  <p:sldIdLst>
    <p:sldId id="257" r:id="rId4"/>
    <p:sldId id="263" r:id="rId5"/>
    <p:sldId id="262" r:id="rId6"/>
    <p:sldId id="488" r:id="rId7"/>
    <p:sldId id="267" r:id="rId8"/>
    <p:sldId id="268" r:id="rId9"/>
    <p:sldId id="489" r:id="rId10"/>
    <p:sldId id="491" r:id="rId11"/>
    <p:sldId id="492" r:id="rId12"/>
    <p:sldId id="271" r:id="rId13"/>
    <p:sldId id="490" r:id="rId14"/>
    <p:sldId id="498" r:id="rId15"/>
    <p:sldId id="272" r:id="rId16"/>
    <p:sldId id="493" r:id="rId17"/>
    <p:sldId id="494" r:id="rId18"/>
    <p:sldId id="496" r:id="rId19"/>
    <p:sldId id="497" r:id="rId20"/>
    <p:sldId id="297"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99" r:id="rId121"/>
    <p:sldId id="400" r:id="rId122"/>
    <p:sldId id="401" r:id="rId123"/>
    <p:sldId id="402" r:id="rId124"/>
    <p:sldId id="403" r:id="rId125"/>
    <p:sldId id="404" r:id="rId126"/>
    <p:sldId id="405" r:id="rId127"/>
    <p:sldId id="406" r:id="rId128"/>
    <p:sldId id="407" r:id="rId129"/>
    <p:sldId id="408" r:id="rId130"/>
    <p:sldId id="409" r:id="rId131"/>
    <p:sldId id="410" r:id="rId132"/>
    <p:sldId id="411" r:id="rId133"/>
    <p:sldId id="412" r:id="rId134"/>
    <p:sldId id="413" r:id="rId135"/>
    <p:sldId id="414" r:id="rId136"/>
    <p:sldId id="415" r:id="rId137"/>
    <p:sldId id="416" r:id="rId138"/>
    <p:sldId id="417"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438" r:id="rId160"/>
    <p:sldId id="439" r:id="rId161"/>
    <p:sldId id="440" r:id="rId162"/>
    <p:sldId id="441" r:id="rId163"/>
    <p:sldId id="442" r:id="rId164"/>
    <p:sldId id="443" r:id="rId165"/>
    <p:sldId id="444" r:id="rId166"/>
    <p:sldId id="445" r:id="rId167"/>
    <p:sldId id="446"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62" r:id="rId184"/>
    <p:sldId id="463" r:id="rId185"/>
    <p:sldId id="464" r:id="rId186"/>
    <p:sldId id="465" r:id="rId187"/>
    <p:sldId id="466" r:id="rId188"/>
    <p:sldId id="467" r:id="rId189"/>
    <p:sldId id="468" r:id="rId190"/>
    <p:sldId id="469" r:id="rId191"/>
    <p:sldId id="470" r:id="rId192"/>
    <p:sldId id="471" r:id="rId193"/>
    <p:sldId id="472" r:id="rId194"/>
    <p:sldId id="473" r:id="rId195"/>
    <p:sldId id="474" r:id="rId196"/>
    <p:sldId id="475" r:id="rId197"/>
    <p:sldId id="476" r:id="rId198"/>
    <p:sldId id="477" r:id="rId199"/>
    <p:sldId id="478" r:id="rId200"/>
    <p:sldId id="479" r:id="rId201"/>
    <p:sldId id="480" r:id="rId202"/>
    <p:sldId id="481" r:id="rId203"/>
    <p:sldId id="482" r:id="rId204"/>
    <p:sldId id="483" r:id="rId205"/>
    <p:sldId id="484" r:id="rId206"/>
    <p:sldId id="485" r:id="rId207"/>
    <p:sldId id="486" r:id="rId208"/>
    <p:sldId id="487" r:id="rId209"/>
    <p:sldId id="260" r:id="rId210"/>
    <p:sldId id="261"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022" autoAdjust="0"/>
    <p:restoredTop sz="94660"/>
  </p:normalViewPr>
  <p:slideViewPr>
    <p:cSldViewPr snapToGrid="0">
      <p:cViewPr varScale="1">
        <p:scale>
          <a:sx n="68" d="100"/>
          <a:sy n="68" d="100"/>
        </p:scale>
        <p:origin x="48" y="228"/>
      </p:cViewPr>
      <p:guideLst/>
    </p:cSldViewPr>
  </p:slideViewPr>
  <p:notesTextViewPr>
    <p:cViewPr>
      <p:scale>
        <a:sx n="1" d="1"/>
        <a:sy n="1" d="1"/>
      </p:scale>
      <p:origin x="0" y="0"/>
    </p:cViewPr>
  </p:notesTextViewPr>
  <p:notesViewPr>
    <p:cSldViewPr snapToGrid="0" showGuides="1">
      <p:cViewPr varScale="1">
        <p:scale>
          <a:sx n="76" d="100"/>
          <a:sy n="76" d="100"/>
        </p:scale>
        <p:origin x="1770"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slide" Target="slides/slide183.xml"/><Relationship Id="rId216" Type="http://schemas.openxmlformats.org/officeDocument/2006/relationships/theme" Target="theme/theme1.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212" Type="http://schemas.openxmlformats.org/officeDocument/2006/relationships/notesMaster" Target="notesMasters/notesMaster1.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handoutMaster" Target="handoutMasters/handoutMaster1.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2.xml"/><Relationship Id="rId214" Type="http://schemas.openxmlformats.org/officeDocument/2006/relationships/presProps" Target="pres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viewProps" Target="view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5F589-53FA-4308-A591-28A8C2968B35}" type="doc">
      <dgm:prSet loTypeId="urn:microsoft.com/office/officeart/2005/8/layout/orgChart1" loCatId="hierarchy" qsTypeId="urn:microsoft.com/office/officeart/2005/8/quickstyle/simple1" qsCatId="simple" csTypeId="urn:microsoft.com/office/officeart/2005/8/colors/accent1_2" csCatId="accent1" phldr="1"/>
      <dgm:spPr/>
    </dgm:pt>
    <dgm:pt modelId="{608A1EC2-01AF-4247-A15B-978D125804F9}">
      <dgm:prSet/>
      <dgm:spPr>
        <a:solidFill>
          <a:schemeClr val="accent5">
            <a:lumMod val="60000"/>
            <a:lumOff val="40000"/>
            <a:alpha val="30000"/>
          </a:schemeClr>
        </a:solidFill>
        <a:ln>
          <a:solidFill>
            <a:schemeClr val="accent5">
              <a:lumMod val="20000"/>
              <a:lumOff val="80000"/>
            </a:schemeClr>
          </a:solidFill>
        </a:ln>
      </dgm:spPr>
      <dgm:t>
        <a:bodyPr/>
        <a:lstStyle/>
        <a:p>
          <a:pPr marL="0" marR="0" lvl="0" indent="0" algn="ctr" defTabSz="914400" rtl="0" eaLnBrk="0" fontAlgn="base" latinLnBrk="0" hangingPunct="0">
            <a:lnSpc>
              <a:spcPct val="85000"/>
            </a:lnSpc>
            <a:spcBef>
              <a:spcPct val="0"/>
            </a:spcBef>
            <a:spcAft>
              <a:spcPct val="0"/>
            </a:spcAft>
            <a:buClrTx/>
            <a:buSzTx/>
            <a:buFontTx/>
            <a:buNone/>
            <a:tabLst/>
          </a:pPr>
          <a:r>
            <a:rPr kumimoji="1" lang="en-US"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DHTML</a:t>
          </a:r>
          <a:endParaRPr kumimoji="1" lang="bg-BG"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dgm:t>
    </dgm:pt>
    <dgm:pt modelId="{828AE73B-BCEF-45B7-830B-D2E0F368485A}" type="parTrans" cxnId="{52FDC435-07B5-45D0-914D-3D47F7B79D1C}">
      <dgm:prSet/>
      <dgm:spPr/>
      <dgm:t>
        <a:bodyPr/>
        <a:lstStyle/>
        <a:p>
          <a:endParaRPr lang="bg-BG"/>
        </a:p>
      </dgm:t>
    </dgm:pt>
    <dgm:pt modelId="{904612A0-09C3-49F1-84A7-A5F9334ECF08}" type="sibTrans" cxnId="{52FDC435-07B5-45D0-914D-3D47F7B79D1C}">
      <dgm:prSet/>
      <dgm:spPr/>
      <dgm:t>
        <a:bodyPr/>
        <a:lstStyle/>
        <a:p>
          <a:endParaRPr lang="bg-BG"/>
        </a:p>
      </dgm:t>
    </dgm:pt>
    <dgm:pt modelId="{F11842CF-EC60-488E-9D4F-0DFED0CB0380}">
      <dgm:prSet/>
      <dgm:spPr>
        <a:solidFill>
          <a:schemeClr val="accent5">
            <a:lumMod val="60000"/>
            <a:lumOff val="40000"/>
            <a:alpha val="30000"/>
          </a:schemeClr>
        </a:solidFill>
        <a:ln>
          <a:solidFill>
            <a:schemeClr val="accent5">
              <a:lumMod val="20000"/>
              <a:lumOff val="80000"/>
            </a:schemeClr>
          </a:solidFill>
        </a:ln>
      </dgm:spPr>
      <dgm:t>
        <a:bodyPr/>
        <a:lstStyle/>
        <a:p>
          <a:pPr marL="0" marR="0" lvl="0" indent="0" algn="ctr" defTabSz="914400" rtl="0" eaLnBrk="0" fontAlgn="base" latinLnBrk="0" hangingPunct="0">
            <a:lnSpc>
              <a:spcPct val="85000"/>
            </a:lnSpc>
            <a:spcBef>
              <a:spcPct val="0"/>
            </a:spcBef>
            <a:spcAft>
              <a:spcPct val="0"/>
            </a:spcAft>
            <a:buClrTx/>
            <a:buSzTx/>
            <a:buFontTx/>
            <a:buNone/>
            <a:tabLst/>
          </a:pPr>
          <a:r>
            <a:rPr kumimoji="1" lang="en-US"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XHTML</a:t>
          </a:r>
          <a:endParaRPr kumimoji="1" lang="bg-BG"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dgm:t>
    </dgm:pt>
    <dgm:pt modelId="{5263E22A-86A7-4D05-BF79-78924EC4E0A3}" type="parTrans" cxnId="{38E31C0F-5319-4D84-B9EC-7EF743D6089A}">
      <dgm:prSet/>
      <dgm:spPr>
        <a:solidFill>
          <a:schemeClr val="tx1">
            <a:lumMod val="40000"/>
            <a:lumOff val="60000"/>
          </a:schemeClr>
        </a:solidFill>
        <a:ln>
          <a:solidFill>
            <a:schemeClr val="accent5">
              <a:lumMod val="20000"/>
              <a:lumOff val="80000"/>
            </a:schemeClr>
          </a:solidFill>
        </a:ln>
      </dgm:spPr>
      <dgm:t>
        <a:bodyPr/>
        <a:lstStyle/>
        <a:p>
          <a:endParaRPr lang="bg-BG"/>
        </a:p>
      </dgm:t>
    </dgm:pt>
    <dgm:pt modelId="{378126A9-9473-46E7-B496-C7F79200FC74}" type="sibTrans" cxnId="{38E31C0F-5319-4D84-B9EC-7EF743D6089A}">
      <dgm:prSet/>
      <dgm:spPr/>
      <dgm:t>
        <a:bodyPr/>
        <a:lstStyle/>
        <a:p>
          <a:endParaRPr lang="bg-BG"/>
        </a:p>
      </dgm:t>
    </dgm:pt>
    <dgm:pt modelId="{D7329EF1-07F8-4005-AE62-EAC2F38A0754}">
      <dgm:prSet/>
      <dgm:spPr>
        <a:solidFill>
          <a:schemeClr val="accent5">
            <a:lumMod val="60000"/>
            <a:lumOff val="40000"/>
            <a:alpha val="30000"/>
          </a:schemeClr>
        </a:solidFill>
        <a:ln>
          <a:solidFill>
            <a:schemeClr val="accent5">
              <a:lumMod val="20000"/>
              <a:lumOff val="80000"/>
            </a:schemeClr>
          </a:solidFill>
        </a:ln>
      </dgm:spPr>
      <dgm:t>
        <a:bodyPr/>
        <a:lstStyle/>
        <a:p>
          <a:pPr marL="0" marR="0" lvl="0" indent="0" algn="ctr" defTabSz="914400" rtl="0" eaLnBrk="0" fontAlgn="base" latinLnBrk="0" hangingPunct="0">
            <a:lnSpc>
              <a:spcPct val="85000"/>
            </a:lnSpc>
            <a:spcBef>
              <a:spcPct val="0"/>
            </a:spcBef>
            <a:spcAft>
              <a:spcPct val="0"/>
            </a:spcAft>
            <a:buClrTx/>
            <a:buSzTx/>
            <a:buFontTx/>
            <a:buNone/>
            <a:tabLst/>
          </a:pPr>
          <a:r>
            <a:rPr kumimoji="1" lang="en-US"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CSS</a:t>
          </a:r>
          <a:endParaRPr kumimoji="1" lang="bg-BG"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dgm:t>
    </dgm:pt>
    <dgm:pt modelId="{A4AAF88C-2F9E-4D8B-8972-305B152AE0D7}" type="parTrans" cxnId="{893DBBBD-06EC-4021-B42A-0557D6AD8DAA}">
      <dgm:prSet/>
      <dgm:spPr>
        <a:ln>
          <a:solidFill>
            <a:schemeClr val="accent5">
              <a:lumMod val="20000"/>
              <a:lumOff val="80000"/>
            </a:schemeClr>
          </a:solidFill>
        </a:ln>
      </dgm:spPr>
      <dgm:t>
        <a:bodyPr/>
        <a:lstStyle/>
        <a:p>
          <a:endParaRPr lang="bg-BG"/>
        </a:p>
      </dgm:t>
    </dgm:pt>
    <dgm:pt modelId="{5696FE6E-187F-439A-8990-078E720F3D2A}" type="sibTrans" cxnId="{893DBBBD-06EC-4021-B42A-0557D6AD8DAA}">
      <dgm:prSet/>
      <dgm:spPr/>
      <dgm:t>
        <a:bodyPr/>
        <a:lstStyle/>
        <a:p>
          <a:endParaRPr lang="bg-BG"/>
        </a:p>
      </dgm:t>
    </dgm:pt>
    <dgm:pt modelId="{7C7AC4B4-D3B9-4CC2-B87A-839316F25AF2}">
      <dgm:prSet/>
      <dgm:spPr>
        <a:solidFill>
          <a:schemeClr val="accent5">
            <a:lumMod val="60000"/>
            <a:lumOff val="40000"/>
            <a:alpha val="30000"/>
          </a:schemeClr>
        </a:solidFill>
        <a:ln>
          <a:solidFill>
            <a:schemeClr val="accent5">
              <a:lumMod val="20000"/>
              <a:lumOff val="80000"/>
            </a:schemeClr>
          </a:solidFill>
        </a:ln>
      </dgm:spPr>
      <dgm:t>
        <a:bodyPr/>
        <a:lstStyle/>
        <a:p>
          <a:pPr marL="0" marR="0" lvl="0" indent="0" algn="ctr" defTabSz="914400" rtl="0" eaLnBrk="0" fontAlgn="base" latinLnBrk="0" hangingPunct="0">
            <a:lnSpc>
              <a:spcPct val="85000"/>
            </a:lnSpc>
            <a:spcBef>
              <a:spcPct val="0"/>
            </a:spcBef>
            <a:spcAft>
              <a:spcPct val="0"/>
            </a:spcAft>
            <a:buClrTx/>
            <a:buSzTx/>
            <a:buFontTx/>
            <a:buNone/>
            <a:tabLst/>
          </a:pPr>
          <a:r>
            <a:rPr kumimoji="1" lang="en-US"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JavaScript</a:t>
          </a:r>
          <a:endParaRPr kumimoji="1" lang="bg-BG"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dgm:t>
    </dgm:pt>
    <dgm:pt modelId="{9B8098CB-6BB8-4AC2-B11B-D5E6DFCC87EB}" type="parTrans" cxnId="{A85D2821-C08F-4ADE-A6D1-E343CC70CCE9}">
      <dgm:prSet/>
      <dgm:spPr>
        <a:solidFill>
          <a:schemeClr val="tx1">
            <a:lumMod val="40000"/>
            <a:lumOff val="60000"/>
          </a:schemeClr>
        </a:solidFill>
        <a:ln>
          <a:solidFill>
            <a:schemeClr val="accent5">
              <a:lumMod val="20000"/>
              <a:lumOff val="80000"/>
            </a:schemeClr>
          </a:solidFill>
        </a:ln>
      </dgm:spPr>
      <dgm:t>
        <a:bodyPr/>
        <a:lstStyle/>
        <a:p>
          <a:endParaRPr lang="bg-BG"/>
        </a:p>
      </dgm:t>
    </dgm:pt>
    <dgm:pt modelId="{677C916D-FD1F-4DD9-9D02-79DEB8374ECC}" type="sibTrans" cxnId="{A85D2821-C08F-4ADE-A6D1-E343CC70CCE9}">
      <dgm:prSet/>
      <dgm:spPr/>
      <dgm:t>
        <a:bodyPr/>
        <a:lstStyle/>
        <a:p>
          <a:endParaRPr lang="bg-BG"/>
        </a:p>
      </dgm:t>
    </dgm:pt>
    <dgm:pt modelId="{B7609963-D7B9-4B17-AF9E-F6B62543970C}">
      <dgm:prSet/>
      <dgm:spPr>
        <a:solidFill>
          <a:schemeClr val="accent5">
            <a:lumMod val="60000"/>
            <a:lumOff val="40000"/>
            <a:alpha val="30000"/>
          </a:schemeClr>
        </a:solidFill>
        <a:ln>
          <a:solidFill>
            <a:schemeClr val="accent5">
              <a:lumMod val="20000"/>
              <a:lumOff val="80000"/>
            </a:schemeClr>
          </a:solidFill>
        </a:ln>
      </dgm:spPr>
      <dgm:t>
        <a:bodyPr/>
        <a:lstStyle/>
        <a:p>
          <a:pPr marL="0" marR="0" lvl="0" indent="0" algn="ctr" defTabSz="914400" rtl="0" eaLnBrk="0" fontAlgn="base" latinLnBrk="0" hangingPunct="0">
            <a:lnSpc>
              <a:spcPct val="85000"/>
            </a:lnSpc>
            <a:spcBef>
              <a:spcPct val="0"/>
            </a:spcBef>
            <a:spcAft>
              <a:spcPct val="0"/>
            </a:spcAft>
            <a:buClrTx/>
            <a:buSzTx/>
            <a:buFontTx/>
            <a:buNone/>
            <a:tabLst/>
          </a:pPr>
          <a:r>
            <a:rPr kumimoji="1" lang="en-US"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DOM</a:t>
          </a:r>
          <a:endParaRPr kumimoji="1" lang="bg-BG"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dgm:t>
    </dgm:pt>
    <dgm:pt modelId="{0AB9111E-23F7-47BC-9307-7D65CADBF6D7}" type="parTrans" cxnId="{122BB43D-C82A-4A98-B27B-9FA079FAE1D9}">
      <dgm:prSet/>
      <dgm:spPr>
        <a:solidFill>
          <a:schemeClr val="tx1">
            <a:lumMod val="40000"/>
            <a:lumOff val="60000"/>
          </a:schemeClr>
        </a:solidFill>
        <a:ln>
          <a:solidFill>
            <a:schemeClr val="accent5">
              <a:lumMod val="20000"/>
              <a:lumOff val="80000"/>
            </a:schemeClr>
          </a:solidFill>
        </a:ln>
      </dgm:spPr>
      <dgm:t>
        <a:bodyPr/>
        <a:lstStyle/>
        <a:p>
          <a:endParaRPr lang="bg-BG"/>
        </a:p>
      </dgm:t>
    </dgm:pt>
    <dgm:pt modelId="{9593D17D-562E-42ED-9DB7-9BEC28666928}" type="sibTrans" cxnId="{122BB43D-C82A-4A98-B27B-9FA079FAE1D9}">
      <dgm:prSet/>
      <dgm:spPr/>
      <dgm:t>
        <a:bodyPr/>
        <a:lstStyle/>
        <a:p>
          <a:endParaRPr lang="bg-BG"/>
        </a:p>
      </dgm:t>
    </dgm:pt>
    <dgm:pt modelId="{FA41F8B3-D593-47C9-A931-F79544E76C04}" type="pres">
      <dgm:prSet presAssocID="{DD15F589-53FA-4308-A591-28A8C2968B35}" presName="hierChild1" presStyleCnt="0">
        <dgm:presLayoutVars>
          <dgm:orgChart val="1"/>
          <dgm:chPref val="1"/>
          <dgm:dir/>
          <dgm:animOne val="branch"/>
          <dgm:animLvl val="lvl"/>
          <dgm:resizeHandles/>
        </dgm:presLayoutVars>
      </dgm:prSet>
      <dgm:spPr/>
    </dgm:pt>
    <dgm:pt modelId="{1876C163-5C32-42B3-8D5D-16E15B8DBB2B}" type="pres">
      <dgm:prSet presAssocID="{608A1EC2-01AF-4247-A15B-978D125804F9}" presName="hierRoot1" presStyleCnt="0">
        <dgm:presLayoutVars>
          <dgm:hierBranch/>
        </dgm:presLayoutVars>
      </dgm:prSet>
      <dgm:spPr/>
    </dgm:pt>
    <dgm:pt modelId="{A929C0FD-7584-4926-BCB9-FE67EB0E1C1C}" type="pres">
      <dgm:prSet presAssocID="{608A1EC2-01AF-4247-A15B-978D125804F9}" presName="rootComposite1" presStyleCnt="0"/>
      <dgm:spPr/>
    </dgm:pt>
    <dgm:pt modelId="{3FACA039-696D-4C69-9B35-11AADEC858A2}" type="pres">
      <dgm:prSet presAssocID="{608A1EC2-01AF-4247-A15B-978D125804F9}" presName="rootText1" presStyleLbl="node0" presStyleIdx="0" presStyleCnt="1" custScaleY="72520" custLinFactNeighborX="1291" custLinFactNeighborY="-10977">
        <dgm:presLayoutVars>
          <dgm:chPref val="3"/>
        </dgm:presLayoutVars>
      </dgm:prSet>
      <dgm:spPr/>
      <dgm:t>
        <a:bodyPr/>
        <a:lstStyle/>
        <a:p>
          <a:endParaRPr lang="bg-BG"/>
        </a:p>
      </dgm:t>
    </dgm:pt>
    <dgm:pt modelId="{0CEBC24F-1328-4FAC-B379-2BCA120E4D72}" type="pres">
      <dgm:prSet presAssocID="{608A1EC2-01AF-4247-A15B-978D125804F9}" presName="rootConnector1" presStyleLbl="node1" presStyleIdx="0" presStyleCnt="0"/>
      <dgm:spPr/>
      <dgm:t>
        <a:bodyPr/>
        <a:lstStyle/>
        <a:p>
          <a:endParaRPr lang="bg-BG"/>
        </a:p>
      </dgm:t>
    </dgm:pt>
    <dgm:pt modelId="{874CA8BE-F061-48CF-B676-467D315F616D}" type="pres">
      <dgm:prSet presAssocID="{608A1EC2-01AF-4247-A15B-978D125804F9}" presName="hierChild2" presStyleCnt="0"/>
      <dgm:spPr/>
    </dgm:pt>
    <dgm:pt modelId="{6F556916-3134-4938-BB1B-C7ACC88A39E8}" type="pres">
      <dgm:prSet presAssocID="{5263E22A-86A7-4D05-BF79-78924EC4E0A3}" presName="Name35" presStyleLbl="parChTrans1D2" presStyleIdx="0" presStyleCnt="4"/>
      <dgm:spPr/>
      <dgm:t>
        <a:bodyPr/>
        <a:lstStyle/>
        <a:p>
          <a:endParaRPr lang="bg-BG"/>
        </a:p>
      </dgm:t>
    </dgm:pt>
    <dgm:pt modelId="{26FE4D88-8094-40F2-A9A5-C1E40706E701}" type="pres">
      <dgm:prSet presAssocID="{F11842CF-EC60-488E-9D4F-0DFED0CB0380}" presName="hierRoot2" presStyleCnt="0">
        <dgm:presLayoutVars>
          <dgm:hierBranch/>
        </dgm:presLayoutVars>
      </dgm:prSet>
      <dgm:spPr/>
    </dgm:pt>
    <dgm:pt modelId="{88EEB339-45F0-44D3-9877-0C78F0C47C89}" type="pres">
      <dgm:prSet presAssocID="{F11842CF-EC60-488E-9D4F-0DFED0CB0380}" presName="rootComposite" presStyleCnt="0"/>
      <dgm:spPr/>
    </dgm:pt>
    <dgm:pt modelId="{228FE6FC-7259-4B67-82C5-9C0076AD3ACA}" type="pres">
      <dgm:prSet presAssocID="{F11842CF-EC60-488E-9D4F-0DFED0CB0380}" presName="rootText" presStyleLbl="node2" presStyleIdx="0" presStyleCnt="4" custScaleX="79939" custScaleY="64766" custLinFactNeighborY="2687">
        <dgm:presLayoutVars>
          <dgm:chPref val="3"/>
        </dgm:presLayoutVars>
      </dgm:prSet>
      <dgm:spPr/>
      <dgm:t>
        <a:bodyPr/>
        <a:lstStyle/>
        <a:p>
          <a:endParaRPr lang="bg-BG"/>
        </a:p>
      </dgm:t>
    </dgm:pt>
    <dgm:pt modelId="{7AC48386-9656-4EC6-8821-0F7E07CC2F1A}" type="pres">
      <dgm:prSet presAssocID="{F11842CF-EC60-488E-9D4F-0DFED0CB0380}" presName="rootConnector" presStyleLbl="node2" presStyleIdx="0" presStyleCnt="4"/>
      <dgm:spPr/>
      <dgm:t>
        <a:bodyPr/>
        <a:lstStyle/>
        <a:p>
          <a:endParaRPr lang="bg-BG"/>
        </a:p>
      </dgm:t>
    </dgm:pt>
    <dgm:pt modelId="{BB0E37DB-4683-4DD3-8E46-BC42C2FA3E6B}" type="pres">
      <dgm:prSet presAssocID="{F11842CF-EC60-488E-9D4F-0DFED0CB0380}" presName="hierChild4" presStyleCnt="0"/>
      <dgm:spPr/>
    </dgm:pt>
    <dgm:pt modelId="{8385983F-E726-4C0E-92A4-E4221A5E0E05}" type="pres">
      <dgm:prSet presAssocID="{F11842CF-EC60-488E-9D4F-0DFED0CB0380}" presName="hierChild5" presStyleCnt="0"/>
      <dgm:spPr/>
    </dgm:pt>
    <dgm:pt modelId="{7F3FFE69-D75F-44A3-893C-E8756AA89EAC}" type="pres">
      <dgm:prSet presAssocID="{A4AAF88C-2F9E-4D8B-8972-305B152AE0D7}" presName="Name35" presStyleLbl="parChTrans1D2" presStyleIdx="1" presStyleCnt="4"/>
      <dgm:spPr/>
      <dgm:t>
        <a:bodyPr/>
        <a:lstStyle/>
        <a:p>
          <a:endParaRPr lang="bg-BG"/>
        </a:p>
      </dgm:t>
    </dgm:pt>
    <dgm:pt modelId="{C86DEECA-D9D1-4A3C-B23D-7A1431CBDA95}" type="pres">
      <dgm:prSet presAssocID="{D7329EF1-07F8-4005-AE62-EAC2F38A0754}" presName="hierRoot2" presStyleCnt="0">
        <dgm:presLayoutVars>
          <dgm:hierBranch/>
        </dgm:presLayoutVars>
      </dgm:prSet>
      <dgm:spPr/>
    </dgm:pt>
    <dgm:pt modelId="{D893DD97-D419-449F-AF14-3948C1DA2F02}" type="pres">
      <dgm:prSet presAssocID="{D7329EF1-07F8-4005-AE62-EAC2F38A0754}" presName="rootComposite" presStyleCnt="0"/>
      <dgm:spPr/>
    </dgm:pt>
    <dgm:pt modelId="{1A61650A-88F6-4148-943F-62A660FF946A}" type="pres">
      <dgm:prSet presAssocID="{D7329EF1-07F8-4005-AE62-EAC2F38A0754}" presName="rootText" presStyleLbl="node2" presStyleIdx="1" presStyleCnt="4" custScaleX="75353" custScaleY="64766" custLinFactNeighborY="2687">
        <dgm:presLayoutVars>
          <dgm:chPref val="3"/>
        </dgm:presLayoutVars>
      </dgm:prSet>
      <dgm:spPr/>
      <dgm:t>
        <a:bodyPr/>
        <a:lstStyle/>
        <a:p>
          <a:endParaRPr lang="bg-BG"/>
        </a:p>
      </dgm:t>
    </dgm:pt>
    <dgm:pt modelId="{B65AC824-25E8-455D-B1AC-2FD0E904FF64}" type="pres">
      <dgm:prSet presAssocID="{D7329EF1-07F8-4005-AE62-EAC2F38A0754}" presName="rootConnector" presStyleLbl="node2" presStyleIdx="1" presStyleCnt="4"/>
      <dgm:spPr/>
      <dgm:t>
        <a:bodyPr/>
        <a:lstStyle/>
        <a:p>
          <a:endParaRPr lang="bg-BG"/>
        </a:p>
      </dgm:t>
    </dgm:pt>
    <dgm:pt modelId="{92142DBB-3F4F-4452-A8C5-D7BEF4D5E30F}" type="pres">
      <dgm:prSet presAssocID="{D7329EF1-07F8-4005-AE62-EAC2F38A0754}" presName="hierChild4" presStyleCnt="0"/>
      <dgm:spPr/>
    </dgm:pt>
    <dgm:pt modelId="{6D12CE1A-6E96-4827-83BE-14E7E66F4B88}" type="pres">
      <dgm:prSet presAssocID="{D7329EF1-07F8-4005-AE62-EAC2F38A0754}" presName="hierChild5" presStyleCnt="0"/>
      <dgm:spPr/>
    </dgm:pt>
    <dgm:pt modelId="{45E166D6-D565-4268-934A-48C967E831B3}" type="pres">
      <dgm:prSet presAssocID="{9B8098CB-6BB8-4AC2-B11B-D5E6DFCC87EB}" presName="Name35" presStyleLbl="parChTrans1D2" presStyleIdx="2" presStyleCnt="4"/>
      <dgm:spPr/>
      <dgm:t>
        <a:bodyPr/>
        <a:lstStyle/>
        <a:p>
          <a:endParaRPr lang="bg-BG"/>
        </a:p>
      </dgm:t>
    </dgm:pt>
    <dgm:pt modelId="{BB44F0E0-2C9E-423E-8069-D6DDA0A16A6A}" type="pres">
      <dgm:prSet presAssocID="{7C7AC4B4-D3B9-4CC2-B87A-839316F25AF2}" presName="hierRoot2" presStyleCnt="0">
        <dgm:presLayoutVars>
          <dgm:hierBranch/>
        </dgm:presLayoutVars>
      </dgm:prSet>
      <dgm:spPr/>
    </dgm:pt>
    <dgm:pt modelId="{4C2462D0-B0F4-48F5-9E9B-BF819E6348E4}" type="pres">
      <dgm:prSet presAssocID="{7C7AC4B4-D3B9-4CC2-B87A-839316F25AF2}" presName="rootComposite" presStyleCnt="0"/>
      <dgm:spPr/>
    </dgm:pt>
    <dgm:pt modelId="{84BDF9D7-71AF-478A-8992-78E523D21C63}" type="pres">
      <dgm:prSet presAssocID="{7C7AC4B4-D3B9-4CC2-B87A-839316F25AF2}" presName="rootText" presStyleLbl="node2" presStyleIdx="2" presStyleCnt="4" custScaleY="64766" custLinFactNeighborY="2687">
        <dgm:presLayoutVars>
          <dgm:chPref val="3"/>
        </dgm:presLayoutVars>
      </dgm:prSet>
      <dgm:spPr/>
      <dgm:t>
        <a:bodyPr/>
        <a:lstStyle/>
        <a:p>
          <a:endParaRPr lang="bg-BG"/>
        </a:p>
      </dgm:t>
    </dgm:pt>
    <dgm:pt modelId="{7740B1A0-9157-4545-97EB-368FEB272624}" type="pres">
      <dgm:prSet presAssocID="{7C7AC4B4-D3B9-4CC2-B87A-839316F25AF2}" presName="rootConnector" presStyleLbl="node2" presStyleIdx="2" presStyleCnt="4"/>
      <dgm:spPr/>
      <dgm:t>
        <a:bodyPr/>
        <a:lstStyle/>
        <a:p>
          <a:endParaRPr lang="bg-BG"/>
        </a:p>
      </dgm:t>
    </dgm:pt>
    <dgm:pt modelId="{E49337F8-048F-41BA-814E-5E7B7259422C}" type="pres">
      <dgm:prSet presAssocID="{7C7AC4B4-D3B9-4CC2-B87A-839316F25AF2}" presName="hierChild4" presStyleCnt="0"/>
      <dgm:spPr/>
    </dgm:pt>
    <dgm:pt modelId="{0294AAB7-9288-4089-8FFA-D23BA13CD04A}" type="pres">
      <dgm:prSet presAssocID="{7C7AC4B4-D3B9-4CC2-B87A-839316F25AF2}" presName="hierChild5" presStyleCnt="0"/>
      <dgm:spPr/>
    </dgm:pt>
    <dgm:pt modelId="{C79BA2E6-7BA1-4DF0-8AC0-F79C40B6D60B}" type="pres">
      <dgm:prSet presAssocID="{0AB9111E-23F7-47BC-9307-7D65CADBF6D7}" presName="Name35" presStyleLbl="parChTrans1D2" presStyleIdx="3" presStyleCnt="4"/>
      <dgm:spPr/>
      <dgm:t>
        <a:bodyPr/>
        <a:lstStyle/>
        <a:p>
          <a:endParaRPr lang="bg-BG"/>
        </a:p>
      </dgm:t>
    </dgm:pt>
    <dgm:pt modelId="{A7AD03B0-C350-4F74-A7C1-A4B599120E2A}" type="pres">
      <dgm:prSet presAssocID="{B7609963-D7B9-4B17-AF9E-F6B62543970C}" presName="hierRoot2" presStyleCnt="0">
        <dgm:presLayoutVars>
          <dgm:hierBranch/>
        </dgm:presLayoutVars>
      </dgm:prSet>
      <dgm:spPr/>
    </dgm:pt>
    <dgm:pt modelId="{F5AD575B-DF86-4CE6-BF88-31A3F51ED98D}" type="pres">
      <dgm:prSet presAssocID="{B7609963-D7B9-4B17-AF9E-F6B62543970C}" presName="rootComposite" presStyleCnt="0"/>
      <dgm:spPr/>
    </dgm:pt>
    <dgm:pt modelId="{1A6408F8-093E-474D-AB6F-BF0938FAFF71}" type="pres">
      <dgm:prSet presAssocID="{B7609963-D7B9-4B17-AF9E-F6B62543970C}" presName="rootText" presStyleLbl="node2" presStyleIdx="3" presStyleCnt="4" custScaleX="78934" custScaleY="64766" custLinFactNeighborY="2687">
        <dgm:presLayoutVars>
          <dgm:chPref val="3"/>
        </dgm:presLayoutVars>
      </dgm:prSet>
      <dgm:spPr/>
      <dgm:t>
        <a:bodyPr/>
        <a:lstStyle/>
        <a:p>
          <a:endParaRPr lang="bg-BG"/>
        </a:p>
      </dgm:t>
    </dgm:pt>
    <dgm:pt modelId="{59A91F38-2289-4DEA-8B70-9AC77A7B4494}" type="pres">
      <dgm:prSet presAssocID="{B7609963-D7B9-4B17-AF9E-F6B62543970C}" presName="rootConnector" presStyleLbl="node2" presStyleIdx="3" presStyleCnt="4"/>
      <dgm:spPr/>
      <dgm:t>
        <a:bodyPr/>
        <a:lstStyle/>
        <a:p>
          <a:endParaRPr lang="bg-BG"/>
        </a:p>
      </dgm:t>
    </dgm:pt>
    <dgm:pt modelId="{28815BC9-DEE2-4810-8E2B-A64B9F3D23F8}" type="pres">
      <dgm:prSet presAssocID="{B7609963-D7B9-4B17-AF9E-F6B62543970C}" presName="hierChild4" presStyleCnt="0"/>
      <dgm:spPr/>
    </dgm:pt>
    <dgm:pt modelId="{183C01C3-D9D1-4768-998F-2EE78725298E}" type="pres">
      <dgm:prSet presAssocID="{B7609963-D7B9-4B17-AF9E-F6B62543970C}" presName="hierChild5" presStyleCnt="0"/>
      <dgm:spPr/>
    </dgm:pt>
    <dgm:pt modelId="{49FCD0B9-9A27-499B-93DF-B7F4B70D4AEA}" type="pres">
      <dgm:prSet presAssocID="{608A1EC2-01AF-4247-A15B-978D125804F9}" presName="hierChild3" presStyleCnt="0"/>
      <dgm:spPr/>
    </dgm:pt>
  </dgm:ptLst>
  <dgm:cxnLst>
    <dgm:cxn modelId="{EA55BB92-425C-4ABD-990C-E161929BAD5F}" type="presOf" srcId="{608A1EC2-01AF-4247-A15B-978D125804F9}" destId="{3FACA039-696D-4C69-9B35-11AADEC858A2}" srcOrd="0" destOrd="0" presId="urn:microsoft.com/office/officeart/2005/8/layout/orgChart1"/>
    <dgm:cxn modelId="{52FDC435-07B5-45D0-914D-3D47F7B79D1C}" srcId="{DD15F589-53FA-4308-A591-28A8C2968B35}" destId="{608A1EC2-01AF-4247-A15B-978D125804F9}" srcOrd="0" destOrd="0" parTransId="{828AE73B-BCEF-45B7-830B-D2E0F368485A}" sibTransId="{904612A0-09C3-49F1-84A7-A5F9334ECF08}"/>
    <dgm:cxn modelId="{F474F5B7-6E6C-4586-8B62-A2CEC253EF30}" type="presOf" srcId="{A4AAF88C-2F9E-4D8B-8972-305B152AE0D7}" destId="{7F3FFE69-D75F-44A3-893C-E8756AA89EAC}" srcOrd="0" destOrd="0" presId="urn:microsoft.com/office/officeart/2005/8/layout/orgChart1"/>
    <dgm:cxn modelId="{5F7AF122-B051-4F5B-88FA-1ED84AC0F08B}" type="presOf" srcId="{F11842CF-EC60-488E-9D4F-0DFED0CB0380}" destId="{228FE6FC-7259-4B67-82C5-9C0076AD3ACA}" srcOrd="0" destOrd="0" presId="urn:microsoft.com/office/officeart/2005/8/layout/orgChart1"/>
    <dgm:cxn modelId="{811E394B-7CE8-470D-A3D8-42371AD0746C}" type="presOf" srcId="{B7609963-D7B9-4B17-AF9E-F6B62543970C}" destId="{1A6408F8-093E-474D-AB6F-BF0938FAFF71}" srcOrd="0" destOrd="0" presId="urn:microsoft.com/office/officeart/2005/8/layout/orgChart1"/>
    <dgm:cxn modelId="{80D309A7-400E-4B09-91E8-E0C524708D6A}" type="presOf" srcId="{D7329EF1-07F8-4005-AE62-EAC2F38A0754}" destId="{B65AC824-25E8-455D-B1AC-2FD0E904FF64}" srcOrd="1" destOrd="0" presId="urn:microsoft.com/office/officeart/2005/8/layout/orgChart1"/>
    <dgm:cxn modelId="{C8D975CD-8B9A-4669-A794-A49BE68D9C63}" type="presOf" srcId="{5263E22A-86A7-4D05-BF79-78924EC4E0A3}" destId="{6F556916-3134-4938-BB1B-C7ACC88A39E8}" srcOrd="0" destOrd="0" presId="urn:microsoft.com/office/officeart/2005/8/layout/orgChart1"/>
    <dgm:cxn modelId="{57D08F87-0042-4F7F-A345-6737B951C4B8}" type="presOf" srcId="{F11842CF-EC60-488E-9D4F-0DFED0CB0380}" destId="{7AC48386-9656-4EC6-8821-0F7E07CC2F1A}" srcOrd="1" destOrd="0" presId="urn:microsoft.com/office/officeart/2005/8/layout/orgChart1"/>
    <dgm:cxn modelId="{122BB43D-C82A-4A98-B27B-9FA079FAE1D9}" srcId="{608A1EC2-01AF-4247-A15B-978D125804F9}" destId="{B7609963-D7B9-4B17-AF9E-F6B62543970C}" srcOrd="3" destOrd="0" parTransId="{0AB9111E-23F7-47BC-9307-7D65CADBF6D7}" sibTransId="{9593D17D-562E-42ED-9DB7-9BEC28666928}"/>
    <dgm:cxn modelId="{893DBBBD-06EC-4021-B42A-0557D6AD8DAA}" srcId="{608A1EC2-01AF-4247-A15B-978D125804F9}" destId="{D7329EF1-07F8-4005-AE62-EAC2F38A0754}" srcOrd="1" destOrd="0" parTransId="{A4AAF88C-2F9E-4D8B-8972-305B152AE0D7}" sibTransId="{5696FE6E-187F-439A-8990-078E720F3D2A}"/>
    <dgm:cxn modelId="{9DF3BCDB-7CA6-4325-B4EC-01EB4C07D80F}" type="presOf" srcId="{608A1EC2-01AF-4247-A15B-978D125804F9}" destId="{0CEBC24F-1328-4FAC-B379-2BCA120E4D72}" srcOrd="1" destOrd="0" presId="urn:microsoft.com/office/officeart/2005/8/layout/orgChart1"/>
    <dgm:cxn modelId="{426F8940-27FB-49F8-93C2-E27BBAA31F37}" type="presOf" srcId="{DD15F589-53FA-4308-A591-28A8C2968B35}" destId="{FA41F8B3-D593-47C9-A931-F79544E76C04}" srcOrd="0" destOrd="0" presId="urn:microsoft.com/office/officeart/2005/8/layout/orgChart1"/>
    <dgm:cxn modelId="{38E31C0F-5319-4D84-B9EC-7EF743D6089A}" srcId="{608A1EC2-01AF-4247-A15B-978D125804F9}" destId="{F11842CF-EC60-488E-9D4F-0DFED0CB0380}" srcOrd="0" destOrd="0" parTransId="{5263E22A-86A7-4D05-BF79-78924EC4E0A3}" sibTransId="{378126A9-9473-46E7-B496-C7F79200FC74}"/>
    <dgm:cxn modelId="{4C87BEC7-2E1C-46F7-8275-C25D08B3B93A}" type="presOf" srcId="{D7329EF1-07F8-4005-AE62-EAC2F38A0754}" destId="{1A61650A-88F6-4148-943F-62A660FF946A}" srcOrd="0" destOrd="0" presId="urn:microsoft.com/office/officeart/2005/8/layout/orgChart1"/>
    <dgm:cxn modelId="{DB3DA1C1-11FE-46B4-9231-016F4F2E61EC}" type="presOf" srcId="{7C7AC4B4-D3B9-4CC2-B87A-839316F25AF2}" destId="{84BDF9D7-71AF-478A-8992-78E523D21C63}" srcOrd="0" destOrd="0" presId="urn:microsoft.com/office/officeart/2005/8/layout/orgChart1"/>
    <dgm:cxn modelId="{7627F2E6-0862-4286-B5DB-CD384DD63398}" type="presOf" srcId="{B7609963-D7B9-4B17-AF9E-F6B62543970C}" destId="{59A91F38-2289-4DEA-8B70-9AC77A7B4494}" srcOrd="1" destOrd="0" presId="urn:microsoft.com/office/officeart/2005/8/layout/orgChart1"/>
    <dgm:cxn modelId="{A85D2821-C08F-4ADE-A6D1-E343CC70CCE9}" srcId="{608A1EC2-01AF-4247-A15B-978D125804F9}" destId="{7C7AC4B4-D3B9-4CC2-B87A-839316F25AF2}" srcOrd="2" destOrd="0" parTransId="{9B8098CB-6BB8-4AC2-B11B-D5E6DFCC87EB}" sibTransId="{677C916D-FD1F-4DD9-9D02-79DEB8374ECC}"/>
    <dgm:cxn modelId="{1F8CAC22-E462-486A-88E4-2CCE3590D2AE}" type="presOf" srcId="{9B8098CB-6BB8-4AC2-B11B-D5E6DFCC87EB}" destId="{45E166D6-D565-4268-934A-48C967E831B3}" srcOrd="0" destOrd="0" presId="urn:microsoft.com/office/officeart/2005/8/layout/orgChart1"/>
    <dgm:cxn modelId="{518E7114-2D04-431E-AB41-E6474203BDDF}" type="presOf" srcId="{0AB9111E-23F7-47BC-9307-7D65CADBF6D7}" destId="{C79BA2E6-7BA1-4DF0-8AC0-F79C40B6D60B}" srcOrd="0" destOrd="0" presId="urn:microsoft.com/office/officeart/2005/8/layout/orgChart1"/>
    <dgm:cxn modelId="{C267BCEA-0165-48A4-99A1-64EAB47F7779}" type="presOf" srcId="{7C7AC4B4-D3B9-4CC2-B87A-839316F25AF2}" destId="{7740B1A0-9157-4545-97EB-368FEB272624}" srcOrd="1" destOrd="0" presId="urn:microsoft.com/office/officeart/2005/8/layout/orgChart1"/>
    <dgm:cxn modelId="{5AE5FB9C-31B8-45C2-B0A0-951860F3E2DC}" type="presParOf" srcId="{FA41F8B3-D593-47C9-A931-F79544E76C04}" destId="{1876C163-5C32-42B3-8D5D-16E15B8DBB2B}" srcOrd="0" destOrd="0" presId="urn:microsoft.com/office/officeart/2005/8/layout/orgChart1"/>
    <dgm:cxn modelId="{B481D93C-4EC8-45F4-B137-996FD577788E}" type="presParOf" srcId="{1876C163-5C32-42B3-8D5D-16E15B8DBB2B}" destId="{A929C0FD-7584-4926-BCB9-FE67EB0E1C1C}" srcOrd="0" destOrd="0" presId="urn:microsoft.com/office/officeart/2005/8/layout/orgChart1"/>
    <dgm:cxn modelId="{84DA8F7A-603A-4902-A00F-12B7F1F3398A}" type="presParOf" srcId="{A929C0FD-7584-4926-BCB9-FE67EB0E1C1C}" destId="{3FACA039-696D-4C69-9B35-11AADEC858A2}" srcOrd="0" destOrd="0" presId="urn:microsoft.com/office/officeart/2005/8/layout/orgChart1"/>
    <dgm:cxn modelId="{C351C048-F043-4CF7-9024-5F93BB982E1E}" type="presParOf" srcId="{A929C0FD-7584-4926-BCB9-FE67EB0E1C1C}" destId="{0CEBC24F-1328-4FAC-B379-2BCA120E4D72}" srcOrd="1" destOrd="0" presId="urn:microsoft.com/office/officeart/2005/8/layout/orgChart1"/>
    <dgm:cxn modelId="{EB5281A0-6A3B-4C6D-8C15-B19B8D5AF01C}" type="presParOf" srcId="{1876C163-5C32-42B3-8D5D-16E15B8DBB2B}" destId="{874CA8BE-F061-48CF-B676-467D315F616D}" srcOrd="1" destOrd="0" presId="urn:microsoft.com/office/officeart/2005/8/layout/orgChart1"/>
    <dgm:cxn modelId="{D0B3BC89-0BDB-4311-9325-7393116C75FB}" type="presParOf" srcId="{874CA8BE-F061-48CF-B676-467D315F616D}" destId="{6F556916-3134-4938-BB1B-C7ACC88A39E8}" srcOrd="0" destOrd="0" presId="urn:microsoft.com/office/officeart/2005/8/layout/orgChart1"/>
    <dgm:cxn modelId="{5C5F2368-4A65-41C7-99AA-B73A2CFC4A71}" type="presParOf" srcId="{874CA8BE-F061-48CF-B676-467D315F616D}" destId="{26FE4D88-8094-40F2-A9A5-C1E40706E701}" srcOrd="1" destOrd="0" presId="urn:microsoft.com/office/officeart/2005/8/layout/orgChart1"/>
    <dgm:cxn modelId="{E3E35D56-C6AA-4A39-B16B-3228A04C90E9}" type="presParOf" srcId="{26FE4D88-8094-40F2-A9A5-C1E40706E701}" destId="{88EEB339-45F0-44D3-9877-0C78F0C47C89}" srcOrd="0" destOrd="0" presId="urn:microsoft.com/office/officeart/2005/8/layout/orgChart1"/>
    <dgm:cxn modelId="{D81AA949-0D92-4D84-9B25-C01974725873}" type="presParOf" srcId="{88EEB339-45F0-44D3-9877-0C78F0C47C89}" destId="{228FE6FC-7259-4B67-82C5-9C0076AD3ACA}" srcOrd="0" destOrd="0" presId="urn:microsoft.com/office/officeart/2005/8/layout/orgChart1"/>
    <dgm:cxn modelId="{A05E43CA-CBBB-48D6-8CB1-DA7F1E6477EA}" type="presParOf" srcId="{88EEB339-45F0-44D3-9877-0C78F0C47C89}" destId="{7AC48386-9656-4EC6-8821-0F7E07CC2F1A}" srcOrd="1" destOrd="0" presId="urn:microsoft.com/office/officeart/2005/8/layout/orgChart1"/>
    <dgm:cxn modelId="{D7A3FC23-46B7-4ABE-AE73-78A2CD5B0D60}" type="presParOf" srcId="{26FE4D88-8094-40F2-A9A5-C1E40706E701}" destId="{BB0E37DB-4683-4DD3-8E46-BC42C2FA3E6B}" srcOrd="1" destOrd="0" presId="urn:microsoft.com/office/officeart/2005/8/layout/orgChart1"/>
    <dgm:cxn modelId="{BEC9FDC5-007E-4E98-85C1-96077F789603}" type="presParOf" srcId="{26FE4D88-8094-40F2-A9A5-C1E40706E701}" destId="{8385983F-E726-4C0E-92A4-E4221A5E0E05}" srcOrd="2" destOrd="0" presId="urn:microsoft.com/office/officeart/2005/8/layout/orgChart1"/>
    <dgm:cxn modelId="{D03B5F38-4078-412B-A23B-5B15DDDC9E9E}" type="presParOf" srcId="{874CA8BE-F061-48CF-B676-467D315F616D}" destId="{7F3FFE69-D75F-44A3-893C-E8756AA89EAC}" srcOrd="2" destOrd="0" presId="urn:microsoft.com/office/officeart/2005/8/layout/orgChart1"/>
    <dgm:cxn modelId="{C0C6B5C5-6572-4525-AFD0-76262A2F2141}" type="presParOf" srcId="{874CA8BE-F061-48CF-B676-467D315F616D}" destId="{C86DEECA-D9D1-4A3C-B23D-7A1431CBDA95}" srcOrd="3" destOrd="0" presId="urn:microsoft.com/office/officeart/2005/8/layout/orgChart1"/>
    <dgm:cxn modelId="{7401FE50-3D29-4E45-B934-39149886A4CA}" type="presParOf" srcId="{C86DEECA-D9D1-4A3C-B23D-7A1431CBDA95}" destId="{D893DD97-D419-449F-AF14-3948C1DA2F02}" srcOrd="0" destOrd="0" presId="urn:microsoft.com/office/officeart/2005/8/layout/orgChart1"/>
    <dgm:cxn modelId="{93F87F0A-DFCC-4AC5-AF22-A0281BD427F1}" type="presParOf" srcId="{D893DD97-D419-449F-AF14-3948C1DA2F02}" destId="{1A61650A-88F6-4148-943F-62A660FF946A}" srcOrd="0" destOrd="0" presId="urn:microsoft.com/office/officeart/2005/8/layout/orgChart1"/>
    <dgm:cxn modelId="{BBB18CCD-84A4-4D21-A65E-5EF21682946B}" type="presParOf" srcId="{D893DD97-D419-449F-AF14-3948C1DA2F02}" destId="{B65AC824-25E8-455D-B1AC-2FD0E904FF64}" srcOrd="1" destOrd="0" presId="urn:microsoft.com/office/officeart/2005/8/layout/orgChart1"/>
    <dgm:cxn modelId="{E6833829-04EC-4184-8E06-F8EDF308571A}" type="presParOf" srcId="{C86DEECA-D9D1-4A3C-B23D-7A1431CBDA95}" destId="{92142DBB-3F4F-4452-A8C5-D7BEF4D5E30F}" srcOrd="1" destOrd="0" presId="urn:microsoft.com/office/officeart/2005/8/layout/orgChart1"/>
    <dgm:cxn modelId="{38B0D5E5-30F3-46CA-AA1A-E1AD161963AC}" type="presParOf" srcId="{C86DEECA-D9D1-4A3C-B23D-7A1431CBDA95}" destId="{6D12CE1A-6E96-4827-83BE-14E7E66F4B88}" srcOrd="2" destOrd="0" presId="urn:microsoft.com/office/officeart/2005/8/layout/orgChart1"/>
    <dgm:cxn modelId="{31B2D0D1-9D44-41F9-ACA5-AEDD03F52CEE}" type="presParOf" srcId="{874CA8BE-F061-48CF-B676-467D315F616D}" destId="{45E166D6-D565-4268-934A-48C967E831B3}" srcOrd="4" destOrd="0" presId="urn:microsoft.com/office/officeart/2005/8/layout/orgChart1"/>
    <dgm:cxn modelId="{95CB7536-3A17-49A1-8C8B-8E326B5CB420}" type="presParOf" srcId="{874CA8BE-F061-48CF-B676-467D315F616D}" destId="{BB44F0E0-2C9E-423E-8069-D6DDA0A16A6A}" srcOrd="5" destOrd="0" presId="urn:microsoft.com/office/officeart/2005/8/layout/orgChart1"/>
    <dgm:cxn modelId="{BEA3DAB4-0251-4A46-A9FA-2566651D2E80}" type="presParOf" srcId="{BB44F0E0-2C9E-423E-8069-D6DDA0A16A6A}" destId="{4C2462D0-B0F4-48F5-9E9B-BF819E6348E4}" srcOrd="0" destOrd="0" presId="urn:microsoft.com/office/officeart/2005/8/layout/orgChart1"/>
    <dgm:cxn modelId="{07674954-1B35-4C5F-B2EA-149C611A920E}" type="presParOf" srcId="{4C2462D0-B0F4-48F5-9E9B-BF819E6348E4}" destId="{84BDF9D7-71AF-478A-8992-78E523D21C63}" srcOrd="0" destOrd="0" presId="urn:microsoft.com/office/officeart/2005/8/layout/orgChart1"/>
    <dgm:cxn modelId="{B84E4FBC-CE0D-4D76-9EEB-FCF7B9AF4B94}" type="presParOf" srcId="{4C2462D0-B0F4-48F5-9E9B-BF819E6348E4}" destId="{7740B1A0-9157-4545-97EB-368FEB272624}" srcOrd="1" destOrd="0" presId="urn:microsoft.com/office/officeart/2005/8/layout/orgChart1"/>
    <dgm:cxn modelId="{89EFEB25-F88F-4DF2-A234-CCF8CD916307}" type="presParOf" srcId="{BB44F0E0-2C9E-423E-8069-D6DDA0A16A6A}" destId="{E49337F8-048F-41BA-814E-5E7B7259422C}" srcOrd="1" destOrd="0" presId="urn:microsoft.com/office/officeart/2005/8/layout/orgChart1"/>
    <dgm:cxn modelId="{5EA4B150-306C-4B68-B85A-78432B19D4FE}" type="presParOf" srcId="{BB44F0E0-2C9E-423E-8069-D6DDA0A16A6A}" destId="{0294AAB7-9288-4089-8FFA-D23BA13CD04A}" srcOrd="2" destOrd="0" presId="urn:microsoft.com/office/officeart/2005/8/layout/orgChart1"/>
    <dgm:cxn modelId="{84F21FA7-E67E-40D4-A797-C5C2A05CBC86}" type="presParOf" srcId="{874CA8BE-F061-48CF-B676-467D315F616D}" destId="{C79BA2E6-7BA1-4DF0-8AC0-F79C40B6D60B}" srcOrd="6" destOrd="0" presId="urn:microsoft.com/office/officeart/2005/8/layout/orgChart1"/>
    <dgm:cxn modelId="{4E872B54-905C-44E0-9696-B7D9D99A1C7B}" type="presParOf" srcId="{874CA8BE-F061-48CF-B676-467D315F616D}" destId="{A7AD03B0-C350-4F74-A7C1-A4B599120E2A}" srcOrd="7" destOrd="0" presId="urn:microsoft.com/office/officeart/2005/8/layout/orgChart1"/>
    <dgm:cxn modelId="{B621AE91-1D6A-4068-B118-0F0C05DC18BA}" type="presParOf" srcId="{A7AD03B0-C350-4F74-A7C1-A4B599120E2A}" destId="{F5AD575B-DF86-4CE6-BF88-31A3F51ED98D}" srcOrd="0" destOrd="0" presId="urn:microsoft.com/office/officeart/2005/8/layout/orgChart1"/>
    <dgm:cxn modelId="{E07DFCBA-E844-43C1-AB00-306BFFB2331D}" type="presParOf" srcId="{F5AD575B-DF86-4CE6-BF88-31A3F51ED98D}" destId="{1A6408F8-093E-474D-AB6F-BF0938FAFF71}" srcOrd="0" destOrd="0" presId="urn:microsoft.com/office/officeart/2005/8/layout/orgChart1"/>
    <dgm:cxn modelId="{EBAD0AFA-BEE6-4926-92CD-779421BCE98D}" type="presParOf" srcId="{F5AD575B-DF86-4CE6-BF88-31A3F51ED98D}" destId="{59A91F38-2289-4DEA-8B70-9AC77A7B4494}" srcOrd="1" destOrd="0" presId="urn:microsoft.com/office/officeart/2005/8/layout/orgChart1"/>
    <dgm:cxn modelId="{E2C0D3CB-7ED0-468D-9755-296BAB937536}" type="presParOf" srcId="{A7AD03B0-C350-4F74-A7C1-A4B599120E2A}" destId="{28815BC9-DEE2-4810-8E2B-A64B9F3D23F8}" srcOrd="1" destOrd="0" presId="urn:microsoft.com/office/officeart/2005/8/layout/orgChart1"/>
    <dgm:cxn modelId="{133956B6-59D4-4872-98CA-A57ABD2AA3A6}" type="presParOf" srcId="{A7AD03B0-C350-4F74-A7C1-A4B599120E2A}" destId="{183C01C3-D9D1-4768-998F-2EE78725298E}" srcOrd="2" destOrd="0" presId="urn:microsoft.com/office/officeart/2005/8/layout/orgChart1"/>
    <dgm:cxn modelId="{442AE49F-6A52-4068-A891-2FA47A7C8D69}" type="presParOf" srcId="{1876C163-5C32-42B3-8D5D-16E15B8DBB2B}" destId="{49FCD0B9-9A27-499B-93DF-B7F4B70D4AE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442EA2-39BA-4C9A-AD59-755D4917D532}" type="doc">
      <dgm:prSet loTypeId="urn:microsoft.com/office/officeart/2008/layout/VerticalAccentList" loCatId="list" qsTypeId="urn:microsoft.com/office/officeart/2005/8/quickstyle/simple4" qsCatId="simple" csTypeId="urn:microsoft.com/office/officeart/2005/8/colors/colorful2" csCatId="colorful" phldr="1"/>
      <dgm:spPr/>
      <dgm:t>
        <a:bodyPr/>
        <a:lstStyle/>
        <a:p>
          <a:endParaRPr lang="en-US"/>
        </a:p>
      </dgm:t>
    </dgm:pt>
    <dgm:pt modelId="{4DF9FE7B-F642-4898-A360-D4E3814E1A3D}">
      <dgm:prSet phldrT="[Text]"/>
      <dgm:spPr/>
      <dgm:t>
        <a:bodyPr/>
        <a:lstStyle/>
        <a:p>
          <a:r>
            <a:rPr lang="en-US" smtClean="0"/>
            <a:t>Group A</a:t>
          </a:r>
          <a:endParaRPr lang="en-US" dirty="0"/>
        </a:p>
      </dgm:t>
    </dgm:pt>
    <dgm:pt modelId="{1C10F06D-860A-4604-A7AD-02E614FE3976}" type="parTrans" cxnId="{EBD8BE8D-6018-43E2-B081-034BB5656EB6}">
      <dgm:prSet/>
      <dgm:spPr/>
      <dgm:t>
        <a:bodyPr/>
        <a:lstStyle/>
        <a:p>
          <a:endParaRPr lang="en-US"/>
        </a:p>
      </dgm:t>
    </dgm:pt>
    <dgm:pt modelId="{43C18EFF-81FC-4D70-8C6B-E95FF3730413}" type="sibTrans" cxnId="{EBD8BE8D-6018-43E2-B081-034BB5656EB6}">
      <dgm:prSet/>
      <dgm:spPr/>
      <dgm:t>
        <a:bodyPr/>
        <a:lstStyle/>
        <a:p>
          <a:endParaRPr lang="en-US"/>
        </a:p>
      </dgm:t>
    </dgm:pt>
    <dgm:pt modelId="{EFF2750D-B4B3-474C-8B62-8B638DC31F7E}">
      <dgm:prSet phldrT="[Text]"/>
      <dgm:spPr/>
      <dgm:t>
        <a:bodyPr/>
        <a:lstStyle/>
        <a:p>
          <a:r>
            <a:rPr lang="en-US" dirty="0" smtClean="0"/>
            <a:t>Task 1</a:t>
          </a:r>
          <a:endParaRPr lang="en-US" dirty="0"/>
        </a:p>
      </dgm:t>
    </dgm:pt>
    <dgm:pt modelId="{AEBC78E6-CDDC-4C8F-A157-3C51E907FACD}" type="parTrans" cxnId="{A058DDA2-48CA-4E5B-B389-F71A59C262B0}">
      <dgm:prSet/>
      <dgm:spPr/>
      <dgm:t>
        <a:bodyPr/>
        <a:lstStyle/>
        <a:p>
          <a:endParaRPr lang="en-US"/>
        </a:p>
      </dgm:t>
    </dgm:pt>
    <dgm:pt modelId="{75C067D7-FCD2-4969-8F27-4BBDA88E75ED}" type="sibTrans" cxnId="{A058DDA2-48CA-4E5B-B389-F71A59C262B0}">
      <dgm:prSet/>
      <dgm:spPr/>
      <dgm:t>
        <a:bodyPr/>
        <a:lstStyle/>
        <a:p>
          <a:endParaRPr lang="en-US"/>
        </a:p>
      </dgm:t>
    </dgm:pt>
    <dgm:pt modelId="{789CD6DB-3A68-4A41-90BD-4F0CBB3617D1}">
      <dgm:prSet phldrT="[Text]"/>
      <dgm:spPr/>
      <dgm:t>
        <a:bodyPr/>
        <a:lstStyle/>
        <a:p>
          <a:r>
            <a:rPr lang="en-US" dirty="0" smtClean="0"/>
            <a:t>Task 2</a:t>
          </a:r>
          <a:endParaRPr lang="en-US" dirty="0"/>
        </a:p>
      </dgm:t>
    </dgm:pt>
    <dgm:pt modelId="{C0BEB5FF-8DFB-40B9-A228-C0C6097DDDC4}" type="parTrans" cxnId="{62C10234-45D3-426A-8820-4C0D1D8CBA21}">
      <dgm:prSet/>
      <dgm:spPr/>
      <dgm:t>
        <a:bodyPr/>
        <a:lstStyle/>
        <a:p>
          <a:endParaRPr lang="en-US"/>
        </a:p>
      </dgm:t>
    </dgm:pt>
    <dgm:pt modelId="{1A702531-A59F-4EE2-8246-E2EB0955D8B1}" type="sibTrans" cxnId="{62C10234-45D3-426A-8820-4C0D1D8CBA21}">
      <dgm:prSet/>
      <dgm:spPr/>
      <dgm:t>
        <a:bodyPr/>
        <a:lstStyle/>
        <a:p>
          <a:endParaRPr lang="en-US"/>
        </a:p>
      </dgm:t>
    </dgm:pt>
    <dgm:pt modelId="{3929B1E1-4BC4-4C73-ABE8-27CEF96A3652}">
      <dgm:prSet phldrT="[Text]"/>
      <dgm:spPr/>
      <dgm:t>
        <a:bodyPr/>
        <a:lstStyle/>
        <a:p>
          <a:r>
            <a:rPr lang="en-US" dirty="0" smtClean="0"/>
            <a:t>Group B</a:t>
          </a:r>
          <a:endParaRPr lang="en-US" dirty="0"/>
        </a:p>
      </dgm:t>
    </dgm:pt>
    <dgm:pt modelId="{F356CC76-9117-4B79-A270-BBBAFD3E9C79}" type="parTrans" cxnId="{1339090C-9A95-4C05-841C-FA3AF987601B}">
      <dgm:prSet/>
      <dgm:spPr/>
      <dgm:t>
        <a:bodyPr/>
        <a:lstStyle/>
        <a:p>
          <a:endParaRPr lang="en-US"/>
        </a:p>
      </dgm:t>
    </dgm:pt>
    <dgm:pt modelId="{19BA0C22-38BB-4E9F-89D5-0FF5FF9F12CE}" type="sibTrans" cxnId="{1339090C-9A95-4C05-841C-FA3AF987601B}">
      <dgm:prSet/>
      <dgm:spPr/>
      <dgm:t>
        <a:bodyPr/>
        <a:lstStyle/>
        <a:p>
          <a:endParaRPr lang="en-US"/>
        </a:p>
      </dgm:t>
    </dgm:pt>
    <dgm:pt modelId="{99E0600D-9954-43F4-8926-13B8777FAAA1}">
      <dgm:prSet phldrT="[Text]"/>
      <dgm:spPr/>
      <dgm:t>
        <a:bodyPr/>
        <a:lstStyle/>
        <a:p>
          <a:r>
            <a:rPr lang="en-US" dirty="0" smtClean="0"/>
            <a:t>Task 1</a:t>
          </a:r>
          <a:endParaRPr lang="en-US" dirty="0"/>
        </a:p>
      </dgm:t>
    </dgm:pt>
    <dgm:pt modelId="{BE23F476-2C5C-42ED-BF2B-CD5FC7ADDDF6}" type="parTrans" cxnId="{09FCCB9D-A30A-4326-970E-26252D39327F}">
      <dgm:prSet/>
      <dgm:spPr/>
      <dgm:t>
        <a:bodyPr/>
        <a:lstStyle/>
        <a:p>
          <a:endParaRPr lang="en-US"/>
        </a:p>
      </dgm:t>
    </dgm:pt>
    <dgm:pt modelId="{C44937DC-4907-4769-AA8B-1B3E7391D7B0}" type="sibTrans" cxnId="{09FCCB9D-A30A-4326-970E-26252D39327F}">
      <dgm:prSet/>
      <dgm:spPr/>
      <dgm:t>
        <a:bodyPr/>
        <a:lstStyle/>
        <a:p>
          <a:endParaRPr lang="en-US"/>
        </a:p>
      </dgm:t>
    </dgm:pt>
    <dgm:pt modelId="{0791135C-9DAB-47F6-BE9C-A3E56A2DDA50}">
      <dgm:prSet phldrT="[Text]"/>
      <dgm:spPr/>
      <dgm:t>
        <a:bodyPr/>
        <a:lstStyle/>
        <a:p>
          <a:r>
            <a:rPr lang="en-US" dirty="0" smtClean="0"/>
            <a:t>Task 2</a:t>
          </a:r>
          <a:endParaRPr lang="en-US" dirty="0"/>
        </a:p>
      </dgm:t>
    </dgm:pt>
    <dgm:pt modelId="{D6057E63-9793-4991-97C1-30FC405E95A5}" type="parTrans" cxnId="{B3B26E9A-58E5-497B-BD59-F5567958C609}">
      <dgm:prSet/>
      <dgm:spPr/>
      <dgm:t>
        <a:bodyPr/>
        <a:lstStyle/>
        <a:p>
          <a:endParaRPr lang="en-US"/>
        </a:p>
      </dgm:t>
    </dgm:pt>
    <dgm:pt modelId="{B670C2A7-83CB-4F4C-BC19-A3A7C066A822}" type="sibTrans" cxnId="{B3B26E9A-58E5-497B-BD59-F5567958C609}">
      <dgm:prSet/>
      <dgm:spPr/>
      <dgm:t>
        <a:bodyPr/>
        <a:lstStyle/>
        <a:p>
          <a:endParaRPr lang="en-US"/>
        </a:p>
      </dgm:t>
    </dgm:pt>
    <dgm:pt modelId="{60CDF8D0-D4FC-4467-A51E-79C5A58B0B2C}">
      <dgm:prSet phldrT="[Text]"/>
      <dgm:spPr/>
      <dgm:t>
        <a:bodyPr/>
        <a:lstStyle/>
        <a:p>
          <a:r>
            <a:rPr lang="en-US" dirty="0" smtClean="0"/>
            <a:t>Group C</a:t>
          </a:r>
          <a:endParaRPr lang="en-US" dirty="0"/>
        </a:p>
      </dgm:t>
    </dgm:pt>
    <dgm:pt modelId="{E12A269F-AB82-486A-9077-80F2BBBE48C2}" type="parTrans" cxnId="{2BA65DEC-E719-4ED3-8135-48349D42DD04}">
      <dgm:prSet/>
      <dgm:spPr/>
      <dgm:t>
        <a:bodyPr/>
        <a:lstStyle/>
        <a:p>
          <a:endParaRPr lang="en-US"/>
        </a:p>
      </dgm:t>
    </dgm:pt>
    <dgm:pt modelId="{3F7FD59D-A716-4310-A89A-AB6F740D9FFF}" type="sibTrans" cxnId="{2BA65DEC-E719-4ED3-8135-48349D42DD04}">
      <dgm:prSet/>
      <dgm:spPr/>
      <dgm:t>
        <a:bodyPr/>
        <a:lstStyle/>
        <a:p>
          <a:endParaRPr lang="en-US"/>
        </a:p>
      </dgm:t>
    </dgm:pt>
    <dgm:pt modelId="{50629C12-7464-4473-ADEF-1A284F8A9957}">
      <dgm:prSet phldrT="[Text]"/>
      <dgm:spPr/>
      <dgm:t>
        <a:bodyPr/>
        <a:lstStyle/>
        <a:p>
          <a:r>
            <a:rPr lang="en-US" dirty="0" smtClean="0"/>
            <a:t>Task 1</a:t>
          </a:r>
          <a:endParaRPr lang="en-US" dirty="0"/>
        </a:p>
      </dgm:t>
    </dgm:pt>
    <dgm:pt modelId="{9D1CB46C-0CFA-4B27-9224-267431FBD094}" type="parTrans" cxnId="{1D32FCC9-657C-4348-9C0D-52115D559FEB}">
      <dgm:prSet/>
      <dgm:spPr/>
      <dgm:t>
        <a:bodyPr/>
        <a:lstStyle/>
        <a:p>
          <a:endParaRPr lang="en-US"/>
        </a:p>
      </dgm:t>
    </dgm:pt>
    <dgm:pt modelId="{4576BCC5-0598-4332-A2E7-87AC3ADD4EB8}" type="sibTrans" cxnId="{1D32FCC9-657C-4348-9C0D-52115D559FEB}">
      <dgm:prSet/>
      <dgm:spPr/>
      <dgm:t>
        <a:bodyPr/>
        <a:lstStyle/>
        <a:p>
          <a:endParaRPr lang="en-US"/>
        </a:p>
      </dgm:t>
    </dgm:pt>
    <dgm:pt modelId="{2EF28E57-7C8A-46C2-9106-63C0C92F7733}" type="pres">
      <dgm:prSet presAssocID="{3F442EA2-39BA-4C9A-AD59-755D4917D532}" presName="Name0" presStyleCnt="0">
        <dgm:presLayoutVars>
          <dgm:chMax/>
          <dgm:chPref/>
          <dgm:dir/>
        </dgm:presLayoutVars>
      </dgm:prSet>
      <dgm:spPr/>
      <dgm:t>
        <a:bodyPr/>
        <a:lstStyle/>
        <a:p>
          <a:endParaRPr lang="en-US"/>
        </a:p>
      </dgm:t>
    </dgm:pt>
    <dgm:pt modelId="{92CB2F46-13EF-4BAA-8644-952502F90AD0}" type="pres">
      <dgm:prSet presAssocID="{4DF9FE7B-F642-4898-A360-D4E3814E1A3D}" presName="parenttextcomposite" presStyleCnt="0"/>
      <dgm:spPr/>
      <dgm:t>
        <a:bodyPr/>
        <a:lstStyle/>
        <a:p>
          <a:endParaRPr lang="en-US"/>
        </a:p>
      </dgm:t>
    </dgm:pt>
    <dgm:pt modelId="{0066F2A4-2839-4D04-ADF5-6021F8E30ACB}" type="pres">
      <dgm:prSet presAssocID="{4DF9FE7B-F642-4898-A360-D4E3814E1A3D}" presName="parenttext" presStyleLbl="revTx" presStyleIdx="0" presStyleCnt="3">
        <dgm:presLayoutVars>
          <dgm:chMax/>
          <dgm:chPref val="2"/>
          <dgm:bulletEnabled val="1"/>
        </dgm:presLayoutVars>
      </dgm:prSet>
      <dgm:spPr/>
      <dgm:t>
        <a:bodyPr/>
        <a:lstStyle/>
        <a:p>
          <a:endParaRPr lang="en-US"/>
        </a:p>
      </dgm:t>
    </dgm:pt>
    <dgm:pt modelId="{A1FE7CC6-C280-4936-B80B-BB40ACA16DF2}" type="pres">
      <dgm:prSet presAssocID="{4DF9FE7B-F642-4898-A360-D4E3814E1A3D}" presName="composite" presStyleCnt="0"/>
      <dgm:spPr/>
      <dgm:t>
        <a:bodyPr/>
        <a:lstStyle/>
        <a:p>
          <a:endParaRPr lang="en-US"/>
        </a:p>
      </dgm:t>
    </dgm:pt>
    <dgm:pt modelId="{E9E3C613-63D4-4F43-8C85-0D410E46F718}" type="pres">
      <dgm:prSet presAssocID="{4DF9FE7B-F642-4898-A360-D4E3814E1A3D}" presName="chevron1" presStyleLbl="alignNode1" presStyleIdx="0" presStyleCnt="21"/>
      <dgm:spPr/>
      <dgm:t>
        <a:bodyPr/>
        <a:lstStyle/>
        <a:p>
          <a:endParaRPr lang="en-US"/>
        </a:p>
      </dgm:t>
    </dgm:pt>
    <dgm:pt modelId="{1CE53024-3AC7-4F1B-92DB-65B850DA632C}" type="pres">
      <dgm:prSet presAssocID="{4DF9FE7B-F642-4898-A360-D4E3814E1A3D}" presName="chevron2" presStyleLbl="alignNode1" presStyleIdx="1" presStyleCnt="21"/>
      <dgm:spPr/>
      <dgm:t>
        <a:bodyPr/>
        <a:lstStyle/>
        <a:p>
          <a:endParaRPr lang="en-US"/>
        </a:p>
      </dgm:t>
    </dgm:pt>
    <dgm:pt modelId="{97FAD6EE-72EE-4B4A-9725-27CA0BF84C95}" type="pres">
      <dgm:prSet presAssocID="{4DF9FE7B-F642-4898-A360-D4E3814E1A3D}" presName="chevron3" presStyleLbl="alignNode1" presStyleIdx="2" presStyleCnt="21"/>
      <dgm:spPr/>
      <dgm:t>
        <a:bodyPr/>
        <a:lstStyle/>
        <a:p>
          <a:endParaRPr lang="en-US"/>
        </a:p>
      </dgm:t>
    </dgm:pt>
    <dgm:pt modelId="{26A46D3C-8C96-4036-BE6E-650D55D4DDBA}" type="pres">
      <dgm:prSet presAssocID="{4DF9FE7B-F642-4898-A360-D4E3814E1A3D}" presName="chevron4" presStyleLbl="alignNode1" presStyleIdx="3" presStyleCnt="21"/>
      <dgm:spPr/>
      <dgm:t>
        <a:bodyPr/>
        <a:lstStyle/>
        <a:p>
          <a:endParaRPr lang="en-US"/>
        </a:p>
      </dgm:t>
    </dgm:pt>
    <dgm:pt modelId="{26E48759-8F36-4018-9D9E-25B946F06CB7}" type="pres">
      <dgm:prSet presAssocID="{4DF9FE7B-F642-4898-A360-D4E3814E1A3D}" presName="chevron5" presStyleLbl="alignNode1" presStyleIdx="4" presStyleCnt="21"/>
      <dgm:spPr/>
      <dgm:t>
        <a:bodyPr/>
        <a:lstStyle/>
        <a:p>
          <a:endParaRPr lang="en-US"/>
        </a:p>
      </dgm:t>
    </dgm:pt>
    <dgm:pt modelId="{58D1FE92-DBCC-4E0F-8CC8-11E1C31CF465}" type="pres">
      <dgm:prSet presAssocID="{4DF9FE7B-F642-4898-A360-D4E3814E1A3D}" presName="chevron6" presStyleLbl="alignNode1" presStyleIdx="5" presStyleCnt="21"/>
      <dgm:spPr/>
      <dgm:t>
        <a:bodyPr/>
        <a:lstStyle/>
        <a:p>
          <a:endParaRPr lang="en-US"/>
        </a:p>
      </dgm:t>
    </dgm:pt>
    <dgm:pt modelId="{27B1DBB3-35F0-4D3F-8B57-FD974F9BF93B}" type="pres">
      <dgm:prSet presAssocID="{4DF9FE7B-F642-4898-A360-D4E3814E1A3D}" presName="chevron7" presStyleLbl="alignNode1" presStyleIdx="6" presStyleCnt="21"/>
      <dgm:spPr/>
      <dgm:t>
        <a:bodyPr/>
        <a:lstStyle/>
        <a:p>
          <a:endParaRPr lang="en-US"/>
        </a:p>
      </dgm:t>
    </dgm:pt>
    <dgm:pt modelId="{623E2845-7D66-4779-B24A-DDEFC5D40243}" type="pres">
      <dgm:prSet presAssocID="{4DF9FE7B-F642-4898-A360-D4E3814E1A3D}" presName="childtext" presStyleLbl="solidFgAcc1" presStyleIdx="0" presStyleCnt="3">
        <dgm:presLayoutVars>
          <dgm:chMax/>
          <dgm:chPref val="0"/>
          <dgm:bulletEnabled val="1"/>
        </dgm:presLayoutVars>
      </dgm:prSet>
      <dgm:spPr/>
      <dgm:t>
        <a:bodyPr/>
        <a:lstStyle/>
        <a:p>
          <a:endParaRPr lang="en-US"/>
        </a:p>
      </dgm:t>
    </dgm:pt>
    <dgm:pt modelId="{ACD866BA-50C5-4D6D-BCFA-C8F255611168}" type="pres">
      <dgm:prSet presAssocID="{43C18EFF-81FC-4D70-8C6B-E95FF3730413}" presName="sibTrans" presStyleCnt="0"/>
      <dgm:spPr/>
      <dgm:t>
        <a:bodyPr/>
        <a:lstStyle/>
        <a:p>
          <a:endParaRPr lang="en-US"/>
        </a:p>
      </dgm:t>
    </dgm:pt>
    <dgm:pt modelId="{F59724FF-1990-4713-B588-E69F82E25469}" type="pres">
      <dgm:prSet presAssocID="{3929B1E1-4BC4-4C73-ABE8-27CEF96A3652}" presName="parenttextcomposite" presStyleCnt="0"/>
      <dgm:spPr/>
      <dgm:t>
        <a:bodyPr/>
        <a:lstStyle/>
        <a:p>
          <a:endParaRPr lang="en-US"/>
        </a:p>
      </dgm:t>
    </dgm:pt>
    <dgm:pt modelId="{0B975357-30C4-44D2-B76B-EEC0A4BD0351}" type="pres">
      <dgm:prSet presAssocID="{3929B1E1-4BC4-4C73-ABE8-27CEF96A3652}" presName="parenttext" presStyleLbl="revTx" presStyleIdx="1" presStyleCnt="3">
        <dgm:presLayoutVars>
          <dgm:chMax/>
          <dgm:chPref val="2"/>
          <dgm:bulletEnabled val="1"/>
        </dgm:presLayoutVars>
      </dgm:prSet>
      <dgm:spPr/>
      <dgm:t>
        <a:bodyPr/>
        <a:lstStyle/>
        <a:p>
          <a:endParaRPr lang="en-US"/>
        </a:p>
      </dgm:t>
    </dgm:pt>
    <dgm:pt modelId="{7FFC08B5-DB1E-4E56-9054-7AADA215DAED}" type="pres">
      <dgm:prSet presAssocID="{3929B1E1-4BC4-4C73-ABE8-27CEF96A3652}" presName="composite" presStyleCnt="0"/>
      <dgm:spPr/>
      <dgm:t>
        <a:bodyPr/>
        <a:lstStyle/>
        <a:p>
          <a:endParaRPr lang="en-US"/>
        </a:p>
      </dgm:t>
    </dgm:pt>
    <dgm:pt modelId="{E764AC1E-6F06-4EBE-8F12-03D9B58DFFDE}" type="pres">
      <dgm:prSet presAssocID="{3929B1E1-4BC4-4C73-ABE8-27CEF96A3652}" presName="chevron1" presStyleLbl="alignNode1" presStyleIdx="7" presStyleCnt="21"/>
      <dgm:spPr/>
      <dgm:t>
        <a:bodyPr/>
        <a:lstStyle/>
        <a:p>
          <a:endParaRPr lang="en-US"/>
        </a:p>
      </dgm:t>
    </dgm:pt>
    <dgm:pt modelId="{814D5108-6B45-4E05-B85A-1839353ECD5A}" type="pres">
      <dgm:prSet presAssocID="{3929B1E1-4BC4-4C73-ABE8-27CEF96A3652}" presName="chevron2" presStyleLbl="alignNode1" presStyleIdx="8" presStyleCnt="21"/>
      <dgm:spPr/>
      <dgm:t>
        <a:bodyPr/>
        <a:lstStyle/>
        <a:p>
          <a:endParaRPr lang="en-US"/>
        </a:p>
      </dgm:t>
    </dgm:pt>
    <dgm:pt modelId="{811EFA0D-A218-4675-A847-40EE9830EF2C}" type="pres">
      <dgm:prSet presAssocID="{3929B1E1-4BC4-4C73-ABE8-27CEF96A3652}" presName="chevron3" presStyleLbl="alignNode1" presStyleIdx="9" presStyleCnt="21"/>
      <dgm:spPr/>
      <dgm:t>
        <a:bodyPr/>
        <a:lstStyle/>
        <a:p>
          <a:endParaRPr lang="en-US"/>
        </a:p>
      </dgm:t>
    </dgm:pt>
    <dgm:pt modelId="{18260292-1FB7-470A-A579-0E6BEEE3F15E}" type="pres">
      <dgm:prSet presAssocID="{3929B1E1-4BC4-4C73-ABE8-27CEF96A3652}" presName="chevron4" presStyleLbl="alignNode1" presStyleIdx="10" presStyleCnt="21"/>
      <dgm:spPr/>
      <dgm:t>
        <a:bodyPr/>
        <a:lstStyle/>
        <a:p>
          <a:endParaRPr lang="en-US"/>
        </a:p>
      </dgm:t>
    </dgm:pt>
    <dgm:pt modelId="{A128B94C-A36D-4C06-AE60-71EFADB461C8}" type="pres">
      <dgm:prSet presAssocID="{3929B1E1-4BC4-4C73-ABE8-27CEF96A3652}" presName="chevron5" presStyleLbl="alignNode1" presStyleIdx="11" presStyleCnt="21"/>
      <dgm:spPr/>
      <dgm:t>
        <a:bodyPr/>
        <a:lstStyle/>
        <a:p>
          <a:endParaRPr lang="en-US"/>
        </a:p>
      </dgm:t>
    </dgm:pt>
    <dgm:pt modelId="{12CECA3B-84B4-470D-BADA-9D4AB82A32AC}" type="pres">
      <dgm:prSet presAssocID="{3929B1E1-4BC4-4C73-ABE8-27CEF96A3652}" presName="chevron6" presStyleLbl="alignNode1" presStyleIdx="12" presStyleCnt="21"/>
      <dgm:spPr/>
      <dgm:t>
        <a:bodyPr/>
        <a:lstStyle/>
        <a:p>
          <a:endParaRPr lang="en-US"/>
        </a:p>
      </dgm:t>
    </dgm:pt>
    <dgm:pt modelId="{0FF952FB-22FA-46EC-A1E9-AD787D9C19D3}" type="pres">
      <dgm:prSet presAssocID="{3929B1E1-4BC4-4C73-ABE8-27CEF96A3652}" presName="chevron7" presStyleLbl="alignNode1" presStyleIdx="13" presStyleCnt="21"/>
      <dgm:spPr/>
      <dgm:t>
        <a:bodyPr/>
        <a:lstStyle/>
        <a:p>
          <a:endParaRPr lang="en-US"/>
        </a:p>
      </dgm:t>
    </dgm:pt>
    <dgm:pt modelId="{32914B25-0181-45C9-994E-7BF0F9CA5A81}" type="pres">
      <dgm:prSet presAssocID="{3929B1E1-4BC4-4C73-ABE8-27CEF96A3652}" presName="childtext" presStyleLbl="solidFgAcc1" presStyleIdx="1" presStyleCnt="3">
        <dgm:presLayoutVars>
          <dgm:chMax/>
          <dgm:chPref val="0"/>
          <dgm:bulletEnabled val="1"/>
        </dgm:presLayoutVars>
      </dgm:prSet>
      <dgm:spPr/>
      <dgm:t>
        <a:bodyPr/>
        <a:lstStyle/>
        <a:p>
          <a:endParaRPr lang="en-US"/>
        </a:p>
      </dgm:t>
    </dgm:pt>
    <dgm:pt modelId="{DFC5AF11-3C1C-4D2B-AA03-5A6BC10BA655}" type="pres">
      <dgm:prSet presAssocID="{19BA0C22-38BB-4E9F-89D5-0FF5FF9F12CE}" presName="sibTrans" presStyleCnt="0"/>
      <dgm:spPr/>
      <dgm:t>
        <a:bodyPr/>
        <a:lstStyle/>
        <a:p>
          <a:endParaRPr lang="en-US"/>
        </a:p>
      </dgm:t>
    </dgm:pt>
    <dgm:pt modelId="{67ADABD8-E834-42A1-8B73-1D54E4994A70}" type="pres">
      <dgm:prSet presAssocID="{60CDF8D0-D4FC-4467-A51E-79C5A58B0B2C}" presName="parenttextcomposite" presStyleCnt="0"/>
      <dgm:spPr/>
      <dgm:t>
        <a:bodyPr/>
        <a:lstStyle/>
        <a:p>
          <a:endParaRPr lang="en-US"/>
        </a:p>
      </dgm:t>
    </dgm:pt>
    <dgm:pt modelId="{288A5066-1CFC-4953-B0FE-2B17C29F02DE}" type="pres">
      <dgm:prSet presAssocID="{60CDF8D0-D4FC-4467-A51E-79C5A58B0B2C}" presName="parenttext" presStyleLbl="revTx" presStyleIdx="2" presStyleCnt="3">
        <dgm:presLayoutVars>
          <dgm:chMax/>
          <dgm:chPref val="2"/>
          <dgm:bulletEnabled val="1"/>
        </dgm:presLayoutVars>
      </dgm:prSet>
      <dgm:spPr/>
      <dgm:t>
        <a:bodyPr/>
        <a:lstStyle/>
        <a:p>
          <a:endParaRPr lang="en-US"/>
        </a:p>
      </dgm:t>
    </dgm:pt>
    <dgm:pt modelId="{810CBAB1-4F43-479F-9D0C-B3D2E8F6A5CE}" type="pres">
      <dgm:prSet presAssocID="{60CDF8D0-D4FC-4467-A51E-79C5A58B0B2C}" presName="composite" presStyleCnt="0"/>
      <dgm:spPr/>
      <dgm:t>
        <a:bodyPr/>
        <a:lstStyle/>
        <a:p>
          <a:endParaRPr lang="en-US"/>
        </a:p>
      </dgm:t>
    </dgm:pt>
    <dgm:pt modelId="{D54891DE-01C0-4455-BD95-8FB34F0B526C}" type="pres">
      <dgm:prSet presAssocID="{60CDF8D0-D4FC-4467-A51E-79C5A58B0B2C}" presName="chevron1" presStyleLbl="alignNode1" presStyleIdx="14" presStyleCnt="21"/>
      <dgm:spPr/>
      <dgm:t>
        <a:bodyPr/>
        <a:lstStyle/>
        <a:p>
          <a:endParaRPr lang="en-US"/>
        </a:p>
      </dgm:t>
    </dgm:pt>
    <dgm:pt modelId="{70553D71-662B-400F-8F2B-1F2877AF7181}" type="pres">
      <dgm:prSet presAssocID="{60CDF8D0-D4FC-4467-A51E-79C5A58B0B2C}" presName="chevron2" presStyleLbl="alignNode1" presStyleIdx="15" presStyleCnt="21"/>
      <dgm:spPr/>
      <dgm:t>
        <a:bodyPr/>
        <a:lstStyle/>
        <a:p>
          <a:endParaRPr lang="en-US"/>
        </a:p>
      </dgm:t>
    </dgm:pt>
    <dgm:pt modelId="{A17AEA9B-7CF1-439B-B3F6-9F6B09118D03}" type="pres">
      <dgm:prSet presAssocID="{60CDF8D0-D4FC-4467-A51E-79C5A58B0B2C}" presName="chevron3" presStyleLbl="alignNode1" presStyleIdx="16" presStyleCnt="21"/>
      <dgm:spPr/>
      <dgm:t>
        <a:bodyPr/>
        <a:lstStyle/>
        <a:p>
          <a:endParaRPr lang="en-US"/>
        </a:p>
      </dgm:t>
    </dgm:pt>
    <dgm:pt modelId="{B3A1DCA4-F253-4DD5-8A77-FA750D0F4327}" type="pres">
      <dgm:prSet presAssocID="{60CDF8D0-D4FC-4467-A51E-79C5A58B0B2C}" presName="chevron4" presStyleLbl="alignNode1" presStyleIdx="17" presStyleCnt="21"/>
      <dgm:spPr/>
      <dgm:t>
        <a:bodyPr/>
        <a:lstStyle/>
        <a:p>
          <a:endParaRPr lang="en-US"/>
        </a:p>
      </dgm:t>
    </dgm:pt>
    <dgm:pt modelId="{D31AE724-9EDE-48EF-B9AF-928E76132B06}" type="pres">
      <dgm:prSet presAssocID="{60CDF8D0-D4FC-4467-A51E-79C5A58B0B2C}" presName="chevron5" presStyleLbl="alignNode1" presStyleIdx="18" presStyleCnt="21"/>
      <dgm:spPr/>
      <dgm:t>
        <a:bodyPr/>
        <a:lstStyle/>
        <a:p>
          <a:endParaRPr lang="en-US"/>
        </a:p>
      </dgm:t>
    </dgm:pt>
    <dgm:pt modelId="{9BC5564F-12F9-4CF3-A2B7-F0398F93FD67}" type="pres">
      <dgm:prSet presAssocID="{60CDF8D0-D4FC-4467-A51E-79C5A58B0B2C}" presName="chevron6" presStyleLbl="alignNode1" presStyleIdx="19" presStyleCnt="21"/>
      <dgm:spPr/>
      <dgm:t>
        <a:bodyPr/>
        <a:lstStyle/>
        <a:p>
          <a:endParaRPr lang="en-US"/>
        </a:p>
      </dgm:t>
    </dgm:pt>
    <dgm:pt modelId="{77872AA4-AA63-4308-93C6-DF902FA074B9}" type="pres">
      <dgm:prSet presAssocID="{60CDF8D0-D4FC-4467-A51E-79C5A58B0B2C}" presName="chevron7" presStyleLbl="alignNode1" presStyleIdx="20" presStyleCnt="21"/>
      <dgm:spPr/>
      <dgm:t>
        <a:bodyPr/>
        <a:lstStyle/>
        <a:p>
          <a:endParaRPr lang="en-US"/>
        </a:p>
      </dgm:t>
    </dgm:pt>
    <dgm:pt modelId="{935BC4AC-D273-4862-84E0-92232EC928E3}" type="pres">
      <dgm:prSet presAssocID="{60CDF8D0-D4FC-4467-A51E-79C5A58B0B2C}" presName="childtext" presStyleLbl="solidFgAcc1" presStyleIdx="2" presStyleCnt="3">
        <dgm:presLayoutVars>
          <dgm:chMax/>
          <dgm:chPref val="0"/>
          <dgm:bulletEnabled val="1"/>
        </dgm:presLayoutVars>
      </dgm:prSet>
      <dgm:spPr/>
      <dgm:t>
        <a:bodyPr/>
        <a:lstStyle/>
        <a:p>
          <a:endParaRPr lang="en-US"/>
        </a:p>
      </dgm:t>
    </dgm:pt>
  </dgm:ptLst>
  <dgm:cxnLst>
    <dgm:cxn modelId="{037D600A-3934-4ED5-9FB0-EDFF40DA7C98}" type="presOf" srcId="{3F442EA2-39BA-4C9A-AD59-755D4917D532}" destId="{2EF28E57-7C8A-46C2-9106-63C0C92F7733}" srcOrd="0" destOrd="0" presId="urn:microsoft.com/office/officeart/2008/layout/VerticalAccentList"/>
    <dgm:cxn modelId="{C805A87D-62BD-41D9-B392-8604887FA87D}" type="presOf" srcId="{3929B1E1-4BC4-4C73-ABE8-27CEF96A3652}" destId="{0B975357-30C4-44D2-B76B-EEC0A4BD0351}" srcOrd="0" destOrd="0" presId="urn:microsoft.com/office/officeart/2008/layout/VerticalAccentList"/>
    <dgm:cxn modelId="{4C22B501-A126-436C-84D0-87A4A7F25A26}" type="presOf" srcId="{99E0600D-9954-43F4-8926-13B8777FAAA1}" destId="{32914B25-0181-45C9-994E-7BF0F9CA5A81}" srcOrd="0" destOrd="0" presId="urn:microsoft.com/office/officeart/2008/layout/VerticalAccentList"/>
    <dgm:cxn modelId="{09FCCB9D-A30A-4326-970E-26252D39327F}" srcId="{3929B1E1-4BC4-4C73-ABE8-27CEF96A3652}" destId="{99E0600D-9954-43F4-8926-13B8777FAAA1}" srcOrd="0" destOrd="0" parTransId="{BE23F476-2C5C-42ED-BF2B-CD5FC7ADDDF6}" sibTransId="{C44937DC-4907-4769-AA8B-1B3E7391D7B0}"/>
    <dgm:cxn modelId="{62C10234-45D3-426A-8820-4C0D1D8CBA21}" srcId="{4DF9FE7B-F642-4898-A360-D4E3814E1A3D}" destId="{789CD6DB-3A68-4A41-90BD-4F0CBB3617D1}" srcOrd="1" destOrd="0" parTransId="{C0BEB5FF-8DFB-40B9-A228-C0C6097DDDC4}" sibTransId="{1A702531-A59F-4EE2-8246-E2EB0955D8B1}"/>
    <dgm:cxn modelId="{EBD8BE8D-6018-43E2-B081-034BB5656EB6}" srcId="{3F442EA2-39BA-4C9A-AD59-755D4917D532}" destId="{4DF9FE7B-F642-4898-A360-D4E3814E1A3D}" srcOrd="0" destOrd="0" parTransId="{1C10F06D-860A-4604-A7AD-02E614FE3976}" sibTransId="{43C18EFF-81FC-4D70-8C6B-E95FF3730413}"/>
    <dgm:cxn modelId="{259F09C7-EE08-406B-BAD4-3549635860B6}" type="presOf" srcId="{789CD6DB-3A68-4A41-90BD-4F0CBB3617D1}" destId="{623E2845-7D66-4779-B24A-DDEFC5D40243}" srcOrd="0" destOrd="1" presId="urn:microsoft.com/office/officeart/2008/layout/VerticalAccentList"/>
    <dgm:cxn modelId="{1D32FCC9-657C-4348-9C0D-52115D559FEB}" srcId="{60CDF8D0-D4FC-4467-A51E-79C5A58B0B2C}" destId="{50629C12-7464-4473-ADEF-1A284F8A9957}" srcOrd="0" destOrd="0" parTransId="{9D1CB46C-0CFA-4B27-9224-267431FBD094}" sibTransId="{4576BCC5-0598-4332-A2E7-87AC3ADD4EB8}"/>
    <dgm:cxn modelId="{E62BAEEC-A9AE-496E-B827-D7E0C7453491}" type="presOf" srcId="{60CDF8D0-D4FC-4467-A51E-79C5A58B0B2C}" destId="{288A5066-1CFC-4953-B0FE-2B17C29F02DE}" srcOrd="0" destOrd="0" presId="urn:microsoft.com/office/officeart/2008/layout/VerticalAccentList"/>
    <dgm:cxn modelId="{4BACCE0E-B628-4AE6-A682-FD30A7FA26AB}" type="presOf" srcId="{50629C12-7464-4473-ADEF-1A284F8A9957}" destId="{935BC4AC-D273-4862-84E0-92232EC928E3}" srcOrd="0" destOrd="0" presId="urn:microsoft.com/office/officeart/2008/layout/VerticalAccentList"/>
    <dgm:cxn modelId="{B3B26E9A-58E5-497B-BD59-F5567958C609}" srcId="{3929B1E1-4BC4-4C73-ABE8-27CEF96A3652}" destId="{0791135C-9DAB-47F6-BE9C-A3E56A2DDA50}" srcOrd="1" destOrd="0" parTransId="{D6057E63-9793-4991-97C1-30FC405E95A5}" sibTransId="{B670C2A7-83CB-4F4C-BC19-A3A7C066A822}"/>
    <dgm:cxn modelId="{1339090C-9A95-4C05-841C-FA3AF987601B}" srcId="{3F442EA2-39BA-4C9A-AD59-755D4917D532}" destId="{3929B1E1-4BC4-4C73-ABE8-27CEF96A3652}" srcOrd="1" destOrd="0" parTransId="{F356CC76-9117-4B79-A270-BBBAFD3E9C79}" sibTransId="{19BA0C22-38BB-4E9F-89D5-0FF5FF9F12CE}"/>
    <dgm:cxn modelId="{A058DDA2-48CA-4E5B-B389-F71A59C262B0}" srcId="{4DF9FE7B-F642-4898-A360-D4E3814E1A3D}" destId="{EFF2750D-B4B3-474C-8B62-8B638DC31F7E}" srcOrd="0" destOrd="0" parTransId="{AEBC78E6-CDDC-4C8F-A157-3C51E907FACD}" sibTransId="{75C067D7-FCD2-4969-8F27-4BBDA88E75ED}"/>
    <dgm:cxn modelId="{1133873C-FBA9-42F2-921D-A5427959E86D}" type="presOf" srcId="{0791135C-9DAB-47F6-BE9C-A3E56A2DDA50}" destId="{32914B25-0181-45C9-994E-7BF0F9CA5A81}" srcOrd="0" destOrd="1" presId="urn:microsoft.com/office/officeart/2008/layout/VerticalAccentList"/>
    <dgm:cxn modelId="{2EC38C97-56A3-4177-917F-6F903A2F62C3}" type="presOf" srcId="{4DF9FE7B-F642-4898-A360-D4E3814E1A3D}" destId="{0066F2A4-2839-4D04-ADF5-6021F8E30ACB}" srcOrd="0" destOrd="0" presId="urn:microsoft.com/office/officeart/2008/layout/VerticalAccentList"/>
    <dgm:cxn modelId="{2BA65DEC-E719-4ED3-8135-48349D42DD04}" srcId="{3F442EA2-39BA-4C9A-AD59-755D4917D532}" destId="{60CDF8D0-D4FC-4467-A51E-79C5A58B0B2C}" srcOrd="2" destOrd="0" parTransId="{E12A269F-AB82-486A-9077-80F2BBBE48C2}" sibTransId="{3F7FD59D-A716-4310-A89A-AB6F740D9FFF}"/>
    <dgm:cxn modelId="{60B84615-8876-4B3C-A093-38A247D25EAE}" type="presOf" srcId="{EFF2750D-B4B3-474C-8B62-8B638DC31F7E}" destId="{623E2845-7D66-4779-B24A-DDEFC5D40243}" srcOrd="0" destOrd="0" presId="urn:microsoft.com/office/officeart/2008/layout/VerticalAccentList"/>
    <dgm:cxn modelId="{D0D4C504-510F-4B07-8C23-013AE883046A}" type="presParOf" srcId="{2EF28E57-7C8A-46C2-9106-63C0C92F7733}" destId="{92CB2F46-13EF-4BAA-8644-952502F90AD0}" srcOrd="0" destOrd="0" presId="urn:microsoft.com/office/officeart/2008/layout/VerticalAccentList"/>
    <dgm:cxn modelId="{74D98256-C2AA-4180-8B64-B80CD0FE9BCB}" type="presParOf" srcId="{92CB2F46-13EF-4BAA-8644-952502F90AD0}" destId="{0066F2A4-2839-4D04-ADF5-6021F8E30ACB}" srcOrd="0" destOrd="0" presId="urn:microsoft.com/office/officeart/2008/layout/VerticalAccentList"/>
    <dgm:cxn modelId="{E8340B7B-35C8-491C-9DC3-811197E4F02A}" type="presParOf" srcId="{2EF28E57-7C8A-46C2-9106-63C0C92F7733}" destId="{A1FE7CC6-C280-4936-B80B-BB40ACA16DF2}" srcOrd="1" destOrd="0" presId="urn:microsoft.com/office/officeart/2008/layout/VerticalAccentList"/>
    <dgm:cxn modelId="{13CBB6CA-6D31-4913-A108-5DA9910D8DF0}" type="presParOf" srcId="{A1FE7CC6-C280-4936-B80B-BB40ACA16DF2}" destId="{E9E3C613-63D4-4F43-8C85-0D410E46F718}" srcOrd="0" destOrd="0" presId="urn:microsoft.com/office/officeart/2008/layout/VerticalAccentList"/>
    <dgm:cxn modelId="{4777E49A-EF01-4077-9F9A-BE9A101B15CA}" type="presParOf" srcId="{A1FE7CC6-C280-4936-B80B-BB40ACA16DF2}" destId="{1CE53024-3AC7-4F1B-92DB-65B850DA632C}" srcOrd="1" destOrd="0" presId="urn:microsoft.com/office/officeart/2008/layout/VerticalAccentList"/>
    <dgm:cxn modelId="{772F5B4C-E140-4A71-AE22-C8D670345FBD}" type="presParOf" srcId="{A1FE7CC6-C280-4936-B80B-BB40ACA16DF2}" destId="{97FAD6EE-72EE-4B4A-9725-27CA0BF84C95}" srcOrd="2" destOrd="0" presId="urn:microsoft.com/office/officeart/2008/layout/VerticalAccentList"/>
    <dgm:cxn modelId="{51E21E42-1C1F-4223-8B2E-753788FC53CD}" type="presParOf" srcId="{A1FE7CC6-C280-4936-B80B-BB40ACA16DF2}" destId="{26A46D3C-8C96-4036-BE6E-650D55D4DDBA}" srcOrd="3" destOrd="0" presId="urn:microsoft.com/office/officeart/2008/layout/VerticalAccentList"/>
    <dgm:cxn modelId="{AD902A5A-1550-4FFE-91BD-99D6497CB309}" type="presParOf" srcId="{A1FE7CC6-C280-4936-B80B-BB40ACA16DF2}" destId="{26E48759-8F36-4018-9D9E-25B946F06CB7}" srcOrd="4" destOrd="0" presId="urn:microsoft.com/office/officeart/2008/layout/VerticalAccentList"/>
    <dgm:cxn modelId="{4B937395-F8D8-4C3B-9966-D8EA97349208}" type="presParOf" srcId="{A1FE7CC6-C280-4936-B80B-BB40ACA16DF2}" destId="{58D1FE92-DBCC-4E0F-8CC8-11E1C31CF465}" srcOrd="5" destOrd="0" presId="urn:microsoft.com/office/officeart/2008/layout/VerticalAccentList"/>
    <dgm:cxn modelId="{EDED1B31-635B-4B9B-9399-7FE18C805F46}" type="presParOf" srcId="{A1FE7CC6-C280-4936-B80B-BB40ACA16DF2}" destId="{27B1DBB3-35F0-4D3F-8B57-FD974F9BF93B}" srcOrd="6" destOrd="0" presId="urn:microsoft.com/office/officeart/2008/layout/VerticalAccentList"/>
    <dgm:cxn modelId="{9961C7C6-0727-4250-BD02-989AED16B436}" type="presParOf" srcId="{A1FE7CC6-C280-4936-B80B-BB40ACA16DF2}" destId="{623E2845-7D66-4779-B24A-DDEFC5D40243}" srcOrd="7" destOrd="0" presId="urn:microsoft.com/office/officeart/2008/layout/VerticalAccentList"/>
    <dgm:cxn modelId="{674B7D85-64A3-46AB-82AA-EE6B66C9845D}" type="presParOf" srcId="{2EF28E57-7C8A-46C2-9106-63C0C92F7733}" destId="{ACD866BA-50C5-4D6D-BCFA-C8F255611168}" srcOrd="2" destOrd="0" presId="urn:microsoft.com/office/officeart/2008/layout/VerticalAccentList"/>
    <dgm:cxn modelId="{9532A549-0178-4E56-838B-809383749AD5}" type="presParOf" srcId="{2EF28E57-7C8A-46C2-9106-63C0C92F7733}" destId="{F59724FF-1990-4713-B588-E69F82E25469}" srcOrd="3" destOrd="0" presId="urn:microsoft.com/office/officeart/2008/layout/VerticalAccentList"/>
    <dgm:cxn modelId="{C7FCAF38-C3C3-4397-B97D-1D9D46844A6C}" type="presParOf" srcId="{F59724FF-1990-4713-B588-E69F82E25469}" destId="{0B975357-30C4-44D2-B76B-EEC0A4BD0351}" srcOrd="0" destOrd="0" presId="urn:microsoft.com/office/officeart/2008/layout/VerticalAccentList"/>
    <dgm:cxn modelId="{65FE7737-2F14-49AC-8916-6C81902FFC6E}" type="presParOf" srcId="{2EF28E57-7C8A-46C2-9106-63C0C92F7733}" destId="{7FFC08B5-DB1E-4E56-9054-7AADA215DAED}" srcOrd="4" destOrd="0" presId="urn:microsoft.com/office/officeart/2008/layout/VerticalAccentList"/>
    <dgm:cxn modelId="{DC0CF0A3-14BF-4C21-81CF-333675EFCF78}" type="presParOf" srcId="{7FFC08B5-DB1E-4E56-9054-7AADA215DAED}" destId="{E764AC1E-6F06-4EBE-8F12-03D9B58DFFDE}" srcOrd="0" destOrd="0" presId="urn:microsoft.com/office/officeart/2008/layout/VerticalAccentList"/>
    <dgm:cxn modelId="{F12E8C09-A75A-4FB7-8B73-7DA6C283AB39}" type="presParOf" srcId="{7FFC08B5-DB1E-4E56-9054-7AADA215DAED}" destId="{814D5108-6B45-4E05-B85A-1839353ECD5A}" srcOrd="1" destOrd="0" presId="urn:microsoft.com/office/officeart/2008/layout/VerticalAccentList"/>
    <dgm:cxn modelId="{BF3E9C56-600F-4DD8-B613-2E0AA1ED3BDA}" type="presParOf" srcId="{7FFC08B5-DB1E-4E56-9054-7AADA215DAED}" destId="{811EFA0D-A218-4675-A847-40EE9830EF2C}" srcOrd="2" destOrd="0" presId="urn:microsoft.com/office/officeart/2008/layout/VerticalAccentList"/>
    <dgm:cxn modelId="{ABD171B7-69B7-4E0E-813D-F7884320349B}" type="presParOf" srcId="{7FFC08B5-DB1E-4E56-9054-7AADA215DAED}" destId="{18260292-1FB7-470A-A579-0E6BEEE3F15E}" srcOrd="3" destOrd="0" presId="urn:microsoft.com/office/officeart/2008/layout/VerticalAccentList"/>
    <dgm:cxn modelId="{85BB9921-1FA8-45E7-A504-F012B79D9281}" type="presParOf" srcId="{7FFC08B5-DB1E-4E56-9054-7AADA215DAED}" destId="{A128B94C-A36D-4C06-AE60-71EFADB461C8}" srcOrd="4" destOrd="0" presId="urn:microsoft.com/office/officeart/2008/layout/VerticalAccentList"/>
    <dgm:cxn modelId="{193D9AD9-8889-44E7-B910-89626E10D897}" type="presParOf" srcId="{7FFC08B5-DB1E-4E56-9054-7AADA215DAED}" destId="{12CECA3B-84B4-470D-BADA-9D4AB82A32AC}" srcOrd="5" destOrd="0" presId="urn:microsoft.com/office/officeart/2008/layout/VerticalAccentList"/>
    <dgm:cxn modelId="{60697483-649B-4FDD-8A43-566D3A4E82BB}" type="presParOf" srcId="{7FFC08B5-DB1E-4E56-9054-7AADA215DAED}" destId="{0FF952FB-22FA-46EC-A1E9-AD787D9C19D3}" srcOrd="6" destOrd="0" presId="urn:microsoft.com/office/officeart/2008/layout/VerticalAccentList"/>
    <dgm:cxn modelId="{37D0D555-EDE1-4F6C-B352-ED1A097A4D3B}" type="presParOf" srcId="{7FFC08B5-DB1E-4E56-9054-7AADA215DAED}" destId="{32914B25-0181-45C9-994E-7BF0F9CA5A81}" srcOrd="7" destOrd="0" presId="urn:microsoft.com/office/officeart/2008/layout/VerticalAccentList"/>
    <dgm:cxn modelId="{87C981C2-210B-4237-8E50-C096F7147C94}" type="presParOf" srcId="{2EF28E57-7C8A-46C2-9106-63C0C92F7733}" destId="{DFC5AF11-3C1C-4D2B-AA03-5A6BC10BA655}" srcOrd="5" destOrd="0" presId="urn:microsoft.com/office/officeart/2008/layout/VerticalAccentList"/>
    <dgm:cxn modelId="{6089F785-A53E-4A1F-A0AD-42273157EDC0}" type="presParOf" srcId="{2EF28E57-7C8A-46C2-9106-63C0C92F7733}" destId="{67ADABD8-E834-42A1-8B73-1D54E4994A70}" srcOrd="6" destOrd="0" presId="urn:microsoft.com/office/officeart/2008/layout/VerticalAccentList"/>
    <dgm:cxn modelId="{98DD1029-3917-4B12-B199-596906325734}" type="presParOf" srcId="{67ADABD8-E834-42A1-8B73-1D54E4994A70}" destId="{288A5066-1CFC-4953-B0FE-2B17C29F02DE}" srcOrd="0" destOrd="0" presId="urn:microsoft.com/office/officeart/2008/layout/VerticalAccentList"/>
    <dgm:cxn modelId="{119E6161-D412-420E-A1C5-840A26D28C0E}" type="presParOf" srcId="{2EF28E57-7C8A-46C2-9106-63C0C92F7733}" destId="{810CBAB1-4F43-479F-9D0C-B3D2E8F6A5CE}" srcOrd="7" destOrd="0" presId="urn:microsoft.com/office/officeart/2008/layout/VerticalAccentList"/>
    <dgm:cxn modelId="{CBE46834-DF64-4F35-B533-AA124D96EDE0}" type="presParOf" srcId="{810CBAB1-4F43-479F-9D0C-B3D2E8F6A5CE}" destId="{D54891DE-01C0-4455-BD95-8FB34F0B526C}" srcOrd="0" destOrd="0" presId="urn:microsoft.com/office/officeart/2008/layout/VerticalAccentList"/>
    <dgm:cxn modelId="{579D4FF4-4DB8-449A-8498-FAF8053F2D8D}" type="presParOf" srcId="{810CBAB1-4F43-479F-9D0C-B3D2E8F6A5CE}" destId="{70553D71-662B-400F-8F2B-1F2877AF7181}" srcOrd="1" destOrd="0" presId="urn:microsoft.com/office/officeart/2008/layout/VerticalAccentList"/>
    <dgm:cxn modelId="{C15AB608-89A6-45E4-9FF8-6DEF8F6EC9D6}" type="presParOf" srcId="{810CBAB1-4F43-479F-9D0C-B3D2E8F6A5CE}" destId="{A17AEA9B-7CF1-439B-B3F6-9F6B09118D03}" srcOrd="2" destOrd="0" presId="urn:microsoft.com/office/officeart/2008/layout/VerticalAccentList"/>
    <dgm:cxn modelId="{FCF78005-F53D-4417-A90E-A71A9DF63007}" type="presParOf" srcId="{810CBAB1-4F43-479F-9D0C-B3D2E8F6A5CE}" destId="{B3A1DCA4-F253-4DD5-8A77-FA750D0F4327}" srcOrd="3" destOrd="0" presId="urn:microsoft.com/office/officeart/2008/layout/VerticalAccentList"/>
    <dgm:cxn modelId="{BF37C837-30C3-45E4-8523-42FED91F99BD}" type="presParOf" srcId="{810CBAB1-4F43-479F-9D0C-B3D2E8F6A5CE}" destId="{D31AE724-9EDE-48EF-B9AF-928E76132B06}" srcOrd="4" destOrd="0" presId="urn:microsoft.com/office/officeart/2008/layout/VerticalAccentList"/>
    <dgm:cxn modelId="{907B91DA-F62D-4414-BF84-EE0736BC8A23}" type="presParOf" srcId="{810CBAB1-4F43-479F-9D0C-B3D2E8F6A5CE}" destId="{9BC5564F-12F9-4CF3-A2B7-F0398F93FD67}" srcOrd="5" destOrd="0" presId="urn:microsoft.com/office/officeart/2008/layout/VerticalAccentList"/>
    <dgm:cxn modelId="{7DA5113B-9BC1-4CF1-986E-5621F2C9E821}" type="presParOf" srcId="{810CBAB1-4F43-479F-9D0C-B3D2E8F6A5CE}" destId="{77872AA4-AA63-4308-93C6-DF902FA074B9}" srcOrd="6" destOrd="0" presId="urn:microsoft.com/office/officeart/2008/layout/VerticalAccentList"/>
    <dgm:cxn modelId="{6D61A045-FF31-40D5-8DB9-5E065E03120E}" type="presParOf" srcId="{810CBAB1-4F43-479F-9D0C-B3D2E8F6A5CE}" destId="{935BC4AC-D273-4862-84E0-92232EC928E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C66D5-35F2-4B2B-B66A-28018F619124}" type="datetimeFigureOut">
              <a:rPr lang="en-US" smtClean="0"/>
              <a:t>8/8/2018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6073D5-63C2-4933-B970-D96552757D44}" type="slidenum">
              <a:rPr lang="en-US" smtClean="0"/>
              <a:t>‹#›</a:t>
            </a:fld>
            <a:endParaRPr lang="en-US"/>
          </a:p>
        </p:txBody>
      </p:sp>
    </p:spTree>
    <p:extLst>
      <p:ext uri="{BB962C8B-B14F-4D97-AF65-F5344CB8AC3E}">
        <p14:creationId xmlns:p14="http://schemas.microsoft.com/office/powerpoint/2010/main" val="1000481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B7E8A-1102-47A1-B1C3-36AE88809383}" type="datetimeFigureOut">
              <a:rPr lang="en-US" smtClean="0"/>
              <a:t>8/8/2018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1EAB-687D-4AE4-B775-678A923E9436}" type="slidenum">
              <a:rPr lang="en-US" smtClean="0"/>
              <a:t>‹#›</a:t>
            </a:fld>
            <a:endParaRPr lang="en-US"/>
          </a:p>
        </p:txBody>
      </p:sp>
    </p:spTree>
    <p:extLst>
      <p:ext uri="{BB962C8B-B14F-4D97-AF65-F5344CB8AC3E}">
        <p14:creationId xmlns:p14="http://schemas.microsoft.com/office/powerpoint/2010/main" val="43010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a:t>
            </a:fld>
            <a:endParaRPr lang="en-US" dirty="0"/>
          </a:p>
        </p:txBody>
      </p:sp>
    </p:spTree>
    <p:extLst>
      <p:ext uri="{BB962C8B-B14F-4D97-AF65-F5344CB8AC3E}">
        <p14:creationId xmlns:p14="http://schemas.microsoft.com/office/powerpoint/2010/main" val="79833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p>
            <a:r>
              <a:rPr lang="en-US" dirty="0" smtClean="0"/>
              <a:t>*</a:t>
            </a:r>
          </a:p>
        </p:txBody>
      </p:sp>
      <p:sp>
        <p:nvSpPr>
          <p:cNvPr id="116739" name="Rectangle 3"/>
          <p:cNvSpPr>
            <a:spLocks noGrp="1" noChangeArrowheads="1"/>
          </p:cNvSpPr>
          <p:nvPr>
            <p:ph type="dt" sz="quarter" idx="1"/>
          </p:nvPr>
        </p:nvSpPr>
        <p:spPr>
          <a:noFill/>
        </p:spPr>
        <p:txBody>
          <a:bodyPr/>
          <a:lstStyle/>
          <a:p>
            <a:r>
              <a:rPr lang="en-US" dirty="0" smtClean="0"/>
              <a:t>07/16/96</a:t>
            </a:r>
          </a:p>
        </p:txBody>
      </p:sp>
      <p:sp>
        <p:nvSpPr>
          <p:cNvPr id="116740"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16741" name="Rectangle 7"/>
          <p:cNvSpPr>
            <a:spLocks noGrp="1" noChangeArrowheads="1"/>
          </p:cNvSpPr>
          <p:nvPr>
            <p:ph type="sldNum" sz="quarter" idx="5"/>
          </p:nvPr>
        </p:nvSpPr>
        <p:spPr>
          <a:noFill/>
        </p:spPr>
        <p:txBody>
          <a:bodyPr/>
          <a:lstStyle/>
          <a:p>
            <a:fld id="{5B9AA7D0-3F1B-43FA-8D31-EDC895D9AB06}" type="slidenum">
              <a:rPr lang="en-US" smtClean="0"/>
              <a:pPr/>
              <a:t>19</a:t>
            </a:fld>
            <a:r>
              <a:rPr lang="en-US" dirty="0" smtClean="0"/>
              <a:t>##</a:t>
            </a:r>
          </a:p>
        </p:txBody>
      </p:sp>
      <p:sp>
        <p:nvSpPr>
          <p:cNvPr id="116742" name="Rectangle 2"/>
          <p:cNvSpPr>
            <a:spLocks noGrp="1" noRot="1" noChangeAspect="1" noChangeArrowheads="1" noTextEdit="1"/>
          </p:cNvSpPr>
          <p:nvPr>
            <p:ph type="sldImg"/>
          </p:nvPr>
        </p:nvSpPr>
        <p:spPr>
          <a:ln/>
        </p:spPr>
      </p:sp>
      <p:sp>
        <p:nvSpPr>
          <p:cNvPr id="116743"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13773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p:spPr>
        <p:txBody>
          <a:bodyPr/>
          <a:lstStyle/>
          <a:p>
            <a:r>
              <a:rPr lang="en-US" dirty="0" smtClean="0"/>
              <a:t>*</a:t>
            </a:r>
          </a:p>
        </p:txBody>
      </p:sp>
      <p:sp>
        <p:nvSpPr>
          <p:cNvPr id="117763" name="Rectangle 3"/>
          <p:cNvSpPr>
            <a:spLocks noGrp="1" noChangeArrowheads="1"/>
          </p:cNvSpPr>
          <p:nvPr>
            <p:ph type="dt" sz="quarter" idx="1"/>
          </p:nvPr>
        </p:nvSpPr>
        <p:spPr>
          <a:noFill/>
        </p:spPr>
        <p:txBody>
          <a:bodyPr/>
          <a:lstStyle/>
          <a:p>
            <a:r>
              <a:rPr lang="en-US" dirty="0" smtClean="0"/>
              <a:t>07/16/96</a:t>
            </a:r>
          </a:p>
        </p:txBody>
      </p:sp>
      <p:sp>
        <p:nvSpPr>
          <p:cNvPr id="11776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17765" name="Rectangle 7"/>
          <p:cNvSpPr>
            <a:spLocks noGrp="1" noChangeArrowheads="1"/>
          </p:cNvSpPr>
          <p:nvPr>
            <p:ph type="sldNum" sz="quarter" idx="5"/>
          </p:nvPr>
        </p:nvSpPr>
        <p:spPr>
          <a:noFill/>
        </p:spPr>
        <p:txBody>
          <a:bodyPr/>
          <a:lstStyle/>
          <a:p>
            <a:fld id="{13BB2E8C-884E-4A72-BE6E-4CFA2D6E772A}" type="slidenum">
              <a:rPr lang="en-US" smtClean="0"/>
              <a:pPr/>
              <a:t>20</a:t>
            </a:fld>
            <a:r>
              <a:rPr lang="en-US" dirty="0" smtClean="0"/>
              <a:t>##</a:t>
            </a:r>
          </a:p>
        </p:txBody>
      </p:sp>
      <p:sp>
        <p:nvSpPr>
          <p:cNvPr id="117766" name="Rectangle 2"/>
          <p:cNvSpPr>
            <a:spLocks noGrp="1" noRot="1" noChangeAspect="1" noChangeArrowheads="1" noTextEdit="1"/>
          </p:cNvSpPr>
          <p:nvPr>
            <p:ph type="sldImg"/>
          </p:nvPr>
        </p:nvSpPr>
        <p:spPr>
          <a:ln/>
        </p:spPr>
      </p:sp>
      <p:sp>
        <p:nvSpPr>
          <p:cNvPr id="11776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90538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p:spPr>
        <p:txBody>
          <a:bodyPr/>
          <a:lstStyle/>
          <a:p>
            <a:r>
              <a:rPr lang="en-US" dirty="0" smtClean="0"/>
              <a:t>*</a:t>
            </a:r>
          </a:p>
        </p:txBody>
      </p:sp>
      <p:sp>
        <p:nvSpPr>
          <p:cNvPr id="118787" name="Rectangle 3"/>
          <p:cNvSpPr>
            <a:spLocks noGrp="1" noChangeArrowheads="1"/>
          </p:cNvSpPr>
          <p:nvPr>
            <p:ph type="dt" sz="quarter" idx="1"/>
          </p:nvPr>
        </p:nvSpPr>
        <p:spPr>
          <a:noFill/>
        </p:spPr>
        <p:txBody>
          <a:bodyPr/>
          <a:lstStyle/>
          <a:p>
            <a:r>
              <a:rPr lang="en-US" dirty="0" smtClean="0"/>
              <a:t>07/16/96</a:t>
            </a:r>
          </a:p>
        </p:txBody>
      </p:sp>
      <p:sp>
        <p:nvSpPr>
          <p:cNvPr id="118788"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18789" name="Rectangle 7"/>
          <p:cNvSpPr>
            <a:spLocks noGrp="1" noChangeArrowheads="1"/>
          </p:cNvSpPr>
          <p:nvPr>
            <p:ph type="sldNum" sz="quarter" idx="5"/>
          </p:nvPr>
        </p:nvSpPr>
        <p:spPr>
          <a:noFill/>
        </p:spPr>
        <p:txBody>
          <a:bodyPr/>
          <a:lstStyle/>
          <a:p>
            <a:fld id="{33B824F6-72CD-4E17-B8CA-D587F41B34DB}" type="slidenum">
              <a:rPr lang="en-US" smtClean="0"/>
              <a:pPr/>
              <a:t>21</a:t>
            </a:fld>
            <a:r>
              <a:rPr lang="en-US" dirty="0" smtClean="0"/>
              <a:t>##</a:t>
            </a:r>
          </a:p>
        </p:txBody>
      </p:sp>
      <p:sp>
        <p:nvSpPr>
          <p:cNvPr id="118790" name="Rectangle 2"/>
          <p:cNvSpPr>
            <a:spLocks noGrp="1" noRot="1" noChangeAspect="1" noChangeArrowheads="1" noTextEdit="1"/>
          </p:cNvSpPr>
          <p:nvPr>
            <p:ph type="sldImg"/>
          </p:nvPr>
        </p:nvSpPr>
        <p:spPr>
          <a:ln/>
        </p:spPr>
      </p:sp>
      <p:sp>
        <p:nvSpPr>
          <p:cNvPr id="118791"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442544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p:spPr>
        <p:txBody>
          <a:bodyPr/>
          <a:lstStyle/>
          <a:p>
            <a:r>
              <a:rPr lang="en-US" dirty="0" smtClean="0"/>
              <a:t>*</a:t>
            </a:r>
          </a:p>
        </p:txBody>
      </p:sp>
      <p:sp>
        <p:nvSpPr>
          <p:cNvPr id="121859" name="Rectangle 3"/>
          <p:cNvSpPr>
            <a:spLocks noGrp="1" noChangeArrowheads="1"/>
          </p:cNvSpPr>
          <p:nvPr>
            <p:ph type="dt" sz="quarter" idx="1"/>
          </p:nvPr>
        </p:nvSpPr>
        <p:spPr>
          <a:noFill/>
        </p:spPr>
        <p:txBody>
          <a:bodyPr/>
          <a:lstStyle/>
          <a:p>
            <a:r>
              <a:rPr lang="en-US" dirty="0" smtClean="0"/>
              <a:t>07/16/96</a:t>
            </a:r>
          </a:p>
        </p:txBody>
      </p:sp>
      <p:sp>
        <p:nvSpPr>
          <p:cNvPr id="121860"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21861" name="Rectangle 7"/>
          <p:cNvSpPr>
            <a:spLocks noGrp="1" noChangeArrowheads="1"/>
          </p:cNvSpPr>
          <p:nvPr>
            <p:ph type="sldNum" sz="quarter" idx="5"/>
          </p:nvPr>
        </p:nvSpPr>
        <p:spPr>
          <a:noFill/>
        </p:spPr>
        <p:txBody>
          <a:bodyPr/>
          <a:lstStyle/>
          <a:p>
            <a:fld id="{00C5AA08-3298-4D11-8DDA-824E3914C5C1}" type="slidenum">
              <a:rPr lang="en-US" smtClean="0"/>
              <a:pPr/>
              <a:t>27</a:t>
            </a:fld>
            <a:r>
              <a:rPr lang="en-US" dirty="0" smtClean="0"/>
              <a:t>##</a:t>
            </a:r>
          </a:p>
        </p:txBody>
      </p:sp>
      <p:sp>
        <p:nvSpPr>
          <p:cNvPr id="121862" name="Rectangle 2"/>
          <p:cNvSpPr>
            <a:spLocks noGrp="1" noRot="1" noChangeAspect="1" noChangeArrowheads="1" noTextEdit="1"/>
          </p:cNvSpPr>
          <p:nvPr>
            <p:ph type="sldImg"/>
          </p:nvPr>
        </p:nvSpPr>
        <p:spPr>
          <a:ln/>
        </p:spPr>
      </p:sp>
      <p:sp>
        <p:nvSpPr>
          <p:cNvPr id="121863"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16186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p:spPr>
        <p:txBody>
          <a:bodyPr/>
          <a:lstStyle/>
          <a:p>
            <a:r>
              <a:rPr lang="en-US" dirty="0" smtClean="0"/>
              <a:t>*</a:t>
            </a:r>
          </a:p>
        </p:txBody>
      </p:sp>
      <p:sp>
        <p:nvSpPr>
          <p:cNvPr id="122883" name="Rectangle 3"/>
          <p:cNvSpPr>
            <a:spLocks noGrp="1" noChangeArrowheads="1"/>
          </p:cNvSpPr>
          <p:nvPr>
            <p:ph type="dt" sz="quarter" idx="1"/>
          </p:nvPr>
        </p:nvSpPr>
        <p:spPr>
          <a:noFill/>
        </p:spPr>
        <p:txBody>
          <a:bodyPr/>
          <a:lstStyle/>
          <a:p>
            <a:r>
              <a:rPr lang="en-US" dirty="0" smtClean="0"/>
              <a:t>07/16/96</a:t>
            </a:r>
          </a:p>
        </p:txBody>
      </p:sp>
      <p:sp>
        <p:nvSpPr>
          <p:cNvPr id="12288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22885" name="Rectangle 7"/>
          <p:cNvSpPr>
            <a:spLocks noGrp="1" noChangeArrowheads="1"/>
          </p:cNvSpPr>
          <p:nvPr>
            <p:ph type="sldNum" sz="quarter" idx="5"/>
          </p:nvPr>
        </p:nvSpPr>
        <p:spPr>
          <a:noFill/>
        </p:spPr>
        <p:txBody>
          <a:bodyPr/>
          <a:lstStyle/>
          <a:p>
            <a:fld id="{E5E82C32-6661-4CC0-8394-6FE49FB198E7}" type="slidenum">
              <a:rPr lang="en-US" smtClean="0"/>
              <a:pPr/>
              <a:t>28</a:t>
            </a:fld>
            <a:r>
              <a:rPr lang="en-US" dirty="0" smtClean="0"/>
              <a:t>##</a:t>
            </a:r>
          </a:p>
        </p:txBody>
      </p:sp>
      <p:sp>
        <p:nvSpPr>
          <p:cNvPr id="122886" name="Rectangle 2"/>
          <p:cNvSpPr>
            <a:spLocks noGrp="1" noRot="1" noChangeAspect="1" noChangeArrowheads="1" noTextEdit="1"/>
          </p:cNvSpPr>
          <p:nvPr>
            <p:ph type="sldImg"/>
          </p:nvPr>
        </p:nvSpPr>
        <p:spPr>
          <a:ln/>
        </p:spPr>
      </p:sp>
      <p:sp>
        <p:nvSpPr>
          <p:cNvPr id="12288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282430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p:spPr>
        <p:txBody>
          <a:bodyPr/>
          <a:lstStyle/>
          <a:p>
            <a:r>
              <a:rPr lang="en-US" dirty="0" smtClean="0"/>
              <a:t>*</a:t>
            </a:r>
          </a:p>
        </p:txBody>
      </p:sp>
      <p:sp>
        <p:nvSpPr>
          <p:cNvPr id="124931" name="Rectangle 3"/>
          <p:cNvSpPr>
            <a:spLocks noGrp="1" noChangeArrowheads="1"/>
          </p:cNvSpPr>
          <p:nvPr>
            <p:ph type="dt" sz="quarter" idx="1"/>
          </p:nvPr>
        </p:nvSpPr>
        <p:spPr>
          <a:noFill/>
        </p:spPr>
        <p:txBody>
          <a:bodyPr/>
          <a:lstStyle/>
          <a:p>
            <a:r>
              <a:rPr lang="en-US" dirty="0" smtClean="0"/>
              <a:t>07/16/96</a:t>
            </a:r>
          </a:p>
        </p:txBody>
      </p:sp>
      <p:sp>
        <p:nvSpPr>
          <p:cNvPr id="124932"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24933" name="Rectangle 7"/>
          <p:cNvSpPr>
            <a:spLocks noGrp="1" noChangeArrowheads="1"/>
          </p:cNvSpPr>
          <p:nvPr>
            <p:ph type="sldNum" sz="quarter" idx="5"/>
          </p:nvPr>
        </p:nvSpPr>
        <p:spPr>
          <a:noFill/>
        </p:spPr>
        <p:txBody>
          <a:bodyPr/>
          <a:lstStyle/>
          <a:p>
            <a:fld id="{93D6C2C7-E0D4-4827-A427-1B6276AB8C32}" type="slidenum">
              <a:rPr lang="en-US" smtClean="0"/>
              <a:pPr/>
              <a:t>30</a:t>
            </a:fld>
            <a:r>
              <a:rPr lang="en-US" dirty="0" smtClean="0"/>
              <a:t>##</a:t>
            </a:r>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52203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p:spPr>
        <p:txBody>
          <a:bodyPr/>
          <a:lstStyle/>
          <a:p>
            <a:r>
              <a:rPr lang="en-US" dirty="0" smtClean="0"/>
              <a:t>*</a:t>
            </a:r>
          </a:p>
        </p:txBody>
      </p:sp>
      <p:sp>
        <p:nvSpPr>
          <p:cNvPr id="125955" name="Rectangle 3"/>
          <p:cNvSpPr>
            <a:spLocks noGrp="1" noChangeArrowheads="1"/>
          </p:cNvSpPr>
          <p:nvPr>
            <p:ph type="dt" sz="quarter" idx="1"/>
          </p:nvPr>
        </p:nvSpPr>
        <p:spPr>
          <a:noFill/>
        </p:spPr>
        <p:txBody>
          <a:bodyPr/>
          <a:lstStyle/>
          <a:p>
            <a:r>
              <a:rPr lang="en-US" dirty="0" smtClean="0"/>
              <a:t>07/16/96</a:t>
            </a:r>
          </a:p>
        </p:txBody>
      </p:sp>
      <p:sp>
        <p:nvSpPr>
          <p:cNvPr id="125956"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25957" name="Rectangle 7"/>
          <p:cNvSpPr>
            <a:spLocks noGrp="1" noChangeArrowheads="1"/>
          </p:cNvSpPr>
          <p:nvPr>
            <p:ph type="sldNum" sz="quarter" idx="5"/>
          </p:nvPr>
        </p:nvSpPr>
        <p:spPr>
          <a:noFill/>
        </p:spPr>
        <p:txBody>
          <a:bodyPr/>
          <a:lstStyle/>
          <a:p>
            <a:fld id="{F7BF9CC9-1B2A-4399-8316-DA6D7236D2E0}" type="slidenum">
              <a:rPr lang="en-US" smtClean="0"/>
              <a:pPr/>
              <a:t>31</a:t>
            </a:fld>
            <a:r>
              <a:rPr lang="en-US" dirty="0" smtClean="0"/>
              <a:t>##</a:t>
            </a: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105968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p:spPr>
        <p:txBody>
          <a:bodyPr/>
          <a:lstStyle/>
          <a:p>
            <a:r>
              <a:rPr lang="en-US" dirty="0" smtClean="0"/>
              <a:t>*</a:t>
            </a:r>
          </a:p>
        </p:txBody>
      </p:sp>
      <p:sp>
        <p:nvSpPr>
          <p:cNvPr id="128003" name="Rectangle 3"/>
          <p:cNvSpPr>
            <a:spLocks noGrp="1" noChangeArrowheads="1"/>
          </p:cNvSpPr>
          <p:nvPr>
            <p:ph type="dt" sz="quarter" idx="1"/>
          </p:nvPr>
        </p:nvSpPr>
        <p:spPr>
          <a:noFill/>
        </p:spPr>
        <p:txBody>
          <a:bodyPr/>
          <a:lstStyle/>
          <a:p>
            <a:r>
              <a:rPr lang="en-US" dirty="0" smtClean="0"/>
              <a:t>07/16/96</a:t>
            </a:r>
          </a:p>
        </p:txBody>
      </p:sp>
      <p:sp>
        <p:nvSpPr>
          <p:cNvPr id="12800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28005" name="Rectangle 7"/>
          <p:cNvSpPr>
            <a:spLocks noGrp="1" noChangeArrowheads="1"/>
          </p:cNvSpPr>
          <p:nvPr>
            <p:ph type="sldNum" sz="quarter" idx="5"/>
          </p:nvPr>
        </p:nvSpPr>
        <p:spPr>
          <a:noFill/>
        </p:spPr>
        <p:txBody>
          <a:bodyPr/>
          <a:lstStyle/>
          <a:p>
            <a:fld id="{05D1CE0C-B7E7-467F-96C9-97CCE9D6E43B}" type="slidenum">
              <a:rPr lang="en-US" smtClean="0"/>
              <a:pPr/>
              <a:t>34</a:t>
            </a:fld>
            <a:r>
              <a:rPr lang="en-US" dirty="0" smtClean="0"/>
              <a:t>##</a:t>
            </a:r>
          </a:p>
        </p:txBody>
      </p:sp>
      <p:sp>
        <p:nvSpPr>
          <p:cNvPr id="128006" name="Rectangle 2"/>
          <p:cNvSpPr>
            <a:spLocks noGrp="1" noRot="1" noChangeAspect="1" noChangeArrowheads="1" noTextEdit="1"/>
          </p:cNvSpPr>
          <p:nvPr>
            <p:ph type="sldImg"/>
          </p:nvPr>
        </p:nvSpPr>
        <p:spPr>
          <a:ln/>
        </p:spPr>
      </p:sp>
      <p:sp>
        <p:nvSpPr>
          <p:cNvPr id="12800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54688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p:spPr>
        <p:txBody>
          <a:bodyPr/>
          <a:lstStyle/>
          <a:p>
            <a:r>
              <a:rPr lang="en-US" dirty="0" smtClean="0"/>
              <a:t>*</a:t>
            </a:r>
          </a:p>
        </p:txBody>
      </p:sp>
      <p:sp>
        <p:nvSpPr>
          <p:cNvPr id="130051" name="Rectangle 3"/>
          <p:cNvSpPr>
            <a:spLocks noGrp="1" noChangeArrowheads="1"/>
          </p:cNvSpPr>
          <p:nvPr>
            <p:ph type="dt" sz="quarter" idx="1"/>
          </p:nvPr>
        </p:nvSpPr>
        <p:spPr>
          <a:noFill/>
        </p:spPr>
        <p:txBody>
          <a:bodyPr/>
          <a:lstStyle/>
          <a:p>
            <a:r>
              <a:rPr lang="en-US" dirty="0" smtClean="0"/>
              <a:t>07/16/96</a:t>
            </a:r>
          </a:p>
        </p:txBody>
      </p:sp>
      <p:sp>
        <p:nvSpPr>
          <p:cNvPr id="130052"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0053" name="Rectangle 7"/>
          <p:cNvSpPr>
            <a:spLocks noGrp="1" noChangeArrowheads="1"/>
          </p:cNvSpPr>
          <p:nvPr>
            <p:ph type="sldNum" sz="quarter" idx="5"/>
          </p:nvPr>
        </p:nvSpPr>
        <p:spPr>
          <a:noFill/>
        </p:spPr>
        <p:txBody>
          <a:bodyPr/>
          <a:lstStyle/>
          <a:p>
            <a:fld id="{7D520040-D6DB-4DD4-AA12-22D64B042A1F}" type="slidenum">
              <a:rPr lang="en-US" smtClean="0"/>
              <a:pPr/>
              <a:t>37</a:t>
            </a:fld>
            <a:r>
              <a:rPr lang="en-US" dirty="0" smtClean="0"/>
              <a:t>##</a:t>
            </a:r>
          </a:p>
        </p:txBody>
      </p:sp>
      <p:sp>
        <p:nvSpPr>
          <p:cNvPr id="130054" name="Rectangle 2"/>
          <p:cNvSpPr>
            <a:spLocks noGrp="1" noRot="1" noChangeAspect="1" noChangeArrowheads="1" noTextEdit="1"/>
          </p:cNvSpPr>
          <p:nvPr>
            <p:ph type="sldImg"/>
          </p:nvPr>
        </p:nvSpPr>
        <p:spPr>
          <a:ln/>
        </p:spPr>
      </p:sp>
      <p:sp>
        <p:nvSpPr>
          <p:cNvPr id="130055" name="Rectangle 3"/>
          <p:cNvSpPr>
            <a:spLocks noGrp="1" noChangeArrowheads="1"/>
          </p:cNvSpPr>
          <p:nvPr>
            <p:ph type="body" idx="1"/>
          </p:nvPr>
        </p:nvSpPr>
        <p:spPr>
          <a:noFill/>
          <a:ln/>
        </p:spPr>
        <p:txBody>
          <a:bodyPr/>
          <a:lstStyle/>
          <a:p>
            <a:pPr eaLnBrk="1" hangingPunct="1"/>
            <a:endParaRPr lang="bg-BG" smtClean="0"/>
          </a:p>
        </p:txBody>
      </p:sp>
    </p:spTree>
    <p:extLst>
      <p:ext uri="{BB962C8B-B14F-4D97-AF65-F5344CB8AC3E}">
        <p14:creationId xmlns:p14="http://schemas.microsoft.com/office/powerpoint/2010/main" val="362746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p:spPr>
        <p:txBody>
          <a:bodyPr/>
          <a:lstStyle/>
          <a:p>
            <a:r>
              <a:rPr lang="en-US" dirty="0" smtClean="0"/>
              <a:t>*</a:t>
            </a:r>
          </a:p>
        </p:txBody>
      </p:sp>
      <p:sp>
        <p:nvSpPr>
          <p:cNvPr id="131075" name="Rectangle 3"/>
          <p:cNvSpPr>
            <a:spLocks noGrp="1" noChangeArrowheads="1"/>
          </p:cNvSpPr>
          <p:nvPr>
            <p:ph type="dt" sz="quarter" idx="1"/>
          </p:nvPr>
        </p:nvSpPr>
        <p:spPr>
          <a:noFill/>
        </p:spPr>
        <p:txBody>
          <a:bodyPr/>
          <a:lstStyle/>
          <a:p>
            <a:r>
              <a:rPr lang="en-US" dirty="0" smtClean="0"/>
              <a:t>07/16/96</a:t>
            </a:r>
          </a:p>
        </p:txBody>
      </p:sp>
      <p:sp>
        <p:nvSpPr>
          <p:cNvPr id="131076"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1077" name="Rectangle 7"/>
          <p:cNvSpPr>
            <a:spLocks noGrp="1" noChangeArrowheads="1"/>
          </p:cNvSpPr>
          <p:nvPr>
            <p:ph type="sldNum" sz="quarter" idx="5"/>
          </p:nvPr>
        </p:nvSpPr>
        <p:spPr>
          <a:noFill/>
        </p:spPr>
        <p:txBody>
          <a:bodyPr/>
          <a:lstStyle/>
          <a:p>
            <a:fld id="{1FE8D742-5DE5-4845-9EB6-7AC97C0E14F6}" type="slidenum">
              <a:rPr lang="en-US" smtClean="0"/>
              <a:pPr/>
              <a:t>39</a:t>
            </a:fld>
            <a:r>
              <a:rPr lang="en-US" dirty="0" smtClean="0"/>
              <a:t>##</a:t>
            </a: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188337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2</a:t>
            </a:fld>
            <a:endParaRPr lang="en-US" dirty="0"/>
          </a:p>
        </p:txBody>
      </p:sp>
    </p:spTree>
    <p:extLst>
      <p:ext uri="{BB962C8B-B14F-4D97-AF65-F5344CB8AC3E}">
        <p14:creationId xmlns:p14="http://schemas.microsoft.com/office/powerpoint/2010/main" val="1707229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p:spPr>
        <p:txBody>
          <a:bodyPr/>
          <a:lstStyle/>
          <a:p>
            <a:r>
              <a:rPr lang="en-US" dirty="0" smtClean="0"/>
              <a:t>*</a:t>
            </a:r>
          </a:p>
        </p:txBody>
      </p:sp>
      <p:sp>
        <p:nvSpPr>
          <p:cNvPr id="133123" name="Rectangle 3"/>
          <p:cNvSpPr>
            <a:spLocks noGrp="1" noChangeArrowheads="1"/>
          </p:cNvSpPr>
          <p:nvPr>
            <p:ph type="dt" sz="quarter" idx="1"/>
          </p:nvPr>
        </p:nvSpPr>
        <p:spPr>
          <a:noFill/>
        </p:spPr>
        <p:txBody>
          <a:bodyPr/>
          <a:lstStyle/>
          <a:p>
            <a:r>
              <a:rPr lang="en-US" dirty="0" smtClean="0"/>
              <a:t>07/16/96</a:t>
            </a:r>
          </a:p>
        </p:txBody>
      </p:sp>
      <p:sp>
        <p:nvSpPr>
          <p:cNvPr id="13312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3125" name="Rectangle 7"/>
          <p:cNvSpPr>
            <a:spLocks noGrp="1" noChangeArrowheads="1"/>
          </p:cNvSpPr>
          <p:nvPr>
            <p:ph type="sldNum" sz="quarter" idx="5"/>
          </p:nvPr>
        </p:nvSpPr>
        <p:spPr>
          <a:noFill/>
        </p:spPr>
        <p:txBody>
          <a:bodyPr/>
          <a:lstStyle/>
          <a:p>
            <a:fld id="{0A3FD654-343F-4B24-BC96-A5E6A78FE443}" type="slidenum">
              <a:rPr lang="en-US" smtClean="0"/>
              <a:pPr/>
              <a:t>40</a:t>
            </a:fld>
            <a:r>
              <a:rPr lang="en-US" dirty="0" smtClean="0"/>
              <a:t>##</a:t>
            </a: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58007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p:spPr>
        <p:txBody>
          <a:bodyPr/>
          <a:lstStyle/>
          <a:p>
            <a:r>
              <a:rPr lang="en-US" dirty="0"/>
              <a:t>*</a:t>
            </a:r>
          </a:p>
        </p:txBody>
      </p:sp>
      <p:sp>
        <p:nvSpPr>
          <p:cNvPr id="43011" name="Rectangle 3"/>
          <p:cNvSpPr>
            <a:spLocks noGrp="1" noChangeArrowheads="1"/>
          </p:cNvSpPr>
          <p:nvPr>
            <p:ph type="dt" sz="quarter" idx="1"/>
          </p:nvPr>
        </p:nvSpPr>
        <p:spPr>
          <a:noFill/>
        </p:spPr>
        <p:txBody>
          <a:bodyPr/>
          <a:lstStyle/>
          <a:p>
            <a:r>
              <a:rPr lang="en-US" dirty="0"/>
              <a:t>07/16/96</a:t>
            </a:r>
          </a:p>
        </p:txBody>
      </p:sp>
      <p:sp>
        <p:nvSpPr>
          <p:cNvPr id="4301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43013" name="Rectangle 7"/>
          <p:cNvSpPr>
            <a:spLocks noGrp="1" noChangeArrowheads="1"/>
          </p:cNvSpPr>
          <p:nvPr>
            <p:ph type="sldNum" sz="quarter" idx="5"/>
          </p:nvPr>
        </p:nvSpPr>
        <p:spPr>
          <a:noFill/>
        </p:spPr>
        <p:txBody>
          <a:bodyPr/>
          <a:lstStyle/>
          <a:p>
            <a:fld id="{078CD759-8BFF-4CE8-82EB-B422526AD63F}" type="slidenum">
              <a:rPr lang="en-US"/>
              <a:pPr/>
              <a:t>42</a:t>
            </a:fld>
            <a:r>
              <a:rPr lang="en-US" dirty="0"/>
              <a:t>##</a:t>
            </a:r>
          </a:p>
        </p:txBody>
      </p:sp>
      <p:sp>
        <p:nvSpPr>
          <p:cNvPr id="43014" name="Rectangle 2"/>
          <p:cNvSpPr>
            <a:spLocks noGrp="1" noRot="1" noChangeAspect="1" noChangeArrowheads="1" noTextEdit="1"/>
          </p:cNvSpPr>
          <p:nvPr>
            <p:ph type="sldImg"/>
          </p:nvPr>
        </p:nvSpPr>
        <p:spPr>
          <a:ln/>
        </p:spPr>
      </p:sp>
      <p:sp>
        <p:nvSpPr>
          <p:cNvPr id="4301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980741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p:spPr>
        <p:txBody>
          <a:bodyPr/>
          <a:lstStyle/>
          <a:p>
            <a:r>
              <a:rPr lang="en-US" dirty="0"/>
              <a:t>*</a:t>
            </a:r>
          </a:p>
        </p:txBody>
      </p:sp>
      <p:sp>
        <p:nvSpPr>
          <p:cNvPr id="45059" name="Rectangle 3"/>
          <p:cNvSpPr>
            <a:spLocks noGrp="1" noChangeArrowheads="1"/>
          </p:cNvSpPr>
          <p:nvPr>
            <p:ph type="dt" sz="quarter" idx="1"/>
          </p:nvPr>
        </p:nvSpPr>
        <p:spPr>
          <a:noFill/>
        </p:spPr>
        <p:txBody>
          <a:bodyPr/>
          <a:lstStyle/>
          <a:p>
            <a:r>
              <a:rPr lang="en-US" dirty="0"/>
              <a:t>07/16/96</a:t>
            </a:r>
          </a:p>
        </p:txBody>
      </p:sp>
      <p:sp>
        <p:nvSpPr>
          <p:cNvPr id="45060"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45061" name="Rectangle 7"/>
          <p:cNvSpPr>
            <a:spLocks noGrp="1" noChangeArrowheads="1"/>
          </p:cNvSpPr>
          <p:nvPr>
            <p:ph type="sldNum" sz="quarter" idx="5"/>
          </p:nvPr>
        </p:nvSpPr>
        <p:spPr>
          <a:noFill/>
        </p:spPr>
        <p:txBody>
          <a:bodyPr/>
          <a:lstStyle/>
          <a:p>
            <a:fld id="{F0EF5745-57C8-4926-A81B-E82DF6401403}" type="slidenum">
              <a:rPr lang="en-US"/>
              <a:pPr/>
              <a:t>49</a:t>
            </a:fld>
            <a:r>
              <a:rPr lang="en-US" dirty="0"/>
              <a:t>##</a:t>
            </a:r>
          </a:p>
        </p:txBody>
      </p:sp>
      <p:sp>
        <p:nvSpPr>
          <p:cNvPr id="45062" name="Rectangle 2"/>
          <p:cNvSpPr>
            <a:spLocks noGrp="1" noRot="1" noChangeAspect="1" noChangeArrowheads="1" noTextEdit="1"/>
          </p:cNvSpPr>
          <p:nvPr>
            <p:ph type="sldImg"/>
          </p:nvPr>
        </p:nvSpPr>
        <p:spPr>
          <a:ln/>
        </p:spPr>
      </p:sp>
      <p:sp>
        <p:nvSpPr>
          <p:cNvPr id="45063"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809541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p:spPr>
        <p:txBody>
          <a:bodyPr/>
          <a:lstStyle/>
          <a:p>
            <a:r>
              <a:rPr lang="en-US" dirty="0"/>
              <a:t>*</a:t>
            </a:r>
          </a:p>
        </p:txBody>
      </p:sp>
      <p:sp>
        <p:nvSpPr>
          <p:cNvPr id="49155" name="Rectangle 3"/>
          <p:cNvSpPr>
            <a:spLocks noGrp="1" noChangeArrowheads="1"/>
          </p:cNvSpPr>
          <p:nvPr>
            <p:ph type="dt" sz="quarter" idx="1"/>
          </p:nvPr>
        </p:nvSpPr>
        <p:spPr>
          <a:noFill/>
        </p:spPr>
        <p:txBody>
          <a:bodyPr/>
          <a:lstStyle/>
          <a:p>
            <a:r>
              <a:rPr lang="en-US" dirty="0"/>
              <a:t>07/16/96</a:t>
            </a:r>
          </a:p>
        </p:txBody>
      </p:sp>
      <p:sp>
        <p:nvSpPr>
          <p:cNvPr id="49156"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49157" name="Rectangle 7"/>
          <p:cNvSpPr>
            <a:spLocks noGrp="1" noChangeArrowheads="1"/>
          </p:cNvSpPr>
          <p:nvPr>
            <p:ph type="sldNum" sz="quarter" idx="5"/>
          </p:nvPr>
        </p:nvSpPr>
        <p:spPr>
          <a:noFill/>
        </p:spPr>
        <p:txBody>
          <a:bodyPr/>
          <a:lstStyle/>
          <a:p>
            <a:fld id="{8B2D5A9B-F557-4FF9-BD30-8B360CB0CAC4}" type="slidenum">
              <a:rPr lang="en-US"/>
              <a:pPr/>
              <a:t>50</a:t>
            </a:fld>
            <a:r>
              <a:rPr lang="en-US" dirty="0"/>
              <a:t>##</a:t>
            </a: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516969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dirty="0"/>
              <a:t>*</a:t>
            </a:r>
          </a:p>
        </p:txBody>
      </p:sp>
      <p:sp>
        <p:nvSpPr>
          <p:cNvPr id="50179" name="Rectangle 3"/>
          <p:cNvSpPr>
            <a:spLocks noGrp="1" noChangeArrowheads="1"/>
          </p:cNvSpPr>
          <p:nvPr>
            <p:ph type="dt" sz="quarter" idx="1"/>
          </p:nvPr>
        </p:nvSpPr>
        <p:spPr>
          <a:noFill/>
        </p:spPr>
        <p:txBody>
          <a:bodyPr/>
          <a:lstStyle/>
          <a:p>
            <a:r>
              <a:rPr lang="en-US" dirty="0"/>
              <a:t>07/16/96</a:t>
            </a:r>
          </a:p>
        </p:txBody>
      </p:sp>
      <p:sp>
        <p:nvSpPr>
          <p:cNvPr id="50180"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0181" name="Rectangle 7"/>
          <p:cNvSpPr>
            <a:spLocks noGrp="1" noChangeArrowheads="1"/>
          </p:cNvSpPr>
          <p:nvPr>
            <p:ph type="sldNum" sz="quarter" idx="5"/>
          </p:nvPr>
        </p:nvSpPr>
        <p:spPr>
          <a:noFill/>
        </p:spPr>
        <p:txBody>
          <a:bodyPr/>
          <a:lstStyle/>
          <a:p>
            <a:fld id="{43717C6A-A4F0-43BA-9319-A43133CB37D9}" type="slidenum">
              <a:rPr lang="en-US"/>
              <a:pPr/>
              <a:t>51</a:t>
            </a:fld>
            <a:r>
              <a:rPr lang="en-US" dirty="0"/>
              <a:t>##</a:t>
            </a:r>
          </a:p>
        </p:txBody>
      </p:sp>
      <p:sp>
        <p:nvSpPr>
          <p:cNvPr id="50182" name="Rectangle 2"/>
          <p:cNvSpPr>
            <a:spLocks noGrp="1" noRot="1" noChangeAspect="1" noChangeArrowheads="1" noTextEdit="1"/>
          </p:cNvSpPr>
          <p:nvPr>
            <p:ph type="sldImg"/>
          </p:nvPr>
        </p:nvSpPr>
        <p:spPr>
          <a:ln/>
        </p:spPr>
      </p:sp>
      <p:sp>
        <p:nvSpPr>
          <p:cNvPr id="50183"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498682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dirty="0"/>
              <a:t>*</a:t>
            </a:r>
          </a:p>
        </p:txBody>
      </p:sp>
      <p:sp>
        <p:nvSpPr>
          <p:cNvPr id="50179" name="Rectangle 3"/>
          <p:cNvSpPr>
            <a:spLocks noGrp="1" noChangeArrowheads="1"/>
          </p:cNvSpPr>
          <p:nvPr>
            <p:ph type="dt" sz="quarter" idx="1"/>
          </p:nvPr>
        </p:nvSpPr>
        <p:spPr>
          <a:noFill/>
        </p:spPr>
        <p:txBody>
          <a:bodyPr/>
          <a:lstStyle/>
          <a:p>
            <a:r>
              <a:rPr lang="en-US" dirty="0"/>
              <a:t>07/16/96</a:t>
            </a:r>
          </a:p>
        </p:txBody>
      </p:sp>
      <p:sp>
        <p:nvSpPr>
          <p:cNvPr id="50180"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0181" name="Rectangle 7"/>
          <p:cNvSpPr>
            <a:spLocks noGrp="1" noChangeArrowheads="1"/>
          </p:cNvSpPr>
          <p:nvPr>
            <p:ph type="sldNum" sz="quarter" idx="5"/>
          </p:nvPr>
        </p:nvSpPr>
        <p:spPr>
          <a:noFill/>
        </p:spPr>
        <p:txBody>
          <a:bodyPr/>
          <a:lstStyle/>
          <a:p>
            <a:fld id="{43717C6A-A4F0-43BA-9319-A43133CB37D9}" type="slidenum">
              <a:rPr lang="en-US"/>
              <a:pPr/>
              <a:t>52</a:t>
            </a:fld>
            <a:r>
              <a:rPr lang="en-US" dirty="0"/>
              <a:t>##</a:t>
            </a:r>
          </a:p>
        </p:txBody>
      </p:sp>
      <p:sp>
        <p:nvSpPr>
          <p:cNvPr id="50182" name="Rectangle 2"/>
          <p:cNvSpPr>
            <a:spLocks noGrp="1" noRot="1" noChangeAspect="1" noChangeArrowheads="1" noTextEdit="1"/>
          </p:cNvSpPr>
          <p:nvPr>
            <p:ph type="sldImg"/>
          </p:nvPr>
        </p:nvSpPr>
        <p:spPr>
          <a:ln/>
        </p:spPr>
      </p:sp>
      <p:sp>
        <p:nvSpPr>
          <p:cNvPr id="50183"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112131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p:spPr>
        <p:txBody>
          <a:bodyPr/>
          <a:lstStyle/>
          <a:p>
            <a:r>
              <a:rPr lang="en-US" dirty="0"/>
              <a:t>*</a:t>
            </a:r>
          </a:p>
        </p:txBody>
      </p:sp>
      <p:sp>
        <p:nvSpPr>
          <p:cNvPr id="53251" name="Rectangle 3"/>
          <p:cNvSpPr>
            <a:spLocks noGrp="1" noChangeArrowheads="1"/>
          </p:cNvSpPr>
          <p:nvPr>
            <p:ph type="dt" sz="quarter" idx="1"/>
          </p:nvPr>
        </p:nvSpPr>
        <p:spPr>
          <a:noFill/>
        </p:spPr>
        <p:txBody>
          <a:bodyPr/>
          <a:lstStyle/>
          <a:p>
            <a:r>
              <a:rPr lang="en-US" dirty="0"/>
              <a:t>07/16/96</a:t>
            </a:r>
          </a:p>
        </p:txBody>
      </p:sp>
      <p:sp>
        <p:nvSpPr>
          <p:cNvPr id="5325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3253" name="Rectangle 7"/>
          <p:cNvSpPr>
            <a:spLocks noGrp="1" noChangeArrowheads="1"/>
          </p:cNvSpPr>
          <p:nvPr>
            <p:ph type="sldNum" sz="quarter" idx="5"/>
          </p:nvPr>
        </p:nvSpPr>
        <p:spPr>
          <a:noFill/>
        </p:spPr>
        <p:txBody>
          <a:bodyPr/>
          <a:lstStyle/>
          <a:p>
            <a:fld id="{8E85BD0E-6358-40AA-AC41-D1EEAA86C51E}" type="slidenum">
              <a:rPr lang="en-US"/>
              <a:pPr/>
              <a:t>53</a:t>
            </a:fld>
            <a:r>
              <a:rPr lang="en-US" dirty="0"/>
              <a:t>##</a:t>
            </a: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293089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p:spPr>
        <p:txBody>
          <a:bodyPr/>
          <a:lstStyle/>
          <a:p>
            <a:r>
              <a:rPr lang="en-US" dirty="0"/>
              <a:t>*</a:t>
            </a:r>
          </a:p>
        </p:txBody>
      </p:sp>
      <p:sp>
        <p:nvSpPr>
          <p:cNvPr id="54275" name="Rectangle 3"/>
          <p:cNvSpPr>
            <a:spLocks noGrp="1" noChangeArrowheads="1"/>
          </p:cNvSpPr>
          <p:nvPr>
            <p:ph type="dt" sz="quarter" idx="1"/>
          </p:nvPr>
        </p:nvSpPr>
        <p:spPr>
          <a:noFill/>
        </p:spPr>
        <p:txBody>
          <a:bodyPr/>
          <a:lstStyle/>
          <a:p>
            <a:r>
              <a:rPr lang="en-US" dirty="0"/>
              <a:t>07/16/96</a:t>
            </a:r>
          </a:p>
        </p:txBody>
      </p:sp>
      <p:sp>
        <p:nvSpPr>
          <p:cNvPr id="54276"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4277" name="Rectangle 7"/>
          <p:cNvSpPr>
            <a:spLocks noGrp="1" noChangeArrowheads="1"/>
          </p:cNvSpPr>
          <p:nvPr>
            <p:ph type="sldNum" sz="quarter" idx="5"/>
          </p:nvPr>
        </p:nvSpPr>
        <p:spPr>
          <a:noFill/>
        </p:spPr>
        <p:txBody>
          <a:bodyPr/>
          <a:lstStyle/>
          <a:p>
            <a:fld id="{4C22E00D-BDC5-46FE-BE72-6C376B294A0A}" type="slidenum">
              <a:rPr lang="en-US"/>
              <a:pPr/>
              <a:t>54</a:t>
            </a:fld>
            <a:r>
              <a:rPr lang="en-US" dirty="0"/>
              <a:t>##</a:t>
            </a: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16779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p:spPr>
        <p:txBody>
          <a:bodyPr/>
          <a:lstStyle/>
          <a:p>
            <a:r>
              <a:rPr lang="en-US" dirty="0"/>
              <a:t>*</a:t>
            </a:r>
          </a:p>
        </p:txBody>
      </p:sp>
      <p:sp>
        <p:nvSpPr>
          <p:cNvPr id="54275" name="Rectangle 3"/>
          <p:cNvSpPr>
            <a:spLocks noGrp="1" noChangeArrowheads="1"/>
          </p:cNvSpPr>
          <p:nvPr>
            <p:ph type="dt" sz="quarter" idx="1"/>
          </p:nvPr>
        </p:nvSpPr>
        <p:spPr>
          <a:noFill/>
        </p:spPr>
        <p:txBody>
          <a:bodyPr/>
          <a:lstStyle/>
          <a:p>
            <a:r>
              <a:rPr lang="en-US" dirty="0"/>
              <a:t>07/16/96</a:t>
            </a:r>
          </a:p>
        </p:txBody>
      </p:sp>
      <p:sp>
        <p:nvSpPr>
          <p:cNvPr id="54276"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4277" name="Rectangle 7"/>
          <p:cNvSpPr>
            <a:spLocks noGrp="1" noChangeArrowheads="1"/>
          </p:cNvSpPr>
          <p:nvPr>
            <p:ph type="sldNum" sz="quarter" idx="5"/>
          </p:nvPr>
        </p:nvSpPr>
        <p:spPr>
          <a:noFill/>
        </p:spPr>
        <p:txBody>
          <a:bodyPr/>
          <a:lstStyle/>
          <a:p>
            <a:fld id="{4C22E00D-BDC5-46FE-BE72-6C376B294A0A}" type="slidenum">
              <a:rPr lang="en-US"/>
              <a:pPr/>
              <a:t>55</a:t>
            </a:fld>
            <a:r>
              <a:rPr lang="en-US" dirty="0"/>
              <a:t>##</a:t>
            </a: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045498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dirty="0"/>
              <a:t>*</a:t>
            </a:r>
          </a:p>
        </p:txBody>
      </p:sp>
      <p:sp>
        <p:nvSpPr>
          <p:cNvPr id="56323" name="Rectangle 3"/>
          <p:cNvSpPr>
            <a:spLocks noGrp="1" noChangeArrowheads="1"/>
          </p:cNvSpPr>
          <p:nvPr>
            <p:ph type="dt" sz="quarter" idx="1"/>
          </p:nvPr>
        </p:nvSpPr>
        <p:spPr>
          <a:noFill/>
        </p:spPr>
        <p:txBody>
          <a:bodyPr/>
          <a:lstStyle/>
          <a:p>
            <a:r>
              <a:rPr lang="en-US" dirty="0"/>
              <a:t>07/16/96</a:t>
            </a:r>
          </a:p>
        </p:txBody>
      </p:sp>
      <p:sp>
        <p:nvSpPr>
          <p:cNvPr id="56324"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6325" name="Rectangle 7"/>
          <p:cNvSpPr>
            <a:spLocks noGrp="1" noChangeArrowheads="1"/>
          </p:cNvSpPr>
          <p:nvPr>
            <p:ph type="sldNum" sz="quarter" idx="5"/>
          </p:nvPr>
        </p:nvSpPr>
        <p:spPr>
          <a:noFill/>
        </p:spPr>
        <p:txBody>
          <a:bodyPr/>
          <a:lstStyle/>
          <a:p>
            <a:fld id="{B6692A4B-6A0E-4D85-88A6-83FCBF8D5D01}" type="slidenum">
              <a:rPr lang="en-US"/>
              <a:pPr/>
              <a:t>56</a:t>
            </a:fld>
            <a:r>
              <a:rPr lang="en-US" dirty="0"/>
              <a:t>##</a:t>
            </a: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p:spPr>
        <p:txBody>
          <a:bodyPr/>
          <a:lstStyle/>
          <a:p>
            <a:pPr eaLnBrk="1" hangingPunct="1"/>
            <a:endParaRPr lang="bg-BG" smtClean="0"/>
          </a:p>
        </p:txBody>
      </p:sp>
    </p:spTree>
    <p:extLst>
      <p:ext uri="{BB962C8B-B14F-4D97-AF65-F5344CB8AC3E}">
        <p14:creationId xmlns:p14="http://schemas.microsoft.com/office/powerpoint/2010/main" val="30944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3</a:t>
            </a:fld>
            <a:endParaRPr lang="en-US" dirty="0"/>
          </a:p>
        </p:txBody>
      </p:sp>
    </p:spTree>
    <p:extLst>
      <p:ext uri="{BB962C8B-B14F-4D97-AF65-F5344CB8AC3E}">
        <p14:creationId xmlns:p14="http://schemas.microsoft.com/office/powerpoint/2010/main" val="3361133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p:spPr>
        <p:txBody>
          <a:bodyPr/>
          <a:lstStyle/>
          <a:p>
            <a:r>
              <a:rPr lang="en-US" dirty="0"/>
              <a:t>*</a:t>
            </a:r>
          </a:p>
        </p:txBody>
      </p:sp>
      <p:sp>
        <p:nvSpPr>
          <p:cNvPr id="57347" name="Rectangle 3"/>
          <p:cNvSpPr>
            <a:spLocks noGrp="1" noChangeArrowheads="1"/>
          </p:cNvSpPr>
          <p:nvPr>
            <p:ph type="dt" sz="quarter" idx="1"/>
          </p:nvPr>
        </p:nvSpPr>
        <p:spPr>
          <a:noFill/>
        </p:spPr>
        <p:txBody>
          <a:bodyPr/>
          <a:lstStyle/>
          <a:p>
            <a:r>
              <a:rPr lang="en-US" dirty="0"/>
              <a:t>07/16/96</a:t>
            </a:r>
          </a:p>
        </p:txBody>
      </p:sp>
      <p:sp>
        <p:nvSpPr>
          <p:cNvPr id="57348"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7349" name="Rectangle 7"/>
          <p:cNvSpPr>
            <a:spLocks noGrp="1" noChangeArrowheads="1"/>
          </p:cNvSpPr>
          <p:nvPr>
            <p:ph type="sldNum" sz="quarter" idx="5"/>
          </p:nvPr>
        </p:nvSpPr>
        <p:spPr>
          <a:noFill/>
        </p:spPr>
        <p:txBody>
          <a:bodyPr/>
          <a:lstStyle/>
          <a:p>
            <a:fld id="{67233D03-4956-4DF5-9CF1-3BCFF3442D24}" type="slidenum">
              <a:rPr lang="en-US"/>
              <a:pPr/>
              <a:t>57</a:t>
            </a:fld>
            <a:r>
              <a:rPr lang="en-US" dirty="0"/>
              <a:t>##</a:t>
            </a:r>
          </a:p>
        </p:txBody>
      </p:sp>
      <p:sp>
        <p:nvSpPr>
          <p:cNvPr id="57350" name="Rectangle 2"/>
          <p:cNvSpPr>
            <a:spLocks noGrp="1" noRot="1" noChangeAspect="1" noChangeArrowheads="1" noTextEdit="1"/>
          </p:cNvSpPr>
          <p:nvPr>
            <p:ph type="sldImg"/>
          </p:nvPr>
        </p:nvSpPr>
        <p:spPr>
          <a:ln/>
        </p:spPr>
      </p:sp>
      <p:sp>
        <p:nvSpPr>
          <p:cNvPr id="57351"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1067085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a:t>*</a:t>
            </a:r>
          </a:p>
        </p:txBody>
      </p:sp>
      <p:sp>
        <p:nvSpPr>
          <p:cNvPr id="58371" name="Rectangle 3"/>
          <p:cNvSpPr>
            <a:spLocks noGrp="1" noChangeArrowheads="1"/>
          </p:cNvSpPr>
          <p:nvPr>
            <p:ph type="dt" sz="quarter" idx="1"/>
          </p:nvPr>
        </p:nvSpPr>
        <p:spPr>
          <a:noFill/>
        </p:spPr>
        <p:txBody>
          <a:bodyPr/>
          <a:lstStyle/>
          <a:p>
            <a:r>
              <a:rPr lang="en-US" dirty="0"/>
              <a:t>07/16/96</a:t>
            </a:r>
          </a:p>
        </p:txBody>
      </p:sp>
      <p:sp>
        <p:nvSpPr>
          <p:cNvPr id="5837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8373" name="Rectangle 7"/>
          <p:cNvSpPr>
            <a:spLocks noGrp="1" noChangeArrowheads="1"/>
          </p:cNvSpPr>
          <p:nvPr>
            <p:ph type="sldNum" sz="quarter" idx="5"/>
          </p:nvPr>
        </p:nvSpPr>
        <p:spPr>
          <a:noFill/>
        </p:spPr>
        <p:txBody>
          <a:bodyPr/>
          <a:lstStyle/>
          <a:p>
            <a:fld id="{EF22CF2B-D1D1-4B32-93E8-F3991CBE39B5}" type="slidenum">
              <a:rPr lang="en-US"/>
              <a:pPr/>
              <a:t>58</a:t>
            </a:fld>
            <a:r>
              <a:rPr lang="en-US" dirty="0"/>
              <a:t>##</a:t>
            </a: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415864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a:t>*</a:t>
            </a:r>
          </a:p>
        </p:txBody>
      </p:sp>
      <p:sp>
        <p:nvSpPr>
          <p:cNvPr id="58371" name="Rectangle 3"/>
          <p:cNvSpPr>
            <a:spLocks noGrp="1" noChangeArrowheads="1"/>
          </p:cNvSpPr>
          <p:nvPr>
            <p:ph type="dt" sz="quarter" idx="1"/>
          </p:nvPr>
        </p:nvSpPr>
        <p:spPr>
          <a:noFill/>
        </p:spPr>
        <p:txBody>
          <a:bodyPr/>
          <a:lstStyle/>
          <a:p>
            <a:r>
              <a:rPr lang="en-US" dirty="0"/>
              <a:t>07/16/96</a:t>
            </a:r>
          </a:p>
        </p:txBody>
      </p:sp>
      <p:sp>
        <p:nvSpPr>
          <p:cNvPr id="5837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8373" name="Rectangle 7"/>
          <p:cNvSpPr>
            <a:spLocks noGrp="1" noChangeArrowheads="1"/>
          </p:cNvSpPr>
          <p:nvPr>
            <p:ph type="sldNum" sz="quarter" idx="5"/>
          </p:nvPr>
        </p:nvSpPr>
        <p:spPr>
          <a:noFill/>
        </p:spPr>
        <p:txBody>
          <a:bodyPr/>
          <a:lstStyle/>
          <a:p>
            <a:fld id="{EF22CF2B-D1D1-4B32-93E8-F3991CBE39B5}" type="slidenum">
              <a:rPr lang="en-US"/>
              <a:pPr/>
              <a:t>59</a:t>
            </a:fld>
            <a:r>
              <a:rPr lang="en-US" dirty="0"/>
              <a:t>##</a:t>
            </a: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4242586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p:spPr>
        <p:txBody>
          <a:bodyPr/>
          <a:lstStyle/>
          <a:p>
            <a:r>
              <a:rPr lang="en-US" dirty="0"/>
              <a:t>*</a:t>
            </a:r>
          </a:p>
        </p:txBody>
      </p:sp>
      <p:sp>
        <p:nvSpPr>
          <p:cNvPr id="59395" name="Rectangle 3"/>
          <p:cNvSpPr>
            <a:spLocks noGrp="1" noChangeArrowheads="1"/>
          </p:cNvSpPr>
          <p:nvPr>
            <p:ph type="dt" sz="quarter" idx="1"/>
          </p:nvPr>
        </p:nvSpPr>
        <p:spPr>
          <a:noFill/>
        </p:spPr>
        <p:txBody>
          <a:bodyPr/>
          <a:lstStyle/>
          <a:p>
            <a:r>
              <a:rPr lang="en-US" dirty="0"/>
              <a:t>07/16/96</a:t>
            </a:r>
          </a:p>
        </p:txBody>
      </p:sp>
      <p:sp>
        <p:nvSpPr>
          <p:cNvPr id="59396"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9397" name="Rectangle 7"/>
          <p:cNvSpPr>
            <a:spLocks noGrp="1" noChangeArrowheads="1"/>
          </p:cNvSpPr>
          <p:nvPr>
            <p:ph type="sldNum" sz="quarter" idx="5"/>
          </p:nvPr>
        </p:nvSpPr>
        <p:spPr>
          <a:noFill/>
        </p:spPr>
        <p:txBody>
          <a:bodyPr/>
          <a:lstStyle/>
          <a:p>
            <a:fld id="{EDF29158-8B2E-45DF-9A15-85654FD6DA44}" type="slidenum">
              <a:rPr lang="en-US"/>
              <a:pPr/>
              <a:t>60</a:t>
            </a:fld>
            <a:r>
              <a:rPr lang="en-US" dirty="0"/>
              <a:t>##</a:t>
            </a:r>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39789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p:spPr>
        <p:txBody>
          <a:bodyPr/>
          <a:lstStyle/>
          <a:p>
            <a:r>
              <a:rPr lang="en-US" dirty="0"/>
              <a:t>*</a:t>
            </a:r>
          </a:p>
        </p:txBody>
      </p:sp>
      <p:sp>
        <p:nvSpPr>
          <p:cNvPr id="60419" name="Rectangle 3"/>
          <p:cNvSpPr>
            <a:spLocks noGrp="1" noChangeArrowheads="1"/>
          </p:cNvSpPr>
          <p:nvPr>
            <p:ph type="dt" sz="quarter" idx="1"/>
          </p:nvPr>
        </p:nvSpPr>
        <p:spPr>
          <a:noFill/>
        </p:spPr>
        <p:txBody>
          <a:bodyPr/>
          <a:lstStyle/>
          <a:p>
            <a:r>
              <a:rPr lang="en-US" dirty="0"/>
              <a:t>07/16/96</a:t>
            </a:r>
          </a:p>
        </p:txBody>
      </p:sp>
      <p:sp>
        <p:nvSpPr>
          <p:cNvPr id="60420"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60421" name="Rectangle 7"/>
          <p:cNvSpPr>
            <a:spLocks noGrp="1" noChangeArrowheads="1"/>
          </p:cNvSpPr>
          <p:nvPr>
            <p:ph type="sldNum" sz="quarter" idx="5"/>
          </p:nvPr>
        </p:nvSpPr>
        <p:spPr>
          <a:noFill/>
        </p:spPr>
        <p:txBody>
          <a:bodyPr/>
          <a:lstStyle/>
          <a:p>
            <a:fld id="{5A58E050-4EBD-4C99-ACD4-2AF88D75A15E}" type="slidenum">
              <a:rPr lang="en-US"/>
              <a:pPr/>
              <a:t>61</a:t>
            </a:fld>
            <a:r>
              <a:rPr lang="en-US" dirty="0"/>
              <a:t>##</a:t>
            </a:r>
          </a:p>
        </p:txBody>
      </p:sp>
      <p:sp>
        <p:nvSpPr>
          <p:cNvPr id="60422" name="Rectangle 2"/>
          <p:cNvSpPr>
            <a:spLocks noGrp="1" noRot="1" noChangeAspect="1" noChangeArrowheads="1" noTextEdit="1"/>
          </p:cNvSpPr>
          <p:nvPr>
            <p:ph type="sldImg"/>
          </p:nvPr>
        </p:nvSpPr>
        <p:spPr>
          <a:ln/>
        </p:spPr>
      </p:sp>
      <p:sp>
        <p:nvSpPr>
          <p:cNvPr id="60423"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290446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p:spPr>
        <p:txBody>
          <a:bodyPr/>
          <a:lstStyle/>
          <a:p>
            <a:r>
              <a:rPr lang="en-US" dirty="0"/>
              <a:t>*</a:t>
            </a:r>
          </a:p>
        </p:txBody>
      </p:sp>
      <p:sp>
        <p:nvSpPr>
          <p:cNvPr id="61443" name="Rectangle 3"/>
          <p:cNvSpPr>
            <a:spLocks noGrp="1" noChangeArrowheads="1"/>
          </p:cNvSpPr>
          <p:nvPr>
            <p:ph type="dt" sz="quarter" idx="1"/>
          </p:nvPr>
        </p:nvSpPr>
        <p:spPr>
          <a:noFill/>
        </p:spPr>
        <p:txBody>
          <a:bodyPr/>
          <a:lstStyle/>
          <a:p>
            <a:r>
              <a:rPr lang="en-US" dirty="0"/>
              <a:t>07/16/96</a:t>
            </a:r>
          </a:p>
        </p:txBody>
      </p:sp>
      <p:sp>
        <p:nvSpPr>
          <p:cNvPr id="61444"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61445" name="Rectangle 7"/>
          <p:cNvSpPr>
            <a:spLocks noGrp="1" noChangeArrowheads="1"/>
          </p:cNvSpPr>
          <p:nvPr>
            <p:ph type="sldNum" sz="quarter" idx="5"/>
          </p:nvPr>
        </p:nvSpPr>
        <p:spPr>
          <a:noFill/>
        </p:spPr>
        <p:txBody>
          <a:bodyPr/>
          <a:lstStyle/>
          <a:p>
            <a:fld id="{F4B5B959-1808-4DB1-9066-078AC5823A94}" type="slidenum">
              <a:rPr lang="en-US"/>
              <a:pPr/>
              <a:t>66</a:t>
            </a:fld>
            <a:r>
              <a:rPr lang="en-US" dirty="0"/>
              <a:t>##</a:t>
            </a:r>
          </a:p>
        </p:txBody>
      </p:sp>
      <p:sp>
        <p:nvSpPr>
          <p:cNvPr id="61446" name="Rectangle 2"/>
          <p:cNvSpPr>
            <a:spLocks noGrp="1" noRot="1" noChangeAspect="1" noChangeArrowheads="1" noTextEdit="1"/>
          </p:cNvSpPr>
          <p:nvPr>
            <p:ph type="sldImg"/>
          </p:nvPr>
        </p:nvSpPr>
        <p:spPr>
          <a:ln/>
        </p:spPr>
      </p:sp>
      <p:sp>
        <p:nvSpPr>
          <p:cNvPr id="61447"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524746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p:spPr>
        <p:txBody>
          <a:bodyPr/>
          <a:lstStyle/>
          <a:p>
            <a:r>
              <a:rPr lang="en-US" dirty="0"/>
              <a:t>*</a:t>
            </a:r>
          </a:p>
        </p:txBody>
      </p:sp>
      <p:sp>
        <p:nvSpPr>
          <p:cNvPr id="62467" name="Rectangle 3"/>
          <p:cNvSpPr>
            <a:spLocks noGrp="1" noChangeArrowheads="1"/>
          </p:cNvSpPr>
          <p:nvPr>
            <p:ph type="dt" sz="quarter" idx="1"/>
          </p:nvPr>
        </p:nvSpPr>
        <p:spPr>
          <a:noFill/>
        </p:spPr>
        <p:txBody>
          <a:bodyPr/>
          <a:lstStyle/>
          <a:p>
            <a:r>
              <a:rPr lang="en-US" dirty="0"/>
              <a:t>07/16/96</a:t>
            </a:r>
          </a:p>
        </p:txBody>
      </p:sp>
      <p:sp>
        <p:nvSpPr>
          <p:cNvPr id="62468"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62469" name="Rectangle 7"/>
          <p:cNvSpPr>
            <a:spLocks noGrp="1" noChangeArrowheads="1"/>
          </p:cNvSpPr>
          <p:nvPr>
            <p:ph type="sldNum" sz="quarter" idx="5"/>
          </p:nvPr>
        </p:nvSpPr>
        <p:spPr>
          <a:noFill/>
        </p:spPr>
        <p:txBody>
          <a:bodyPr/>
          <a:lstStyle/>
          <a:p>
            <a:fld id="{D1BE99E6-3C87-43A6-A64E-0A817FAF1526}" type="slidenum">
              <a:rPr lang="en-US"/>
              <a:pPr/>
              <a:t>67</a:t>
            </a:fld>
            <a:r>
              <a:rPr lang="en-US" dirty="0"/>
              <a:t>##</a:t>
            </a:r>
          </a:p>
        </p:txBody>
      </p:sp>
      <p:sp>
        <p:nvSpPr>
          <p:cNvPr id="62470" name="Rectangle 2"/>
          <p:cNvSpPr>
            <a:spLocks noGrp="1" noRot="1" noChangeAspect="1" noChangeArrowheads="1" noTextEdit="1"/>
          </p:cNvSpPr>
          <p:nvPr>
            <p:ph type="sldImg"/>
          </p:nvPr>
        </p:nvSpPr>
        <p:spPr>
          <a:ln/>
        </p:spPr>
      </p:sp>
      <p:sp>
        <p:nvSpPr>
          <p:cNvPr id="62471"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1296652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p:spPr>
        <p:txBody>
          <a:bodyPr/>
          <a:lstStyle/>
          <a:p>
            <a:r>
              <a:rPr lang="en-US" dirty="0"/>
              <a:t>*</a:t>
            </a:r>
          </a:p>
        </p:txBody>
      </p:sp>
      <p:sp>
        <p:nvSpPr>
          <p:cNvPr id="63491" name="Rectangle 3"/>
          <p:cNvSpPr>
            <a:spLocks noGrp="1" noChangeArrowheads="1"/>
          </p:cNvSpPr>
          <p:nvPr>
            <p:ph type="dt" sz="quarter" idx="1"/>
          </p:nvPr>
        </p:nvSpPr>
        <p:spPr>
          <a:noFill/>
        </p:spPr>
        <p:txBody>
          <a:bodyPr/>
          <a:lstStyle/>
          <a:p>
            <a:r>
              <a:rPr lang="en-US" dirty="0"/>
              <a:t>07/16/96</a:t>
            </a:r>
          </a:p>
        </p:txBody>
      </p:sp>
      <p:sp>
        <p:nvSpPr>
          <p:cNvPr id="6349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63493" name="Rectangle 7"/>
          <p:cNvSpPr>
            <a:spLocks noGrp="1" noChangeArrowheads="1"/>
          </p:cNvSpPr>
          <p:nvPr>
            <p:ph type="sldNum" sz="quarter" idx="5"/>
          </p:nvPr>
        </p:nvSpPr>
        <p:spPr>
          <a:noFill/>
        </p:spPr>
        <p:txBody>
          <a:bodyPr/>
          <a:lstStyle/>
          <a:p>
            <a:fld id="{AD45093D-60B4-40B0-95B1-51DC18C5CCA4}" type="slidenum">
              <a:rPr lang="en-US"/>
              <a:pPr/>
              <a:t>68</a:t>
            </a:fld>
            <a:r>
              <a:rPr lang="en-US" dirty="0"/>
              <a:t>##</a:t>
            </a: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425052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p:spPr>
        <p:txBody>
          <a:bodyPr/>
          <a:lstStyle/>
          <a:p>
            <a:r>
              <a:rPr lang="en-US" dirty="0"/>
              <a:t>*</a:t>
            </a:r>
          </a:p>
        </p:txBody>
      </p:sp>
      <p:sp>
        <p:nvSpPr>
          <p:cNvPr id="63491" name="Rectangle 3"/>
          <p:cNvSpPr>
            <a:spLocks noGrp="1" noChangeArrowheads="1"/>
          </p:cNvSpPr>
          <p:nvPr>
            <p:ph type="dt" sz="quarter" idx="1"/>
          </p:nvPr>
        </p:nvSpPr>
        <p:spPr>
          <a:noFill/>
        </p:spPr>
        <p:txBody>
          <a:bodyPr/>
          <a:lstStyle/>
          <a:p>
            <a:r>
              <a:rPr lang="en-US" dirty="0"/>
              <a:t>07/16/96</a:t>
            </a:r>
          </a:p>
        </p:txBody>
      </p:sp>
      <p:sp>
        <p:nvSpPr>
          <p:cNvPr id="63492"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63493" name="Rectangle 7"/>
          <p:cNvSpPr>
            <a:spLocks noGrp="1" noChangeArrowheads="1"/>
          </p:cNvSpPr>
          <p:nvPr>
            <p:ph type="sldNum" sz="quarter" idx="5"/>
          </p:nvPr>
        </p:nvSpPr>
        <p:spPr>
          <a:noFill/>
        </p:spPr>
        <p:txBody>
          <a:bodyPr/>
          <a:lstStyle/>
          <a:p>
            <a:fld id="{AD45093D-60B4-40B0-95B1-51DC18C5CCA4}" type="slidenum">
              <a:rPr lang="en-US"/>
              <a:pPr/>
              <a:t>69</a:t>
            </a:fld>
            <a:r>
              <a:rPr lang="en-US" dirty="0"/>
              <a:t>##</a:t>
            </a: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xfrm>
            <a:off x="687875"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229958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dirty="0"/>
              <a:t>*</a:t>
            </a:r>
          </a:p>
        </p:txBody>
      </p:sp>
      <p:sp>
        <p:nvSpPr>
          <p:cNvPr id="56323" name="Rectangle 3"/>
          <p:cNvSpPr>
            <a:spLocks noGrp="1" noChangeArrowheads="1"/>
          </p:cNvSpPr>
          <p:nvPr>
            <p:ph type="dt" sz="quarter" idx="1"/>
          </p:nvPr>
        </p:nvSpPr>
        <p:spPr>
          <a:noFill/>
        </p:spPr>
        <p:txBody>
          <a:bodyPr/>
          <a:lstStyle/>
          <a:p>
            <a:r>
              <a:rPr lang="en-US" dirty="0"/>
              <a:t>07/16/96</a:t>
            </a:r>
          </a:p>
        </p:txBody>
      </p:sp>
      <p:sp>
        <p:nvSpPr>
          <p:cNvPr id="56324"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6325" name="Rectangle 7"/>
          <p:cNvSpPr>
            <a:spLocks noGrp="1" noChangeArrowheads="1"/>
          </p:cNvSpPr>
          <p:nvPr>
            <p:ph type="sldNum" sz="quarter" idx="5"/>
          </p:nvPr>
        </p:nvSpPr>
        <p:spPr>
          <a:noFill/>
        </p:spPr>
        <p:txBody>
          <a:bodyPr/>
          <a:lstStyle/>
          <a:p>
            <a:fld id="{B6692A4B-6A0E-4D85-88A6-83FCBF8D5D01}" type="slidenum">
              <a:rPr lang="en-US"/>
              <a:pPr/>
              <a:t>78</a:t>
            </a:fld>
            <a:r>
              <a:rPr lang="en-US" dirty="0"/>
              <a:t>##</a:t>
            </a: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p:spPr>
        <p:txBody>
          <a:bodyPr/>
          <a:lstStyle/>
          <a:p>
            <a:pPr eaLnBrk="1" hangingPunct="1"/>
            <a:endParaRPr lang="bg-BG" smtClean="0"/>
          </a:p>
        </p:txBody>
      </p:sp>
    </p:spTree>
    <p:extLst>
      <p:ext uri="{BB962C8B-B14F-4D97-AF65-F5344CB8AC3E}">
        <p14:creationId xmlns:p14="http://schemas.microsoft.com/office/powerpoint/2010/main" val="181390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4</a:t>
            </a:fld>
            <a:endParaRPr lang="en-US" dirty="0"/>
          </a:p>
        </p:txBody>
      </p:sp>
    </p:spTree>
    <p:extLst>
      <p:ext uri="{BB962C8B-B14F-4D97-AF65-F5344CB8AC3E}">
        <p14:creationId xmlns:p14="http://schemas.microsoft.com/office/powerpoint/2010/main" val="2882295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90</a:t>
            </a:fld>
            <a:endParaRPr lang="en-US" dirty="0"/>
          </a:p>
        </p:txBody>
      </p:sp>
    </p:spTree>
    <p:extLst>
      <p:ext uri="{BB962C8B-B14F-4D97-AF65-F5344CB8AC3E}">
        <p14:creationId xmlns:p14="http://schemas.microsoft.com/office/powerpoint/2010/main" val="159566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p:spPr>
        <p:txBody>
          <a:bodyPr/>
          <a:lstStyle/>
          <a:p>
            <a:r>
              <a:rPr lang="en-US" dirty="0" smtClean="0"/>
              <a:t>*</a:t>
            </a:r>
          </a:p>
        </p:txBody>
      </p:sp>
      <p:sp>
        <p:nvSpPr>
          <p:cNvPr id="81923" name="Rectangle 3"/>
          <p:cNvSpPr>
            <a:spLocks noGrp="1" noChangeArrowheads="1"/>
          </p:cNvSpPr>
          <p:nvPr>
            <p:ph type="dt" sz="quarter" idx="1"/>
          </p:nvPr>
        </p:nvSpPr>
        <p:spPr>
          <a:noFill/>
        </p:spPr>
        <p:txBody>
          <a:bodyPr/>
          <a:lstStyle/>
          <a:p>
            <a:r>
              <a:rPr lang="en-US" dirty="0" smtClean="0"/>
              <a:t>07/16/96</a:t>
            </a:r>
          </a:p>
        </p:txBody>
      </p:sp>
      <p:sp>
        <p:nvSpPr>
          <p:cNvPr id="8192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81925" name="Rectangle 7"/>
          <p:cNvSpPr>
            <a:spLocks noGrp="1" noChangeArrowheads="1"/>
          </p:cNvSpPr>
          <p:nvPr>
            <p:ph type="sldNum" sz="quarter" idx="5"/>
          </p:nvPr>
        </p:nvSpPr>
        <p:spPr>
          <a:noFill/>
        </p:spPr>
        <p:txBody>
          <a:bodyPr/>
          <a:lstStyle/>
          <a:p>
            <a:fld id="{AB530D42-14E7-4D51-A28E-19F625F23506}" type="slidenum">
              <a:rPr lang="en-US" smtClean="0"/>
              <a:pPr/>
              <a:t>5</a:t>
            </a:fld>
            <a:r>
              <a:rPr lang="en-US" dirty="0" smtClean="0"/>
              <a:t>##</a:t>
            </a:r>
          </a:p>
        </p:txBody>
      </p:sp>
      <p:sp>
        <p:nvSpPr>
          <p:cNvPr id="81926" name="Rectangle 2"/>
          <p:cNvSpPr>
            <a:spLocks noGrp="1" noRot="1" noChangeAspect="1" noChangeArrowheads="1" noTextEdit="1"/>
          </p:cNvSpPr>
          <p:nvPr>
            <p:ph type="sldImg"/>
          </p:nvPr>
        </p:nvSpPr>
        <p:spPr>
          <a:ln/>
        </p:spPr>
      </p:sp>
      <p:sp>
        <p:nvSpPr>
          <p:cNvPr id="8192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394196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a:noFill/>
        </p:spPr>
        <p:txBody>
          <a:bodyPr/>
          <a:lstStyle/>
          <a:p>
            <a:r>
              <a:rPr lang="en-US" dirty="0" smtClean="0"/>
              <a:t>*</a:t>
            </a:r>
          </a:p>
        </p:txBody>
      </p:sp>
      <p:sp>
        <p:nvSpPr>
          <p:cNvPr id="82947" name="Rectangle 3"/>
          <p:cNvSpPr>
            <a:spLocks noGrp="1" noChangeArrowheads="1"/>
          </p:cNvSpPr>
          <p:nvPr>
            <p:ph type="dt" sz="quarter" idx="1"/>
          </p:nvPr>
        </p:nvSpPr>
        <p:spPr>
          <a:noFill/>
        </p:spPr>
        <p:txBody>
          <a:bodyPr/>
          <a:lstStyle/>
          <a:p>
            <a:r>
              <a:rPr lang="en-US" dirty="0" smtClean="0"/>
              <a:t>07/16/96</a:t>
            </a:r>
          </a:p>
        </p:txBody>
      </p:sp>
      <p:sp>
        <p:nvSpPr>
          <p:cNvPr id="82948"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82949" name="Rectangle 7"/>
          <p:cNvSpPr>
            <a:spLocks noGrp="1" noChangeArrowheads="1"/>
          </p:cNvSpPr>
          <p:nvPr>
            <p:ph type="sldNum" sz="quarter" idx="5"/>
          </p:nvPr>
        </p:nvSpPr>
        <p:spPr>
          <a:noFill/>
        </p:spPr>
        <p:txBody>
          <a:bodyPr/>
          <a:lstStyle/>
          <a:p>
            <a:fld id="{4FAEA362-CBCC-4B7C-9718-17CBFAD9F0C9}" type="slidenum">
              <a:rPr lang="en-US" smtClean="0"/>
              <a:pPr/>
              <a:t>6</a:t>
            </a:fld>
            <a:r>
              <a:rPr lang="en-US" dirty="0" smtClean="0"/>
              <a:t>##</a:t>
            </a:r>
          </a:p>
        </p:txBody>
      </p:sp>
      <p:sp>
        <p:nvSpPr>
          <p:cNvPr id="82950" name="Rectangle 2"/>
          <p:cNvSpPr>
            <a:spLocks noGrp="1" noRot="1" noChangeAspect="1" noChangeArrowheads="1" noTextEdit="1"/>
          </p:cNvSpPr>
          <p:nvPr>
            <p:ph type="sldImg"/>
          </p:nvPr>
        </p:nvSpPr>
        <p:spPr>
          <a:ln/>
        </p:spPr>
      </p:sp>
      <p:sp>
        <p:nvSpPr>
          <p:cNvPr id="82951"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97776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p:spPr>
        <p:txBody>
          <a:bodyPr/>
          <a:lstStyle/>
          <a:p>
            <a:r>
              <a:rPr lang="en-US" dirty="0" smtClean="0"/>
              <a:t>*</a:t>
            </a:r>
          </a:p>
        </p:txBody>
      </p:sp>
      <p:sp>
        <p:nvSpPr>
          <p:cNvPr id="100355" name="Rectangle 3"/>
          <p:cNvSpPr>
            <a:spLocks noGrp="1" noChangeArrowheads="1"/>
          </p:cNvSpPr>
          <p:nvPr>
            <p:ph type="dt" sz="quarter" idx="1"/>
          </p:nvPr>
        </p:nvSpPr>
        <p:spPr>
          <a:noFill/>
        </p:spPr>
        <p:txBody>
          <a:bodyPr/>
          <a:lstStyle/>
          <a:p>
            <a:r>
              <a:rPr lang="en-US" dirty="0" smtClean="0"/>
              <a:t>07/16/96</a:t>
            </a:r>
          </a:p>
        </p:txBody>
      </p:sp>
      <p:sp>
        <p:nvSpPr>
          <p:cNvPr id="100356"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00357" name="Rectangle 7"/>
          <p:cNvSpPr>
            <a:spLocks noGrp="1" noChangeArrowheads="1"/>
          </p:cNvSpPr>
          <p:nvPr>
            <p:ph type="sldNum" sz="quarter" idx="5"/>
          </p:nvPr>
        </p:nvSpPr>
        <p:spPr>
          <a:noFill/>
        </p:spPr>
        <p:txBody>
          <a:bodyPr/>
          <a:lstStyle/>
          <a:p>
            <a:fld id="{64D8521E-9586-4255-A9A9-7B6C0A147852}" type="slidenum">
              <a:rPr lang="en-US" smtClean="0"/>
              <a:pPr/>
              <a:t>10</a:t>
            </a:fld>
            <a:r>
              <a:rPr lang="en-US" dirty="0" smtClean="0"/>
              <a:t>##</a:t>
            </a: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28988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p:spPr>
        <p:txBody>
          <a:bodyPr/>
          <a:lstStyle/>
          <a:p>
            <a:r>
              <a:rPr lang="en-US" dirty="0" smtClean="0"/>
              <a:t>*</a:t>
            </a:r>
          </a:p>
        </p:txBody>
      </p:sp>
      <p:sp>
        <p:nvSpPr>
          <p:cNvPr id="100355" name="Rectangle 3"/>
          <p:cNvSpPr>
            <a:spLocks noGrp="1" noChangeArrowheads="1"/>
          </p:cNvSpPr>
          <p:nvPr>
            <p:ph type="dt" sz="quarter" idx="1"/>
          </p:nvPr>
        </p:nvSpPr>
        <p:spPr>
          <a:noFill/>
        </p:spPr>
        <p:txBody>
          <a:bodyPr/>
          <a:lstStyle/>
          <a:p>
            <a:r>
              <a:rPr lang="en-US" dirty="0" smtClean="0"/>
              <a:t>07/16/96</a:t>
            </a:r>
          </a:p>
        </p:txBody>
      </p:sp>
      <p:sp>
        <p:nvSpPr>
          <p:cNvPr id="100356"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00357" name="Rectangle 7"/>
          <p:cNvSpPr>
            <a:spLocks noGrp="1" noChangeArrowheads="1"/>
          </p:cNvSpPr>
          <p:nvPr>
            <p:ph type="sldNum" sz="quarter" idx="5"/>
          </p:nvPr>
        </p:nvSpPr>
        <p:spPr>
          <a:noFill/>
        </p:spPr>
        <p:txBody>
          <a:bodyPr/>
          <a:lstStyle/>
          <a:p>
            <a:fld id="{64D8521E-9586-4255-A9A9-7B6C0A147852}" type="slidenum">
              <a:rPr lang="en-US" smtClean="0"/>
              <a:pPr/>
              <a:t>13</a:t>
            </a:fld>
            <a:r>
              <a:rPr lang="en-US" dirty="0" smtClean="0"/>
              <a:t>##</a:t>
            </a: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xfrm>
            <a:off x="687874" y="4415321"/>
            <a:ext cx="5506066" cy="4183164"/>
          </a:xfrm>
          <a:noFill/>
          <a:ln/>
        </p:spPr>
        <p:txBody>
          <a:bodyPr/>
          <a:lstStyle/>
          <a:p>
            <a:pPr eaLnBrk="1" hangingPunct="1"/>
            <a:endParaRPr lang="bg-BG" dirty="0" smtClean="0"/>
          </a:p>
        </p:txBody>
      </p:sp>
    </p:spTree>
    <p:extLst>
      <p:ext uri="{BB962C8B-B14F-4D97-AF65-F5344CB8AC3E}">
        <p14:creationId xmlns:p14="http://schemas.microsoft.com/office/powerpoint/2010/main" val="70552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p:spPr>
        <p:txBody>
          <a:bodyPr/>
          <a:lstStyle/>
          <a:p>
            <a:r>
              <a:rPr lang="en-US" dirty="0" smtClean="0"/>
              <a:t>*</a:t>
            </a:r>
          </a:p>
        </p:txBody>
      </p:sp>
      <p:sp>
        <p:nvSpPr>
          <p:cNvPr id="112643" name="Rectangle 3"/>
          <p:cNvSpPr>
            <a:spLocks noGrp="1" noChangeArrowheads="1"/>
          </p:cNvSpPr>
          <p:nvPr>
            <p:ph type="dt" sz="quarter" idx="1"/>
          </p:nvPr>
        </p:nvSpPr>
        <p:spPr>
          <a:noFill/>
        </p:spPr>
        <p:txBody>
          <a:bodyPr/>
          <a:lstStyle/>
          <a:p>
            <a:r>
              <a:rPr lang="en-US" dirty="0" smtClean="0"/>
              <a:t>07/16/96</a:t>
            </a:r>
          </a:p>
        </p:txBody>
      </p:sp>
      <p:sp>
        <p:nvSpPr>
          <p:cNvPr id="11264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12645" name="Rectangle 7"/>
          <p:cNvSpPr>
            <a:spLocks noGrp="1" noChangeArrowheads="1"/>
          </p:cNvSpPr>
          <p:nvPr>
            <p:ph type="sldNum" sz="quarter" idx="5"/>
          </p:nvPr>
        </p:nvSpPr>
        <p:spPr>
          <a:noFill/>
        </p:spPr>
        <p:txBody>
          <a:bodyPr/>
          <a:lstStyle/>
          <a:p>
            <a:fld id="{7563CF38-3629-4207-957A-9B391F7372AA}" type="slidenum">
              <a:rPr lang="en-US" smtClean="0"/>
              <a:pPr/>
              <a:t>18</a:t>
            </a:fld>
            <a:r>
              <a:rPr lang="en-US" dirty="0" smtClean="0"/>
              <a:t>##</a:t>
            </a:r>
          </a:p>
        </p:txBody>
      </p:sp>
      <p:sp>
        <p:nvSpPr>
          <p:cNvPr id="112646" name="Rectangle 2"/>
          <p:cNvSpPr>
            <a:spLocks noGrp="1" noRot="1" noChangeAspect="1" noChangeArrowheads="1" noTextEdit="1"/>
          </p:cNvSpPr>
          <p:nvPr>
            <p:ph type="sldImg"/>
          </p:nvPr>
        </p:nvSpPr>
        <p:spPr>
          <a:ln/>
        </p:spPr>
      </p:sp>
      <p:sp>
        <p:nvSpPr>
          <p:cNvPr id="11264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p14="http://schemas.microsoft.com/office/powerpoint/2010/main" val="613065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a:xfrm>
            <a:off x="3048" y="0"/>
            <a:ext cx="12188952" cy="6858000"/>
            <a:chOff x="3048" y="0"/>
            <a:chExt cx="12188952" cy="6858000"/>
          </a:xfrm>
        </p:grpSpPr>
        <p:sp>
          <p:nvSpPr>
            <p:cNvPr id="4" name="Rectangle 3"/>
            <p:cNvSpPr/>
            <p:nvPr/>
          </p:nvSpPr>
          <p:spPr>
            <a:xfrm>
              <a:off x="3048" y="0"/>
              <a:ext cx="12188952"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grpSp>
      </p:grpSp>
      <p:sp>
        <p:nvSpPr>
          <p:cNvPr id="3" name="Subtitle 2"/>
          <p:cNvSpPr>
            <a:spLocks noGrp="1"/>
          </p:cNvSpPr>
          <p:nvPr>
            <p:ph type="subTitle" idx="1"/>
          </p:nvPr>
        </p:nvSpPr>
        <p:spPr>
          <a:xfrm>
            <a:off x="1524000" y="4056115"/>
            <a:ext cx="9144000" cy="1655762"/>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 name="Title 1"/>
          <p:cNvSpPr>
            <a:spLocks noGrp="1"/>
          </p:cNvSpPr>
          <p:nvPr>
            <p:ph type="ctrTitle"/>
          </p:nvPr>
        </p:nvSpPr>
        <p:spPr>
          <a:xfrm>
            <a:off x="1524000" y="912610"/>
            <a:ext cx="9144000" cy="2387600"/>
          </a:xfrm>
          <a:prstGeom prst="rect">
            <a:avLst/>
          </a:prstGeom>
        </p:spPr>
        <p:txBody>
          <a:bodyPr anchor="b"/>
          <a:lstStyle>
            <a:lvl1pPr algn="ctr">
              <a:defRPr sz="6000">
                <a:solidFill>
                  <a:schemeClr val="tx2"/>
                </a:solidFill>
              </a:defRPr>
            </a:lvl1pPr>
          </a:lstStyle>
          <a:p>
            <a:r>
              <a:rPr lang="en-US" smtClean="0"/>
              <a:t>Click to edit Master title style</a:t>
            </a:r>
            <a:endParaRPr lang="en-US"/>
          </a:p>
        </p:txBody>
      </p:sp>
      <p:sp>
        <p:nvSpPr>
          <p:cNvPr id="1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5DE3B5DE-687E-4601-9C25-48F7ABE0D7C5}" type="datetime1">
              <a:rPr lang="en-US" smtClean="0"/>
              <a:t>8/8/2018</a:t>
            </a:fld>
            <a:endParaRPr lang="en-US"/>
          </a:p>
        </p:txBody>
      </p:sp>
      <p:sp>
        <p:nvSpPr>
          <p:cNvPr id="1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81080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BFD467DE-D084-42AA-B27F-22F6084CB8BB}" type="datetime1">
              <a:rPr lang="en-US" smtClean="0"/>
              <a:t>8/8/2018</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4392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3782E027-C2A0-4932-A761-986BAD82B671}" type="datetime1">
              <a:rPr lang="en-US" smtClean="0"/>
              <a:t>8/8/2018</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2971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609600" y="1524000"/>
            <a:ext cx="109728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609600" y="3240880"/>
            <a:ext cx="109728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3556000" y="4114800"/>
            <a:ext cx="83312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609600" y="5224046"/>
            <a:ext cx="4470400" cy="480131"/>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609601" y="5757446"/>
            <a:ext cx="2090957" cy="3416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609601" y="6062246"/>
            <a:ext cx="2277204" cy="313932"/>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3556000" y="4114800"/>
            <a:ext cx="83312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799343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5217" y="71439"/>
            <a:ext cx="8737600" cy="909637"/>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31800" y="1268414"/>
            <a:ext cx="5562600" cy="53292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68414"/>
            <a:ext cx="5562600" cy="53292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246686838"/>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15217" y="71439"/>
            <a:ext cx="8737600" cy="909637"/>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31800" y="1268414"/>
            <a:ext cx="11328400" cy="5329237"/>
          </a:xfrm>
          <a:prstGeom prst="rect">
            <a:avLst/>
          </a:prstGeom>
        </p:spPr>
        <p:txBody>
          <a:bodyPr/>
          <a:lstStyle/>
          <a:p>
            <a:pPr lvl="0"/>
            <a:r>
              <a:rPr lang="en-US" noProof="0" smtClean="0"/>
              <a:t>Click icon to add table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220745451"/>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7656C2-18AC-41CB-A265-BFB20541F61A}"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8E79-B282-4C6F-A411-9B51C21E8238}"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1143675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656C2-18AC-41CB-A265-BFB20541F61A}"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8E79-B282-4C6F-A411-9B51C21E8238}"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9314158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7656C2-18AC-41CB-A265-BFB20541F61A}"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8E79-B282-4C6F-A411-9B51C21E8238}"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619232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7656C2-18AC-41CB-A265-BFB20541F61A}"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8E79-B282-4C6F-A411-9B51C21E8238}"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74750109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7656C2-18AC-41CB-A265-BFB20541F61A}" type="datetimeFigureOut">
              <a:rPr lang="en-US" smtClean="0"/>
              <a:t>8/8/2018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078E79-B282-4C6F-A411-9B51C21E8238}"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9921746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96AC42F1-294F-4AFB-8F78-2EF579F09459}" type="datetime1">
              <a:rPr lang="en-US" smtClean="0"/>
              <a:t>8/8/2018</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8180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7656C2-18AC-41CB-A265-BFB20541F61A}" type="datetimeFigureOut">
              <a:rPr lang="en-US" smtClean="0"/>
              <a:t>8/8/2018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078E79-B282-4C6F-A411-9B51C21E8238}"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83569989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656C2-18AC-41CB-A265-BFB20541F61A}" type="datetimeFigureOut">
              <a:rPr lang="en-US" smtClean="0"/>
              <a:t>8/8/2018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078E79-B282-4C6F-A411-9B51C21E8238}"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02834165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656C2-18AC-41CB-A265-BFB20541F61A}"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8E79-B282-4C6F-A411-9B51C21E8238}"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85345506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656C2-18AC-41CB-A265-BFB20541F61A}"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8E79-B282-4C6F-A411-9B51C21E8238}"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07452335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656C2-18AC-41CB-A265-BFB20541F61A}"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8E79-B282-4C6F-A411-9B51C21E8238}"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14528111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656C2-18AC-41CB-A265-BFB20541F61A}"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8E79-B282-4C6F-A411-9B51C21E8238}"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5183775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831850" y="1709738"/>
            <a:ext cx="10515600" cy="2862262"/>
          </a:xfrm>
          <a:prstGeom prst="rect">
            <a:avLst/>
          </a:prstGeom>
        </p:spPr>
        <p:txBody>
          <a:bodyPr anchor="b"/>
          <a:lstStyle>
            <a:lvl1pPr>
              <a:defRPr sz="6000"/>
            </a:lvl1pPr>
          </a:lstStyle>
          <a:p>
            <a:r>
              <a:rPr lang="en-US" smtClean="0"/>
              <a:t>Click to edit Master title style</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580A6EB-69F5-4723-B5E3-A6D9E36A957A}" type="datetime1">
              <a:rPr lang="en-US" smtClean="0"/>
              <a:t>8/8/2018</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2941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0FB02ED0-9CAE-481B-8D1D-B242F0282967}" type="datetime1">
              <a:rPr lang="en-US" smtClean="0"/>
              <a:t>8/8/2018</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7178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189663" y="2193925"/>
            <a:ext cx="5157787"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9663" y="1489075"/>
            <a:ext cx="5157787"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0" y="2193925"/>
            <a:ext cx="5156200"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831850" y="1489075"/>
            <a:ext cx="5156200"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831850" y="274638"/>
            <a:ext cx="10515600" cy="1143000"/>
          </a:xfrm>
          <a:prstGeom prst="rect">
            <a:avLst/>
          </a:prstGeom>
        </p:spPr>
        <p:txBody>
          <a:bodyPr/>
          <a:lstStyle/>
          <a:p>
            <a:r>
              <a:rPr lang="en-US" smtClean="0"/>
              <a:t>Click to edit Master title style</a:t>
            </a:r>
            <a:endParaRPr lang="en-US"/>
          </a:p>
        </p:txBody>
      </p:sp>
      <p:sp>
        <p:nvSpPr>
          <p:cNvPr id="10"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4696AB3F-7B84-45BD-A122-497866A73F4B}" type="datetime1">
              <a:rPr lang="en-US" smtClean="0"/>
              <a:t>8/8/2018</a:t>
            </a:fld>
            <a:endParaRPr lang="en-US"/>
          </a:p>
        </p:txBody>
      </p:sp>
      <p:sp>
        <p:nvSpPr>
          <p:cNvPr id="11" name="Footer Placeholder 4"/>
          <p:cNvSpPr>
            <a:spLocks noGrp="1"/>
          </p:cNvSpPr>
          <p:nvPr>
            <p:ph type="ftr" sz="quarter" idx="11"/>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2" name="Slide Number Placeholder 5"/>
          <p:cNvSpPr>
            <a:spLocks noGrp="1"/>
          </p:cNvSpPr>
          <p:nvPr>
            <p:ph type="sldNum" sz="quarter" idx="12"/>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25106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6395E536-1457-4CE4-8497-197239F05587}" type="datetime1">
              <a:rPr lang="en-US" smtClean="0"/>
              <a:t>8/8/2018</a:t>
            </a:fld>
            <a:endParaRPr lang="en-US"/>
          </a:p>
        </p:txBody>
      </p:sp>
      <p:sp>
        <p:nvSpPr>
          <p:cNvPr id="7"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8"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9402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A4AF2F65-2726-4707-A7A6-DE21D14E80C5}" type="datetime1">
              <a:rPr lang="en-US" smtClean="0"/>
              <a:t>8/8/2018</a:t>
            </a:fld>
            <a:endParaRPr lang="en-US"/>
          </a:p>
        </p:txBody>
      </p:sp>
      <p:sp>
        <p:nvSpPr>
          <p:cNvPr id="6"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7"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55234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FA85564-6B99-4FC4-9CE3-22E750398B2E}" type="datetime1">
              <a:rPr lang="en-US" smtClean="0"/>
              <a:t>8/8/2018</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01459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2BCD2BEA-7F40-407D-B082-13022E8B2C99}" type="datetime1">
              <a:rPr lang="en-US" smtClean="0"/>
              <a:t>8/8/2018</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5955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0" y="-6"/>
            <a:ext cx="12188952" cy="6858006"/>
            <a:chOff x="-2728" y="-5"/>
            <a:chExt cx="12188952" cy="6858006"/>
          </a:xfrm>
        </p:grpSpPr>
        <p:sp>
          <p:nvSpPr>
            <p:cNvPr id="26" name="Rectangle 25"/>
            <p:cNvSpPr/>
            <p:nvPr/>
          </p:nvSpPr>
          <p:spPr>
            <a:xfrm>
              <a:off x="-2728" y="1"/>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727" y="-5"/>
              <a:ext cx="716424" cy="6858000"/>
              <a:chOff x="-2727" y="-5"/>
              <a:chExt cx="716424" cy="6858000"/>
            </a:xfrm>
          </p:grpSpPr>
          <p:grpSp>
            <p:nvGrpSpPr>
              <p:cNvPr id="40" name="Group 39"/>
              <p:cNvGrpSpPr/>
              <p:nvPr/>
            </p:nvGrpSpPr>
            <p:grpSpPr>
              <a:xfrm>
                <a:off x="-2727" y="-5"/>
                <a:ext cx="571473" cy="6858000"/>
                <a:chOff x="6048440" y="-936481"/>
                <a:chExt cx="196717" cy="9144001"/>
              </a:xfrm>
            </p:grpSpPr>
            <p:sp>
              <p:nvSpPr>
                <p:cNvPr id="46" name="Rectangle 45" descr="Gold bar"/>
                <p:cNvSpPr>
                  <a:spLocks noChangeArrowheads="1"/>
                </p:cNvSpPr>
                <p:nvPr/>
              </p:nvSpPr>
              <p:spPr bwMode="auto">
                <a:xfrm rot="10800000" flipH="1">
                  <a:off x="6048440" y="5159057"/>
                  <a:ext cx="196717" cy="3048463"/>
                </a:xfrm>
                <a:prstGeom prst="rect">
                  <a:avLst/>
                </a:prstGeom>
                <a:solidFill>
                  <a:schemeClr val="accent6"/>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7" name="Rectangle 46" descr="Orange bar"/>
                <p:cNvSpPr>
                  <a:spLocks noChangeArrowheads="1"/>
                </p:cNvSpPr>
                <p:nvPr/>
              </p:nvSpPr>
              <p:spPr bwMode="auto">
                <a:xfrm rot="10800000" flipH="1">
                  <a:off x="6048440" y="2110594"/>
                  <a:ext cx="196717" cy="3048463"/>
                </a:xfrm>
                <a:prstGeom prst="rect">
                  <a:avLst/>
                </a:prstGeom>
                <a:solidFill>
                  <a:schemeClr val="accent4"/>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8" name="Rectangle 47" descr="Slate bar"/>
                <p:cNvSpPr>
                  <a:spLocks noChangeArrowheads="1"/>
                </p:cNvSpPr>
                <p:nvPr/>
              </p:nvSpPr>
              <p:spPr bwMode="auto">
                <a:xfrm rot="10800000" flipH="1">
                  <a:off x="6048440" y="-936481"/>
                  <a:ext cx="196717" cy="3048463"/>
                </a:xfrm>
                <a:prstGeom prst="rect">
                  <a:avLst/>
                </a:prstGeom>
                <a:solidFill>
                  <a:schemeClr val="accent1"/>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grpSp>
            <p:nvGrpSpPr>
              <p:cNvPr id="41" name="Group 40"/>
              <p:cNvGrpSpPr/>
              <p:nvPr/>
            </p:nvGrpSpPr>
            <p:grpSpPr>
              <a:xfrm>
                <a:off x="566005" y="-5"/>
                <a:ext cx="147692" cy="6858000"/>
                <a:chOff x="6048440" y="-936481"/>
                <a:chExt cx="196717" cy="9144001"/>
              </a:xfrm>
            </p:grpSpPr>
            <p:sp>
              <p:nvSpPr>
                <p:cNvPr id="43" name="Rectangle 42" descr="Gold bar"/>
                <p:cNvSpPr>
                  <a:spLocks noChangeArrowheads="1"/>
                </p:cNvSpPr>
                <p:nvPr/>
              </p:nvSpPr>
              <p:spPr bwMode="auto">
                <a:xfrm rot="10800000" flipH="1">
                  <a:off x="6048440" y="5159057"/>
                  <a:ext cx="196717" cy="3048463"/>
                </a:xfrm>
                <a:prstGeom prst="rect">
                  <a:avLst/>
                </a:prstGeom>
                <a:gradFill flip="none" rotWithShape="1">
                  <a:gsLst>
                    <a:gs pos="0">
                      <a:schemeClr val="accent6">
                        <a:lumMod val="40000"/>
                        <a:lumOff val="60000"/>
                      </a:schemeClr>
                    </a:gs>
                    <a:gs pos="100000">
                      <a:prstClr val="white"/>
                    </a:gs>
                  </a:gsLst>
                  <a:lin ang="0" scaled="1"/>
                  <a:tileRect/>
                </a:gradFill>
                <a:ln w="9525">
                  <a:noFill/>
                  <a:miter lim="800000"/>
                  <a:headEnd/>
                  <a:tailEnd/>
                </a:ln>
                <a:effectLst/>
                <a:extLst/>
              </p:spPr>
              <p:txBody>
                <a:bodyPr wrap="none" anchor="ctr"/>
                <a:lstStyle/>
                <a:p>
                  <a:pPr lvl="0" algn="ctr"/>
                  <a:endParaRPr lang="en-US" sz="2400">
                    <a:latin typeface="Times New Roman" panose="02020603050405020304" pitchFamily="18" charset="0"/>
                  </a:endParaRPr>
                </a:p>
              </p:txBody>
            </p:sp>
            <p:sp>
              <p:nvSpPr>
                <p:cNvPr id="44" name="Rectangle 43" descr="Orange bar"/>
                <p:cNvSpPr>
                  <a:spLocks noChangeArrowheads="1"/>
                </p:cNvSpPr>
                <p:nvPr/>
              </p:nvSpPr>
              <p:spPr bwMode="auto">
                <a:xfrm rot="10800000" flipH="1">
                  <a:off x="6048440" y="2110594"/>
                  <a:ext cx="196717" cy="3048463"/>
                </a:xfrm>
                <a:prstGeom prst="rect">
                  <a:avLst/>
                </a:prstGeom>
                <a:gradFill flip="none" rotWithShape="1">
                  <a:gsLst>
                    <a:gs pos="0">
                      <a:schemeClr val="accent4">
                        <a:lumMod val="40000"/>
                        <a:lumOff val="60000"/>
                      </a:schemeClr>
                    </a:gs>
                    <a:gs pos="100000">
                      <a:prstClr val="white"/>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5" name="Rectangle 44" descr="Slate bar"/>
                <p:cNvSpPr>
                  <a:spLocks noChangeArrowheads="1"/>
                </p:cNvSpPr>
                <p:nvPr/>
              </p:nvSpPr>
              <p:spPr bwMode="auto">
                <a:xfrm rot="10800000" flipH="1">
                  <a:off x="6048440" y="-936481"/>
                  <a:ext cx="196717" cy="3048463"/>
                </a:xfrm>
                <a:prstGeom prst="rect">
                  <a:avLst/>
                </a:prstGeom>
                <a:gradFill flip="none" rotWithShape="1">
                  <a:gsLst>
                    <a:gs pos="0">
                      <a:schemeClr val="accent1">
                        <a:lumMod val="60000"/>
                        <a:lumOff val="40000"/>
                      </a:schemeClr>
                    </a:gs>
                    <a:gs pos="100000">
                      <a:schemeClr val="bg1"/>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sp>
            <p:nvSpPr>
              <p:cNvPr id="42" name="Rectangle 41"/>
              <p:cNvSpPr/>
              <p:nvPr/>
            </p:nvSpPr>
            <p:spPr>
              <a:xfrm>
                <a:off x="646782" y="-5"/>
                <a:ext cx="45719"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sp>
        <p:nvSpPr>
          <p:cNvPr id="3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CA734DBA-6852-4C6A-AB8B-E28C0C52CB53}" type="datetime1">
              <a:rPr lang="en-US" smtClean="0"/>
              <a:t>8/8/2018</a:t>
            </a:fld>
            <a:endParaRPr lang="en-US"/>
          </a:p>
        </p:txBody>
      </p:sp>
      <p:sp>
        <p:nvSpPr>
          <p:cNvPr id="3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3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
        <p:nvSpPr>
          <p:cNvPr id="3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19" name="Picture 18"/>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3171908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656C2-18AC-41CB-A265-BFB20541F61A}" type="datetimeFigureOut">
              <a:rPr lang="en-US" smtClean="0"/>
              <a:t>8/8/2018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78E79-B282-4C6F-A411-9B51C21E8238}"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73173" y="0"/>
            <a:ext cx="2978261" cy="1103472"/>
          </a:xfrm>
          <a:prstGeom prst="rect">
            <a:avLst/>
          </a:prstGeom>
        </p:spPr>
      </p:pic>
    </p:spTree>
    <p:extLst>
      <p:ext uri="{BB962C8B-B14F-4D97-AF65-F5344CB8AC3E}">
        <p14:creationId xmlns:p14="http://schemas.microsoft.com/office/powerpoint/2010/main" val="12864940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www.csszengarden.com/"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gif"/></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4.png"/><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8.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microsoft.com/office/2007/relationships/hdphoto" Target="../media/hdphoto2.wdp"/></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ss.maxdesign.com.au/"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www.slideshare.net/maxdesign/css-cascade-1658158"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css.maxdesign.com.au/selectutorial/advanced_conflict.htm" TargetMode="External"/><Relationship Id="rId2" Type="http://schemas.openxmlformats.org/officeDocument/2006/relationships/hyperlink" Target="http://www.smashingmagazine.com/2007/07/27/css-specificity-things-you-should-know/"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Web design</a:t>
            </a:r>
            <a:endParaRPr lang="en-US" dirty="0"/>
          </a:p>
        </p:txBody>
      </p:sp>
      <p:sp>
        <p:nvSpPr>
          <p:cNvPr id="2" name="Title 1"/>
          <p:cNvSpPr>
            <a:spLocks noGrp="1"/>
          </p:cNvSpPr>
          <p:nvPr>
            <p:ph type="ctrTitle"/>
          </p:nvPr>
        </p:nvSpPr>
        <p:spPr/>
        <p:txBody>
          <a:bodyPr/>
          <a:lstStyle/>
          <a:p>
            <a:r>
              <a:rPr lang="en-US" dirty="0" smtClean="0"/>
              <a:t>UI</a:t>
            </a:r>
            <a:endParaRPr lang="en-US" dirty="0"/>
          </a:p>
        </p:txBody>
      </p:sp>
    </p:spTree>
    <p:extLst>
      <p:ext uri="{BB962C8B-B14F-4D97-AF65-F5344CB8AC3E}">
        <p14:creationId xmlns:p14="http://schemas.microsoft.com/office/powerpoint/2010/main" val="8219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a:defRPr/>
            </a:pPr>
            <a:r>
              <a:rPr lang="en-US" dirty="0" smtClean="0"/>
              <a:t>HTML Structure</a:t>
            </a: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a:t>
            </a:fld>
            <a:endParaRPr lang="en-US" dirty="0"/>
          </a:p>
        </p:txBody>
      </p:sp>
      <p:sp>
        <p:nvSpPr>
          <p:cNvPr id="882693" name="Rectangle 5"/>
          <p:cNvSpPr>
            <a:spLocks noChangeArrowheads="1"/>
          </p:cNvSpPr>
          <p:nvPr/>
        </p:nvSpPr>
        <p:spPr bwMode="auto">
          <a:xfrm>
            <a:off x="1614466" y="2072802"/>
            <a:ext cx="9031630" cy="108952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eaLnBrk="0" hangingPunct="0">
              <a:lnSpc>
                <a:spcPct val="90000"/>
              </a:lnSpc>
              <a:buClr>
                <a:schemeClr val="accent5">
                  <a:lumMod val="40000"/>
                  <a:lumOff val="60000"/>
                </a:schemeClr>
              </a:buClr>
              <a:buSzPct val="70000"/>
              <a:defRPr/>
            </a:pPr>
            <a:r>
              <a:rPr lang="en-US" sz="2400" dirty="0"/>
              <a:t>HTML tags are the hidden </a:t>
            </a:r>
            <a:r>
              <a:rPr lang="en-US" sz="2400" i="1" dirty="0"/>
              <a:t>keywords</a:t>
            </a:r>
            <a:r>
              <a:rPr lang="en-US" sz="2400" dirty="0"/>
              <a:t> within a web page that define how your web browser must format and display the content</a:t>
            </a:r>
            <a:r>
              <a:rPr lang="en-US" sz="2400" dirty="0" smtClean="0"/>
              <a:t>. These keywords are enclosed between &lt; and &gt;.</a:t>
            </a: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Rectangle 1"/>
          <p:cNvSpPr/>
          <p:nvPr/>
        </p:nvSpPr>
        <p:spPr>
          <a:xfrm>
            <a:off x="1556472" y="1429078"/>
            <a:ext cx="7814856" cy="523220"/>
          </a:xfrm>
          <a:prstGeom prst="rect">
            <a:avLst/>
          </a:prstGeom>
        </p:spPr>
        <p:txBody>
          <a:bodyPr wrap="square">
            <a:spAutoFit/>
          </a:bodyPr>
          <a:lstStyle/>
          <a:p>
            <a:pPr>
              <a:lnSpc>
                <a:spcPct val="100000"/>
              </a:lnSpc>
              <a:defRPr/>
            </a:pPr>
            <a:r>
              <a:rPr lang="en-US" sz="2800" dirty="0"/>
              <a:t>HTML is comprised of “elements” and “tags”</a:t>
            </a:r>
            <a:endParaRPr lang="en-US" sz="2800" dirty="0">
              <a:latin typeface="Courier New" pitchFamily="49" charset="0"/>
            </a:endParaRPr>
          </a:p>
        </p:txBody>
      </p:sp>
      <p:sp>
        <p:nvSpPr>
          <p:cNvPr id="8" name="Rectangle 6"/>
          <p:cNvSpPr>
            <a:spLocks noChangeArrowheads="1"/>
          </p:cNvSpPr>
          <p:nvPr/>
        </p:nvSpPr>
        <p:spPr bwMode="auto">
          <a:xfrm>
            <a:off x="5463900" y="3258572"/>
            <a:ext cx="1201944"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smtClean="0">
                <a:solidFill>
                  <a:srgbClr val="00B0F0"/>
                </a:solidFill>
                <a:effectLst>
                  <a:outerShdw blurRad="38100" dist="38100" dir="2700000" algn="tl">
                    <a:srgbClr val="000000">
                      <a:alpha val="43137"/>
                    </a:srgbClr>
                  </a:outerShdw>
                </a:effectLst>
                <a:latin typeface="Consolas" pitchFamily="49" charset="0"/>
                <a:cs typeface="Consolas" pitchFamily="49" charset="0"/>
              </a:rPr>
              <a:t>&lt;HTML&gt;</a:t>
            </a:r>
            <a:endParaRPr lang="en-US" sz="2400" b="1" noProof="1">
              <a:solidFill>
                <a:srgbClr val="00B0F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4"/>
          <p:cNvSpPr>
            <a:spLocks noChangeArrowheads="1"/>
          </p:cNvSpPr>
          <p:nvPr/>
        </p:nvSpPr>
        <p:spPr bwMode="auto">
          <a:xfrm>
            <a:off x="1178294" y="3781646"/>
            <a:ext cx="10515600" cy="830997"/>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mn-lt"/>
              </a:rPr>
              <a:t>Most tags must have two parts, an opening and a closing part. Note that the closing tag has the same text as the opening tag, but has an additional forward-slash ( / ) character. I tend to interpreter this as the "end" or "close" character.</a:t>
            </a:r>
            <a:r>
              <a:rPr kumimoji="0" lang="en-US" altLang="en-US" sz="1600" b="0" i="0" u="none" strike="noStrike" cap="none" normalizeH="0" baseline="0" dirty="0" smtClean="0">
                <a:ln>
                  <a:noFill/>
                </a:ln>
                <a:solidFill>
                  <a:schemeClr val="tx1"/>
                </a:solidFill>
                <a:effectLst/>
                <a:latin typeface="+mn-lt"/>
              </a:rPr>
              <a:t> </a:t>
            </a:r>
          </a:p>
        </p:txBody>
      </p:sp>
      <p:sp>
        <p:nvSpPr>
          <p:cNvPr id="15" name="Rectangle 6"/>
          <p:cNvSpPr>
            <a:spLocks noChangeArrowheads="1"/>
          </p:cNvSpPr>
          <p:nvPr/>
        </p:nvSpPr>
        <p:spPr bwMode="auto">
          <a:xfrm>
            <a:off x="4806571" y="4728258"/>
            <a:ext cx="1323710"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smtClean="0">
                <a:solidFill>
                  <a:srgbClr val="00B0F0"/>
                </a:solidFill>
                <a:effectLst>
                  <a:outerShdw blurRad="38100" dist="38100" dir="2700000" algn="tl">
                    <a:srgbClr val="000000">
                      <a:alpha val="43137"/>
                    </a:srgbClr>
                  </a:outerShdw>
                </a:effectLst>
                <a:latin typeface="Consolas" pitchFamily="49" charset="0"/>
                <a:cs typeface="Consolas" pitchFamily="49" charset="0"/>
              </a:rPr>
              <a:t>&lt;HTML&gt;</a:t>
            </a:r>
            <a:endParaRPr lang="en-US" sz="2400" b="1" noProof="1">
              <a:solidFill>
                <a:srgbClr val="00B0F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AutoShape 7"/>
          <p:cNvSpPr>
            <a:spLocks noChangeArrowheads="1"/>
          </p:cNvSpPr>
          <p:nvPr/>
        </p:nvSpPr>
        <p:spPr bwMode="auto">
          <a:xfrm>
            <a:off x="1262885" y="4676263"/>
            <a:ext cx="2209799" cy="953453"/>
          </a:xfrm>
          <a:prstGeom prst="wedgeRoundRectCallout">
            <a:avLst>
              <a:gd name="adj1" fmla="val 111594"/>
              <a:gd name="adj2" fmla="val -22796"/>
              <a:gd name="adj3" fmla="val 16667"/>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Opening tag</a:t>
            </a:r>
          </a:p>
        </p:txBody>
      </p:sp>
      <p:sp>
        <p:nvSpPr>
          <p:cNvPr id="20" name="AutoShape 7"/>
          <p:cNvSpPr>
            <a:spLocks noChangeArrowheads="1"/>
          </p:cNvSpPr>
          <p:nvPr/>
        </p:nvSpPr>
        <p:spPr bwMode="auto">
          <a:xfrm>
            <a:off x="8854108" y="4687351"/>
            <a:ext cx="2057400" cy="953453"/>
          </a:xfrm>
          <a:prstGeom prst="wedgeRoundRectCallout">
            <a:avLst>
              <a:gd name="adj1" fmla="val -108974"/>
              <a:gd name="adj2" fmla="val -30863"/>
              <a:gd name="adj3" fmla="val 16667"/>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Closing tag</a:t>
            </a:r>
          </a:p>
        </p:txBody>
      </p:sp>
      <p:sp>
        <p:nvSpPr>
          <p:cNvPr id="22" name="Rectangle 6"/>
          <p:cNvSpPr>
            <a:spLocks noChangeArrowheads="1"/>
          </p:cNvSpPr>
          <p:nvPr/>
        </p:nvSpPr>
        <p:spPr bwMode="auto">
          <a:xfrm>
            <a:off x="6244430" y="4728257"/>
            <a:ext cx="1441829"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smtClean="0">
                <a:solidFill>
                  <a:srgbClr val="00B0F0"/>
                </a:solidFill>
                <a:effectLst>
                  <a:outerShdw blurRad="38100" dist="38100" dir="2700000" algn="tl">
                    <a:srgbClr val="000000">
                      <a:alpha val="43137"/>
                    </a:srgbClr>
                  </a:outerShdw>
                </a:effectLst>
                <a:latin typeface="Consolas" pitchFamily="49" charset="0"/>
                <a:cs typeface="Consolas" pitchFamily="49" charset="0"/>
              </a:rPr>
              <a:t>&lt;/HTML&gt;</a:t>
            </a:r>
            <a:endParaRPr lang="en-US" sz="2400" b="1" noProof="1">
              <a:solidFill>
                <a:srgbClr val="00B0F0"/>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3" name="Rectangle 22"/>
          <p:cNvSpPr/>
          <p:nvPr/>
        </p:nvSpPr>
        <p:spPr>
          <a:xfrm>
            <a:off x="1191546" y="5708633"/>
            <a:ext cx="9903974" cy="523220"/>
          </a:xfrm>
          <a:prstGeom prst="rect">
            <a:avLst/>
          </a:prstGeom>
        </p:spPr>
        <p:txBody>
          <a:bodyPr wrap="square">
            <a:spAutoFit/>
          </a:bodyPr>
          <a:lstStyle/>
          <a:p>
            <a:pPr>
              <a:lnSpc>
                <a:spcPct val="100000"/>
              </a:lnSpc>
              <a:defRPr/>
            </a:pPr>
            <a:r>
              <a:rPr lang="en-US" sz="2800" dirty="0" smtClean="0"/>
              <a:t>“Tags” with opening and closing are called paired tags.</a:t>
            </a:r>
            <a:endParaRPr lang="en-US" sz="2800" dirty="0">
              <a:latin typeface="Courier New" pitchFamily="49" charset="0"/>
            </a:endParaRPr>
          </a:p>
        </p:txBody>
      </p:sp>
      <p:sp>
        <p:nvSpPr>
          <p:cNvPr id="24" name="Rectangle 23"/>
          <p:cNvSpPr/>
          <p:nvPr/>
        </p:nvSpPr>
        <p:spPr>
          <a:xfrm>
            <a:off x="838200" y="6190446"/>
            <a:ext cx="11221278" cy="523220"/>
          </a:xfrm>
          <a:prstGeom prst="rect">
            <a:avLst/>
          </a:prstGeom>
        </p:spPr>
        <p:txBody>
          <a:bodyPr wrap="square">
            <a:spAutoFit/>
          </a:bodyPr>
          <a:lstStyle/>
          <a:p>
            <a:pPr>
              <a:lnSpc>
                <a:spcPct val="100000"/>
              </a:lnSpc>
              <a:defRPr/>
            </a:pPr>
            <a:r>
              <a:rPr lang="en-US" sz="2800" dirty="0" smtClean="0"/>
              <a:t>Other </a:t>
            </a:r>
            <a:r>
              <a:rPr lang="en-US" sz="2800" dirty="0"/>
              <a:t>“Tags” </a:t>
            </a:r>
            <a:r>
              <a:rPr lang="en-US" sz="2800" dirty="0" smtClean="0"/>
              <a:t>are called unpaired tags. Example : &lt;BR/&gt;.</a:t>
            </a:r>
            <a:endParaRPr lang="en-US" sz="2800" dirty="0">
              <a:latin typeface="Courier New" pitchFamily="49" charset="0"/>
            </a:endParaRPr>
          </a:p>
        </p:txBody>
      </p:sp>
    </p:spTree>
    <p:extLst>
      <p:ext uri="{BB962C8B-B14F-4D97-AF65-F5344CB8AC3E}">
        <p14:creationId xmlns:p14="http://schemas.microsoft.com/office/powerpoint/2010/main" val="195444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82693"/>
                                        </p:tgtEl>
                                        <p:attrNameLst>
                                          <p:attrName>style.visibility</p:attrName>
                                        </p:attrNameLst>
                                      </p:cBhvr>
                                      <p:to>
                                        <p:strVal val="visible"/>
                                      </p:to>
                                    </p:set>
                                    <p:animEffect transition="in" filter="fade">
                                      <p:cBhvr>
                                        <p:cTn id="13" dur="1000"/>
                                        <p:tgtEl>
                                          <p:spTgt spid="882693"/>
                                        </p:tgtEl>
                                      </p:cBhvr>
                                    </p:animEffect>
                                    <p:anim calcmode="lin" valueType="num">
                                      <p:cBhvr>
                                        <p:cTn id="14" dur="1000" fill="hold"/>
                                        <p:tgtEl>
                                          <p:spTgt spid="882693"/>
                                        </p:tgtEl>
                                        <p:attrNameLst>
                                          <p:attrName>ppt_x</p:attrName>
                                        </p:attrNameLst>
                                      </p:cBhvr>
                                      <p:tavLst>
                                        <p:tav tm="0">
                                          <p:val>
                                            <p:strVal val="#ppt_x"/>
                                          </p:val>
                                        </p:tav>
                                        <p:tav tm="100000">
                                          <p:val>
                                            <p:strVal val="#ppt_x"/>
                                          </p:val>
                                        </p:tav>
                                      </p:tavLst>
                                    </p:anim>
                                    <p:anim calcmode="lin" valueType="num">
                                      <p:cBhvr>
                                        <p:cTn id="15" dur="1000" fill="hold"/>
                                        <p:tgtEl>
                                          <p:spTgt spid="88269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P spid="2" grpId="0"/>
      <p:bldP spid="8" grpId="0" animBg="1"/>
      <p:bldP spid="6" grpId="0" animBg="1"/>
      <p:bldP spid="15" grpId="0" animBg="1"/>
      <p:bldP spid="19" grpId="0" animBg="1"/>
      <p:bldP spid="20" grpId="0" animBg="1"/>
      <p:bldP spid="22" grpId="0" animBg="1"/>
      <p:bldP spid="23" grpId="0"/>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1650" name="Rectangle 2"/>
          <p:cNvSpPr>
            <a:spLocks noGrp="1" noChangeArrowheads="1"/>
          </p:cNvSpPr>
          <p:nvPr>
            <p:ph type="title"/>
          </p:nvPr>
        </p:nvSpPr>
        <p:spPr/>
        <p:txBody>
          <a:bodyPr/>
          <a:lstStyle/>
          <a:p>
            <a:pPr>
              <a:defRPr/>
            </a:pPr>
            <a:r>
              <a:rPr lang="en-US" dirty="0" smtClean="0"/>
              <a:t>Embedded Styles: Example (2)</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100</a:t>
            </a:fld>
            <a:endParaRPr lang="en-US" dirty="0"/>
          </a:p>
        </p:txBody>
      </p:sp>
      <p:sp>
        <p:nvSpPr>
          <p:cNvPr id="1051651" name="Rectangle 3"/>
          <p:cNvSpPr>
            <a:spLocks noChangeArrowheads="1"/>
          </p:cNvSpPr>
          <p:nvPr/>
        </p:nvSpPr>
        <p:spPr bwMode="auto">
          <a:xfrm>
            <a:off x="2286000" y="1447800"/>
            <a:ext cx="7620000"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&lt;h1 class="blue"&gt;A Heading&lt;/h1&gt;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&lt;p&gt;Here is some text. Here is some text. Here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is some text. Here is some text. Here is some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text.&lt;/p&gt;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&lt;h1&gt;Another Heading&lt;/h1&gt;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 class="blue"&gt;Here is some more text.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Here is some more text.&lt;/p&gt;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 class="blue"&gt;Here is some &lt;em&gt;more&lt;/em&gt;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text. Here is some more text.&lt;/p&gt;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Tree>
    <p:extLst>
      <p:ext uri="{BB962C8B-B14F-4D97-AF65-F5344CB8AC3E}">
        <p14:creationId xmlns:p14="http://schemas.microsoft.com/office/powerpoint/2010/main" val="2713400936"/>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286000" y="1447800"/>
            <a:ext cx="7620000"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&lt;h1 class="blue"&gt;A Heading&lt;/h1&gt;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&lt;p&gt;Here is some text. Here is some text. Here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is some text. Here is some text. Here is some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text.&lt;/p&gt;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&lt;h1&gt;Another Heading&lt;/h1&gt;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 class="blue"&gt;Here is some more text.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Here is some more text.&lt;/p&gt;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 class="blue"&gt;Here is some &lt;em&gt;more&lt;/em&gt;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text. Here is some more text.&lt;/p&gt;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1051650" name="Rectangle 2"/>
          <p:cNvSpPr>
            <a:spLocks noGrp="1" noChangeArrowheads="1"/>
          </p:cNvSpPr>
          <p:nvPr>
            <p:ph type="title"/>
          </p:nvPr>
        </p:nvSpPr>
        <p:spPr/>
        <p:txBody>
          <a:bodyPr/>
          <a:lstStyle/>
          <a:p>
            <a:pPr>
              <a:defRPr/>
            </a:pPr>
            <a:r>
              <a:rPr lang="en-US" dirty="0" smtClean="0"/>
              <a:t>Embedded Styles: Example (3)</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101</a:t>
            </a:fld>
            <a:endParaRPr lang="en-US" dirty="0"/>
          </a:p>
        </p:txBody>
      </p:sp>
      <p:pic>
        <p:nvPicPr>
          <p:cNvPr id="4" name="Picture 3" descr="DECLAR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581400" y="1676400"/>
            <a:ext cx="6551612" cy="4725988"/>
          </a:xfrm>
          <a:prstGeom prst="rect">
            <a:avLst/>
          </a:prstGeom>
          <a:noFill/>
        </p:spPr>
      </p:pic>
    </p:spTree>
    <p:extLst>
      <p:ext uri="{BB962C8B-B14F-4D97-AF65-F5344CB8AC3E}">
        <p14:creationId xmlns:p14="http://schemas.microsoft.com/office/powerpoint/2010/main" val="30833727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pPr>
              <a:defRPr/>
            </a:pPr>
            <a:r>
              <a:rPr lang="en-US" dirty="0" smtClean="0"/>
              <a:t>External CSS Styles</a:t>
            </a:r>
            <a:endParaRPr lang="bg-BG" dirty="0" smtClean="0"/>
          </a:p>
        </p:txBody>
      </p:sp>
      <p:sp>
        <p:nvSpPr>
          <p:cNvPr id="993283" name="Rectangle 3"/>
          <p:cNvSpPr>
            <a:spLocks noGrp="1" noChangeArrowheads="1"/>
          </p:cNvSpPr>
          <p:nvPr>
            <p:ph idx="1"/>
          </p:nvPr>
        </p:nvSpPr>
        <p:spPr>
          <a:xfrm>
            <a:off x="1676400" y="1264444"/>
            <a:ext cx="8686800" cy="5715000"/>
          </a:xfrm>
        </p:spPr>
        <p:txBody>
          <a:bodyPr/>
          <a:lstStyle/>
          <a:p>
            <a:pPr>
              <a:defRPr/>
            </a:pPr>
            <a:r>
              <a:rPr lang="en-US" sz="3000" dirty="0"/>
              <a:t>External linking</a:t>
            </a:r>
          </a:p>
          <a:p>
            <a:pPr lvl="1">
              <a:defRPr/>
            </a:pPr>
            <a:r>
              <a:rPr lang="en-US" sz="2800" dirty="0"/>
              <a:t>Separate pages can all use a shared style sheet</a:t>
            </a:r>
          </a:p>
          <a:p>
            <a:pPr lvl="1">
              <a:defRPr/>
            </a:pPr>
            <a:r>
              <a:rPr lang="en-US" sz="2800" dirty="0"/>
              <a:t>Only modify a single file to change the styles across your entire Web site </a:t>
            </a:r>
            <a:r>
              <a:rPr lang="en-US" sz="2000" dirty="0"/>
              <a:t>(see </a:t>
            </a:r>
            <a:r>
              <a:rPr lang="en-US" sz="2000" dirty="0">
                <a:hlinkClick r:id="rId2"/>
              </a:rPr>
              <a:t>http://www.csszengarden.com/</a:t>
            </a:r>
            <a:r>
              <a:rPr lang="en-US" sz="2000" dirty="0"/>
              <a:t>)</a:t>
            </a:r>
            <a:endParaRPr lang="en-US" sz="2800" dirty="0"/>
          </a:p>
          <a:p>
            <a:pPr>
              <a:defRPr/>
            </a:pPr>
            <a:r>
              <a:rPr lang="en-US" sz="3000" dirty="0">
                <a:latin typeface="Consolas" pitchFamily="49" charset="0"/>
                <a:cs typeface="Consolas" pitchFamily="49" charset="0"/>
              </a:rPr>
              <a:t>link</a:t>
            </a:r>
            <a:r>
              <a:rPr lang="en-US" sz="3000" dirty="0"/>
              <a:t> tag (with a </a:t>
            </a:r>
            <a:r>
              <a:rPr lang="en-US" sz="3000" noProof="1">
                <a:latin typeface="Consolas" pitchFamily="49" charset="0"/>
                <a:cs typeface="Consolas" pitchFamily="49" charset="0"/>
              </a:rPr>
              <a:t>rel</a:t>
            </a:r>
            <a:r>
              <a:rPr lang="en-US" sz="3000" dirty="0"/>
              <a:t> attribute)</a:t>
            </a:r>
          </a:p>
          <a:p>
            <a:pPr lvl="1">
              <a:defRPr/>
            </a:pPr>
            <a:r>
              <a:rPr lang="en-US" sz="2800" dirty="0"/>
              <a:t>Specifies a relationship between current document and another document</a:t>
            </a:r>
          </a:p>
          <a:p>
            <a:pPr lvl="1">
              <a:buFontTx/>
              <a:buNone/>
              <a:defRPr/>
            </a:pPr>
            <a:endParaRPr lang="en-US" sz="2800" dirty="0">
              <a:latin typeface="Courier New" pitchFamily="49" charset="0"/>
            </a:endParaRPr>
          </a:p>
          <a:p>
            <a:pPr lvl="1">
              <a:spcBef>
                <a:spcPts val="2400"/>
              </a:spcBef>
              <a:defRPr/>
            </a:pPr>
            <a:r>
              <a:rPr lang="en-US" dirty="0" smtClean="0">
                <a:latin typeface="Consolas" pitchFamily="49" charset="0"/>
                <a:cs typeface="Consolas" pitchFamily="49" charset="0"/>
              </a:rPr>
              <a:t>link</a:t>
            </a:r>
            <a:r>
              <a:rPr lang="en-US" dirty="0" smtClean="0"/>
              <a:t> elements should be in the </a:t>
            </a:r>
            <a:r>
              <a:rPr lang="en-US" dirty="0" smtClean="0">
                <a:latin typeface="Consolas" pitchFamily="49" charset="0"/>
                <a:cs typeface="Consolas" pitchFamily="49" charset="0"/>
              </a:rPr>
              <a:t>&lt;head&gt;</a:t>
            </a: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102</a:t>
            </a:fld>
            <a:endParaRPr lang="en-US" dirty="0"/>
          </a:p>
        </p:txBody>
      </p:sp>
      <p:sp>
        <p:nvSpPr>
          <p:cNvPr id="993284" name="Rectangle 4"/>
          <p:cNvSpPr>
            <a:spLocks noChangeArrowheads="1"/>
          </p:cNvSpPr>
          <p:nvPr/>
        </p:nvSpPr>
        <p:spPr bwMode="auto">
          <a:xfrm>
            <a:off x="2387600" y="5276851"/>
            <a:ext cx="7416800" cy="7017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&lt;link rel="stylesheet" type="text/css"</a:t>
            </a: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href="styles.css"&gt;</a:t>
            </a:r>
          </a:p>
        </p:txBody>
      </p:sp>
    </p:spTree>
    <p:extLst>
      <p:ext uri="{BB962C8B-B14F-4D97-AF65-F5344CB8AC3E}">
        <p14:creationId xmlns:p14="http://schemas.microsoft.com/office/powerpoint/2010/main" val="185464257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pPr>
              <a:defRPr/>
            </a:pPr>
            <a:r>
              <a:rPr lang="en-US" dirty="0" smtClean="0"/>
              <a:t>External CSS Styles (2)</a:t>
            </a:r>
            <a:endParaRPr lang="bg-BG" dirty="0" smtClean="0"/>
          </a:p>
        </p:txBody>
      </p:sp>
      <p:sp>
        <p:nvSpPr>
          <p:cNvPr id="993283" name="Rectangle 3"/>
          <p:cNvSpPr>
            <a:spLocks noGrp="1" noChangeArrowheads="1"/>
          </p:cNvSpPr>
          <p:nvPr>
            <p:ph idx="1"/>
          </p:nvPr>
        </p:nvSpPr>
        <p:spPr>
          <a:xfrm>
            <a:off x="1752600" y="1447800"/>
            <a:ext cx="8686800" cy="5715000"/>
          </a:xfrm>
        </p:spPr>
        <p:txBody>
          <a:bodyPr/>
          <a:lstStyle/>
          <a:p>
            <a:pPr>
              <a:lnSpc>
                <a:spcPct val="100000"/>
              </a:lnSpc>
              <a:buNone/>
              <a:defRPr/>
            </a:pPr>
            <a:r>
              <a:rPr lang="en-US" dirty="0" smtClean="0">
                <a:latin typeface="Consolas" pitchFamily="49" charset="0"/>
              </a:rPr>
              <a:t>@import</a:t>
            </a:r>
          </a:p>
          <a:p>
            <a:pPr lvl="1">
              <a:lnSpc>
                <a:spcPct val="100000"/>
              </a:lnSpc>
              <a:defRPr/>
            </a:pPr>
            <a:r>
              <a:rPr lang="en-US" dirty="0" smtClean="0"/>
              <a:t>Another way to link external CSS files</a:t>
            </a:r>
          </a:p>
          <a:p>
            <a:pPr lvl="1">
              <a:lnSpc>
                <a:spcPct val="100000"/>
              </a:lnSpc>
              <a:defRPr/>
            </a:pPr>
            <a:r>
              <a:rPr lang="en-US" dirty="0" smtClean="0"/>
              <a:t>Example:</a:t>
            </a:r>
          </a:p>
          <a:p>
            <a:pPr lvl="1">
              <a:lnSpc>
                <a:spcPct val="100000"/>
              </a:lnSpc>
              <a:defRPr/>
            </a:pPr>
            <a:endParaRPr lang="en-US" dirty="0" smtClean="0"/>
          </a:p>
          <a:p>
            <a:pPr lvl="1">
              <a:lnSpc>
                <a:spcPct val="100000"/>
              </a:lnSpc>
              <a:buNone/>
              <a:defRPr/>
            </a:pPr>
            <a:endParaRPr lang="en-US" dirty="0" smtClean="0"/>
          </a:p>
          <a:p>
            <a:pPr lvl="1">
              <a:lnSpc>
                <a:spcPct val="100000"/>
              </a:lnSpc>
              <a:buNone/>
              <a:defRPr/>
            </a:pPr>
            <a:endParaRPr lang="en-US" dirty="0" smtClean="0"/>
          </a:p>
          <a:p>
            <a:pPr lvl="1">
              <a:lnSpc>
                <a:spcPct val="100000"/>
              </a:lnSpc>
              <a:spcBef>
                <a:spcPts val="1800"/>
              </a:spcBef>
              <a:defRPr/>
            </a:pPr>
            <a:r>
              <a:rPr lang="en-US" dirty="0" smtClean="0"/>
              <a:t>Ancient browsers do not recognize @import</a:t>
            </a:r>
          </a:p>
          <a:p>
            <a:pPr lvl="1">
              <a:lnSpc>
                <a:spcPct val="100000"/>
              </a:lnSpc>
              <a:spcBef>
                <a:spcPts val="1800"/>
              </a:spcBef>
              <a:defRPr/>
            </a:pPr>
            <a:r>
              <a:rPr lang="en-US" dirty="0" smtClean="0"/>
              <a:t>Use @import in an external CSS file to workaround the IE 32 CSS file limit</a:t>
            </a:r>
          </a:p>
          <a:p>
            <a:pPr lvl="1">
              <a:lnSpc>
                <a:spcPct val="100000"/>
              </a:lnSpc>
              <a:buNone/>
              <a:defRPr/>
            </a:pPr>
            <a:r>
              <a:rPr lang="en-US" dirty="0" smtClean="0"/>
              <a:t>	</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103</a:t>
            </a:fld>
            <a:endParaRPr lang="en-US" dirty="0"/>
          </a:p>
        </p:txBody>
      </p:sp>
      <p:sp>
        <p:nvSpPr>
          <p:cNvPr id="5" name="Rectangle 4"/>
          <p:cNvSpPr>
            <a:spLocks noChangeArrowheads="1"/>
          </p:cNvSpPr>
          <p:nvPr/>
        </p:nvSpPr>
        <p:spPr bwMode="auto">
          <a:xfrm>
            <a:off x="4081463" y="2773363"/>
            <a:ext cx="7416800"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&lt;style type="text/css"&gt;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@import url("styles.css");</a:t>
            </a:r>
            <a:br>
              <a:rPr lang="en-US" sz="2200" b="1" noProof="1">
                <a:effectLst>
                  <a:outerShdw blurRad="38100" dist="38100" dir="2700000" algn="tl">
                    <a:srgbClr val="000000">
                      <a:alpha val="43137"/>
                    </a:srgbClr>
                  </a:outerShdw>
                </a:effectLst>
                <a:latin typeface="Consolas" pitchFamily="49" charset="0"/>
                <a:cs typeface="Consolas" pitchFamily="49" charset="0"/>
              </a:rPr>
            </a:br>
            <a:r>
              <a:rPr lang="en-US" sz="2200" b="1" noProof="1">
                <a:effectLst>
                  <a:outerShdw blurRad="38100" dist="38100" dir="2700000" algn="tl">
                    <a:srgbClr val="000000">
                      <a:alpha val="43137"/>
                    </a:srgbClr>
                  </a:outerShdw>
                </a:effectLst>
                <a:latin typeface="Consolas" pitchFamily="49" charset="0"/>
                <a:cs typeface="Consolas" pitchFamily="49" charset="0"/>
              </a:rPr>
              <a:t>  /* same as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@import "styles.css";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&lt;/style&gt;</a:t>
            </a:r>
          </a:p>
        </p:txBody>
      </p:sp>
    </p:spTree>
    <p:extLst>
      <p:ext uri="{BB962C8B-B14F-4D97-AF65-F5344CB8AC3E}">
        <p14:creationId xmlns:p14="http://schemas.microsoft.com/office/powerpoint/2010/main" val="310862396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3881439" y="71439"/>
            <a:ext cx="6607175" cy="909637"/>
          </a:xfrm>
        </p:spPr>
        <p:txBody>
          <a:bodyPr/>
          <a:lstStyle/>
          <a:p>
            <a:pPr>
              <a:defRPr/>
            </a:pPr>
            <a:r>
              <a:rPr lang="en-US" dirty="0" smtClean="0"/>
              <a:t>External Styles: Example</a:t>
            </a:r>
            <a:endParaRPr lang="bg-BG" sz="3600" dirty="0">
              <a:latin typeface="Courier New" pitchFamily="49" charset="0"/>
            </a:endParaRP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104</a:t>
            </a:fld>
            <a:endParaRPr lang="en-US" dirty="0"/>
          </a:p>
        </p:txBody>
      </p:sp>
      <p:sp>
        <p:nvSpPr>
          <p:cNvPr id="994309" name="Rectangle 5"/>
          <p:cNvSpPr>
            <a:spLocks noChangeArrowheads="1"/>
          </p:cNvSpPr>
          <p:nvPr/>
        </p:nvSpPr>
        <p:spPr bwMode="auto">
          <a:xfrm>
            <a:off x="2279650" y="1519238"/>
            <a:ext cx="7632700" cy="47245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CSS Document */</a:t>
            </a:r>
          </a:p>
          <a:p>
            <a:pPr eaLnBrk="0" hangingPunct="0">
              <a:lnSpc>
                <a:spcPct val="90000"/>
              </a:lnSpc>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 	  { text-decoration: none }</a:t>
            </a:r>
          </a:p>
          <a:p>
            <a:pPr eaLnBrk="0" hangingPunct="0">
              <a:lnSpc>
                <a:spcPct val="90000"/>
              </a:lnSpc>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a:hover { text-decoration: underline;</a:t>
            </a: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color: red;</a:t>
            </a: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background-color: #CCFFCC }</a:t>
            </a:r>
          </a:p>
          <a:p>
            <a:pPr eaLnBrk="0" hangingPunct="0">
              <a:lnSpc>
                <a:spcPct val="90000"/>
              </a:lnSpc>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li em   { color: red; </a:t>
            </a: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font-weight: bold }</a:t>
            </a:r>
          </a:p>
          <a:p>
            <a:pPr eaLnBrk="0" hangingPunct="0">
              <a:lnSpc>
                <a:spcPct val="90000"/>
              </a:lnSpc>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ul	  { margin-left: 2cm }</a:t>
            </a:r>
          </a:p>
          <a:p>
            <a:pPr eaLnBrk="0" hangingPunct="0">
              <a:lnSpc>
                <a:spcPct val="90000"/>
              </a:lnSpc>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ul ul	  { text-decoration: underline; </a:t>
            </a:r>
          </a:p>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margin-left: .5cm }</a:t>
            </a:r>
          </a:p>
        </p:txBody>
      </p:sp>
      <p:sp>
        <p:nvSpPr>
          <p:cNvPr id="29700" name="Rectangle 3"/>
          <p:cNvSpPr>
            <a:spLocks noChangeArrowheads="1"/>
          </p:cNvSpPr>
          <p:nvPr/>
        </p:nvSpPr>
        <p:spPr bwMode="auto">
          <a:xfrm>
            <a:off x="2209801" y="990600"/>
            <a:ext cx="1781257"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rPr>
              <a:t>styles.css</a:t>
            </a:r>
          </a:p>
        </p:txBody>
      </p:sp>
    </p:spTree>
    <p:extLst>
      <p:ext uri="{BB962C8B-B14F-4D97-AF65-F5344CB8AC3E}">
        <p14:creationId xmlns:p14="http://schemas.microsoft.com/office/powerpoint/2010/main" val="2005898525"/>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pPr>
              <a:defRPr/>
            </a:pPr>
            <a:r>
              <a:rPr lang="en-US" dirty="0" smtClean="0"/>
              <a:t>External Styles: Example (2)</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105</a:t>
            </a:fld>
            <a:endParaRPr lang="en-US" dirty="0"/>
          </a:p>
        </p:txBody>
      </p:sp>
      <p:sp>
        <p:nvSpPr>
          <p:cNvPr id="995332" name="Rectangle 4"/>
          <p:cNvSpPr>
            <a:spLocks noChangeArrowheads="1"/>
          </p:cNvSpPr>
          <p:nvPr/>
        </p:nvSpPr>
        <p:spPr bwMode="auto">
          <a:xfrm>
            <a:off x="2208213" y="1428750"/>
            <a:ext cx="7777162" cy="48320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&lt;!DOCTYPE html PUBLIC "-//W3C//DTD XHTML 1.0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Transitional//EN"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"http://www.w3.org/TR/xhtml1/DTD/xhtml1-transitional.dtd"&gt;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 xmlns="http://www.w3.org/1999/xhtml"&gt;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&lt;title&gt;Importing style sheets&lt;/title&gt;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&lt;link type="text/css" rel="stylesheet"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href="styles.css"  /&gt;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&lt;h1&gt;Shopping list for &lt;em&gt;Monday&lt;/em&gt;:&lt;/h1&gt;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&lt;li&gt;Milk&lt;/li&gt;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t>
            </a:r>
          </a:p>
        </p:txBody>
      </p:sp>
      <p:sp>
        <p:nvSpPr>
          <p:cNvPr id="30724" name="Rectangle 3"/>
          <p:cNvSpPr>
            <a:spLocks noChangeArrowheads="1"/>
          </p:cNvSpPr>
          <p:nvPr/>
        </p:nvSpPr>
        <p:spPr bwMode="auto">
          <a:xfrm>
            <a:off x="8853487" y="550852"/>
            <a:ext cx="3476625" cy="954107"/>
          </a:xfrm>
          <a:prstGeom prst="rect">
            <a:avLst/>
          </a:prstGeom>
          <a:noFill/>
          <a:ln w="9525">
            <a:noFill/>
            <a:miter lim="800000"/>
            <a:headEnd/>
            <a:tailEnd/>
          </a:ln>
        </p:spPr>
        <p:txBody>
          <a:bodyPr wrap="square">
            <a:spAutoFit/>
          </a:bodyPr>
          <a:lstStyle/>
          <a:p>
            <a:r>
              <a:rPr lang="en-US" sz="2800" b="1" dirty="0">
                <a:effectLst>
                  <a:outerShdw blurRad="38100" dist="38100" dir="2700000" algn="tl">
                    <a:srgbClr val="000000">
                      <a:alpha val="43137"/>
                    </a:srgbClr>
                  </a:outerShdw>
                </a:effectLst>
              </a:rPr>
              <a:t>external-styles.html</a:t>
            </a:r>
          </a:p>
        </p:txBody>
      </p:sp>
    </p:spTree>
    <p:extLst>
      <p:ext uri="{BB962C8B-B14F-4D97-AF65-F5344CB8AC3E}">
        <p14:creationId xmlns:p14="http://schemas.microsoft.com/office/powerpoint/2010/main" val="248458298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a:xfrm>
            <a:off x="819149" y="155575"/>
            <a:ext cx="10515600" cy="1325563"/>
          </a:xfrm>
        </p:spPr>
        <p:txBody>
          <a:bodyPr/>
          <a:lstStyle/>
          <a:p>
            <a:pPr>
              <a:defRPr/>
            </a:pPr>
            <a:r>
              <a:rPr lang="en-US" dirty="0" smtClean="0"/>
              <a:t>External Styles: Example (3)</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106</a:t>
            </a:fld>
            <a:endParaRPr lang="en-US" dirty="0"/>
          </a:p>
        </p:txBody>
      </p:sp>
      <p:sp>
        <p:nvSpPr>
          <p:cNvPr id="996356" name="Rectangle 4"/>
          <p:cNvSpPr>
            <a:spLocks noChangeArrowheads="1"/>
          </p:cNvSpPr>
          <p:nvPr/>
        </p:nvSpPr>
        <p:spPr bwMode="auto">
          <a:xfrm>
            <a:off x="2188368" y="1314843"/>
            <a:ext cx="7777163" cy="52383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&lt;li&gt;Bread</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&lt;li&gt;White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&lt;li&gt;Rye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&lt;li&gt;Whole wheat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&lt;li&gt;Rice&lt;/li&gt;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&lt;li&gt;Potatoes&lt;/li&gt;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&lt;li&gt;Pizza &lt;em&gt;with mushrooms&lt;/em&gt;&lt;/li&gt;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&lt;a href="http://food.com" title="grocery</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store"&gt;Go to the Grocery store&lt;/a&gt;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Tree>
    <p:extLst>
      <p:ext uri="{BB962C8B-B14F-4D97-AF65-F5344CB8AC3E}">
        <p14:creationId xmlns:p14="http://schemas.microsoft.com/office/powerpoint/2010/main" val="3583172388"/>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197101" y="1418629"/>
            <a:ext cx="7777163" cy="52383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&lt;li&gt;Bread</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&lt;li&gt;White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&lt;li&gt;Rye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&lt;li&gt;Whole wheat bread&lt;/li&gt;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&lt;li&gt;Rice&lt;/li&gt;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&lt;li&gt;Potatoes&lt;/li&gt;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&lt;li&gt;Pizza &lt;em&gt;with mushrooms&lt;/em&gt;&lt;/li&gt;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&lt;/ul&gt;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&lt;a href="http://food.com" title="grocery</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store"&gt;Go to the Grocery store&lt;/a&gt;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996354" name="Rectangle 2"/>
          <p:cNvSpPr>
            <a:spLocks noGrp="1" noChangeArrowheads="1"/>
          </p:cNvSpPr>
          <p:nvPr>
            <p:ph type="title"/>
          </p:nvPr>
        </p:nvSpPr>
        <p:spPr/>
        <p:txBody>
          <a:bodyPr/>
          <a:lstStyle/>
          <a:p>
            <a:pPr>
              <a:defRPr/>
            </a:pPr>
            <a:r>
              <a:rPr lang="en-US" dirty="0" smtClean="0"/>
              <a:t>External Styles: Example (4)</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107</a:t>
            </a:fld>
            <a:endParaRPr lang="en-US" dirty="0"/>
          </a:p>
        </p:txBody>
      </p:sp>
      <p:pic>
        <p:nvPicPr>
          <p:cNvPr id="4" name="Picture 4" descr="advancedho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1" y="1447801"/>
            <a:ext cx="5326063" cy="4937125"/>
          </a:xfrm>
          <a:prstGeom prst="rect">
            <a:avLst/>
          </a:prstGeom>
          <a:solidFill>
            <a:schemeClr val="accent5">
              <a:lumMod val="40000"/>
              <a:lumOff val="60000"/>
              <a:alpha val="15000"/>
            </a:schemeClr>
          </a:solidFill>
          <a:ln w="12700">
            <a:solidFill>
              <a:schemeClr val="accent5">
                <a:lumMod val="60000"/>
                <a:lumOff val="40000"/>
              </a:schemeClr>
            </a:solidFill>
          </a:ln>
        </p:spPr>
      </p:pic>
    </p:spTree>
    <p:extLst>
      <p:ext uri="{BB962C8B-B14F-4D97-AF65-F5344CB8AC3E}">
        <p14:creationId xmlns:p14="http://schemas.microsoft.com/office/powerpoint/2010/main" val="525561407"/>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Text-related CSS Properties</a:t>
            </a:r>
            <a:endParaRPr lang="bg-BG" dirty="0" smtClean="0"/>
          </a:p>
        </p:txBody>
      </p:sp>
      <p:sp>
        <p:nvSpPr>
          <p:cNvPr id="1001475" name="Rectangle 3"/>
          <p:cNvSpPr>
            <a:spLocks noGrp="1" noChangeArrowheads="1"/>
          </p:cNvSpPr>
          <p:nvPr>
            <p:ph idx="1"/>
          </p:nvPr>
        </p:nvSpPr>
        <p:spPr/>
        <p:txBody>
          <a:bodyPr>
            <a:normAutofit fontScale="92500" lnSpcReduction="20000"/>
          </a:bodyPr>
          <a:lstStyle/>
          <a:p>
            <a:pPr>
              <a:lnSpc>
                <a:spcPct val="100000"/>
              </a:lnSpc>
              <a:defRPr/>
            </a:pPr>
            <a:r>
              <a:rPr lang="en-US" sz="3000" dirty="0">
                <a:latin typeface="Consolas" pitchFamily="49" charset="0"/>
              </a:rPr>
              <a:t>color</a:t>
            </a:r>
            <a:r>
              <a:rPr lang="en-US" sz="3000" dirty="0"/>
              <a:t> – specifies the color of the text</a:t>
            </a:r>
          </a:p>
          <a:p>
            <a:pPr>
              <a:lnSpc>
                <a:spcPct val="100000"/>
              </a:lnSpc>
              <a:defRPr/>
            </a:pPr>
            <a:r>
              <a:rPr lang="en-US" sz="3000" dirty="0">
                <a:latin typeface="Consolas" pitchFamily="49" charset="0"/>
              </a:rPr>
              <a:t>font-size</a:t>
            </a:r>
            <a:r>
              <a:rPr lang="en-US" sz="3000" dirty="0"/>
              <a:t> – size of font: </a:t>
            </a:r>
            <a:r>
              <a:rPr lang="en-US" sz="3000" dirty="0">
                <a:latin typeface="Consolas" pitchFamily="49" charset="0"/>
              </a:rPr>
              <a:t>xx-small</a:t>
            </a:r>
            <a:r>
              <a:rPr lang="en-US" sz="3000" dirty="0"/>
              <a:t>, </a:t>
            </a:r>
            <a:r>
              <a:rPr lang="en-US" sz="3000" dirty="0">
                <a:latin typeface="Consolas" pitchFamily="49" charset="0"/>
              </a:rPr>
              <a:t>x-small</a:t>
            </a:r>
            <a:r>
              <a:rPr lang="en-US" sz="3000" dirty="0"/>
              <a:t>, </a:t>
            </a:r>
            <a:r>
              <a:rPr lang="en-US" sz="3000" dirty="0">
                <a:latin typeface="Consolas" pitchFamily="49" charset="0"/>
              </a:rPr>
              <a:t>small</a:t>
            </a:r>
            <a:r>
              <a:rPr lang="en-US" sz="3000" dirty="0"/>
              <a:t>, </a:t>
            </a:r>
            <a:r>
              <a:rPr lang="en-US" sz="3000" dirty="0">
                <a:latin typeface="Consolas" pitchFamily="49" charset="0"/>
              </a:rPr>
              <a:t>medium</a:t>
            </a:r>
            <a:r>
              <a:rPr lang="en-US" sz="3000" dirty="0"/>
              <a:t>, </a:t>
            </a:r>
            <a:r>
              <a:rPr lang="en-US" sz="3000" dirty="0">
                <a:latin typeface="Consolas" pitchFamily="49" charset="0"/>
              </a:rPr>
              <a:t>large</a:t>
            </a:r>
            <a:r>
              <a:rPr lang="en-US" sz="3000" dirty="0"/>
              <a:t>, </a:t>
            </a:r>
            <a:r>
              <a:rPr lang="en-US" sz="3000" dirty="0">
                <a:latin typeface="Consolas" pitchFamily="49" charset="0"/>
              </a:rPr>
              <a:t>x-large</a:t>
            </a:r>
            <a:r>
              <a:rPr lang="en-US" sz="3000" dirty="0"/>
              <a:t>, </a:t>
            </a:r>
            <a:r>
              <a:rPr lang="en-US" sz="3000" dirty="0">
                <a:latin typeface="Consolas" pitchFamily="49" charset="0"/>
              </a:rPr>
              <a:t>xx-large</a:t>
            </a:r>
            <a:r>
              <a:rPr lang="en-US" sz="3000" dirty="0"/>
              <a:t>, </a:t>
            </a:r>
            <a:r>
              <a:rPr lang="en-US" sz="3000" dirty="0">
                <a:latin typeface="Consolas" pitchFamily="49" charset="0"/>
              </a:rPr>
              <a:t>smaller</a:t>
            </a:r>
            <a:r>
              <a:rPr lang="en-US" sz="3000" dirty="0"/>
              <a:t>, </a:t>
            </a:r>
            <a:r>
              <a:rPr lang="en-US" sz="3000" dirty="0">
                <a:latin typeface="Consolas" pitchFamily="49" charset="0"/>
              </a:rPr>
              <a:t>larger</a:t>
            </a:r>
            <a:r>
              <a:rPr lang="en-US" sz="3000" dirty="0"/>
              <a:t> or numeric value</a:t>
            </a:r>
          </a:p>
          <a:p>
            <a:pPr>
              <a:lnSpc>
                <a:spcPct val="100000"/>
              </a:lnSpc>
              <a:defRPr/>
            </a:pPr>
            <a:r>
              <a:rPr lang="en-US" sz="3000" dirty="0">
                <a:latin typeface="Consolas" pitchFamily="49" charset="0"/>
              </a:rPr>
              <a:t>font-family</a:t>
            </a:r>
            <a:r>
              <a:rPr lang="en-US" sz="3000" dirty="0"/>
              <a:t> – comma separated font names</a:t>
            </a:r>
          </a:p>
          <a:p>
            <a:pPr lvl="1">
              <a:lnSpc>
                <a:spcPct val="100000"/>
              </a:lnSpc>
              <a:defRPr/>
            </a:pPr>
            <a:r>
              <a:rPr lang="en-US" sz="2800" dirty="0"/>
              <a:t>Example: </a:t>
            </a:r>
            <a:r>
              <a:rPr lang="en-US" sz="2800" dirty="0" err="1">
                <a:latin typeface="Consolas" pitchFamily="49" charset="0"/>
              </a:rPr>
              <a:t>verdana</a:t>
            </a:r>
            <a:r>
              <a:rPr lang="en-US" sz="2800" dirty="0"/>
              <a:t>, </a:t>
            </a:r>
            <a:r>
              <a:rPr lang="en-US" sz="2800" dirty="0">
                <a:latin typeface="Consolas" pitchFamily="49" charset="0"/>
              </a:rPr>
              <a:t>sans-serif</a:t>
            </a:r>
            <a:r>
              <a:rPr lang="en-US" sz="2800" dirty="0"/>
              <a:t>, etc. </a:t>
            </a:r>
          </a:p>
          <a:p>
            <a:pPr lvl="1">
              <a:lnSpc>
                <a:spcPct val="100000"/>
              </a:lnSpc>
              <a:defRPr/>
            </a:pPr>
            <a:r>
              <a:rPr lang="en-US" sz="2800" dirty="0"/>
              <a:t>The browser loads the first one that is available</a:t>
            </a:r>
          </a:p>
          <a:p>
            <a:pPr lvl="1">
              <a:lnSpc>
                <a:spcPct val="100000"/>
              </a:lnSpc>
              <a:defRPr/>
            </a:pPr>
            <a:r>
              <a:rPr lang="en-US" sz="2800" dirty="0"/>
              <a:t>There should always be at least one generic font</a:t>
            </a:r>
          </a:p>
          <a:p>
            <a:pPr>
              <a:lnSpc>
                <a:spcPct val="100000"/>
              </a:lnSpc>
              <a:defRPr/>
            </a:pPr>
            <a:r>
              <a:rPr lang="en-US" sz="3000" dirty="0">
                <a:latin typeface="Consolas" pitchFamily="49" charset="0"/>
              </a:rPr>
              <a:t>font-weight</a:t>
            </a:r>
            <a:r>
              <a:rPr lang="en-US" dirty="0"/>
              <a:t> can be </a:t>
            </a:r>
            <a:r>
              <a:rPr lang="en-US" sz="3000" dirty="0">
                <a:latin typeface="Consolas" pitchFamily="49" charset="0"/>
              </a:rPr>
              <a:t>normal</a:t>
            </a:r>
            <a:r>
              <a:rPr lang="en-US" sz="3000" dirty="0"/>
              <a:t>, </a:t>
            </a:r>
            <a:r>
              <a:rPr lang="en-US" sz="3000" dirty="0">
                <a:latin typeface="Consolas" pitchFamily="49" charset="0"/>
              </a:rPr>
              <a:t>bold</a:t>
            </a:r>
            <a:r>
              <a:rPr lang="en-US" sz="3000" dirty="0"/>
              <a:t>, </a:t>
            </a:r>
            <a:r>
              <a:rPr lang="en-US" sz="3000" dirty="0">
                <a:latin typeface="Consolas" pitchFamily="49" charset="0"/>
              </a:rPr>
              <a:t>bolder</a:t>
            </a:r>
            <a:r>
              <a:rPr lang="en-US" sz="3000" dirty="0"/>
              <a:t>, </a:t>
            </a:r>
            <a:r>
              <a:rPr lang="en-US" sz="3000" dirty="0">
                <a:latin typeface="Consolas" pitchFamily="49" charset="0"/>
              </a:rPr>
              <a:t>lighter</a:t>
            </a:r>
            <a:r>
              <a:rPr lang="en-US" sz="3000" dirty="0"/>
              <a:t> or a number in range [</a:t>
            </a:r>
            <a:r>
              <a:rPr lang="en-US" sz="3000" dirty="0">
                <a:latin typeface="Consolas" pitchFamily="49" charset="0"/>
                <a:cs typeface="Consolas" pitchFamily="49" charset="0"/>
              </a:rPr>
              <a:t>100</a:t>
            </a:r>
            <a:r>
              <a:rPr lang="en-US" sz="3000" dirty="0">
                <a:cs typeface="Consolas" pitchFamily="49" charset="0"/>
              </a:rPr>
              <a:t> </a:t>
            </a:r>
            <a:r>
              <a:rPr lang="en-US" sz="3000" dirty="0">
                <a:latin typeface="Consolas" pitchFamily="49" charset="0"/>
                <a:cs typeface="Consolas" pitchFamily="49" charset="0"/>
              </a:rPr>
              <a:t>…</a:t>
            </a:r>
            <a:r>
              <a:rPr lang="en-US" sz="3000" dirty="0">
                <a:cs typeface="Consolas" pitchFamily="49" charset="0"/>
              </a:rPr>
              <a:t> </a:t>
            </a:r>
            <a:r>
              <a:rPr lang="en-US" sz="3000" dirty="0">
                <a:latin typeface="Consolas" pitchFamily="49" charset="0"/>
                <a:cs typeface="Consolas" pitchFamily="49" charset="0"/>
              </a:rPr>
              <a:t>900</a:t>
            </a:r>
            <a:r>
              <a:rPr lang="en-US" sz="3000" dirty="0"/>
              <a:t>]</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108</a:t>
            </a:fld>
            <a:endParaRPr lang="en-US" dirty="0"/>
          </a:p>
        </p:txBody>
      </p:sp>
    </p:spTree>
    <p:extLst>
      <p:ext uri="{BB962C8B-B14F-4D97-AF65-F5344CB8AC3E}">
        <p14:creationId xmlns:p14="http://schemas.microsoft.com/office/powerpoint/2010/main" val="1426787232"/>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CSS Rules for Fonts (2)</a:t>
            </a:r>
            <a:endParaRPr lang="bg-BG" dirty="0" smtClean="0"/>
          </a:p>
        </p:txBody>
      </p:sp>
      <p:sp>
        <p:nvSpPr>
          <p:cNvPr id="1001475" name="Rectangle 3"/>
          <p:cNvSpPr>
            <a:spLocks noGrp="1" noChangeArrowheads="1"/>
          </p:cNvSpPr>
          <p:nvPr>
            <p:ph idx="1"/>
          </p:nvPr>
        </p:nvSpPr>
        <p:spPr/>
        <p:txBody>
          <a:bodyPr/>
          <a:lstStyle/>
          <a:p>
            <a:pPr>
              <a:defRPr/>
            </a:pPr>
            <a:r>
              <a:rPr lang="en-US" dirty="0" smtClean="0">
                <a:latin typeface="Consolas" pitchFamily="49" charset="0"/>
              </a:rPr>
              <a:t>font-style</a:t>
            </a:r>
            <a:r>
              <a:rPr lang="en-US" dirty="0" smtClean="0"/>
              <a:t> – styles the font</a:t>
            </a:r>
          </a:p>
          <a:p>
            <a:pPr lvl="1">
              <a:defRPr/>
            </a:pPr>
            <a:r>
              <a:rPr lang="en-US" dirty="0" smtClean="0"/>
              <a:t>Values: </a:t>
            </a:r>
            <a:r>
              <a:rPr lang="en-US" dirty="0" smtClean="0">
                <a:latin typeface="Consolas" pitchFamily="49" charset="0"/>
              </a:rPr>
              <a:t>normal</a:t>
            </a:r>
            <a:r>
              <a:rPr lang="en-US" dirty="0" smtClean="0"/>
              <a:t>, </a:t>
            </a:r>
            <a:r>
              <a:rPr lang="en-US" dirty="0" smtClean="0">
                <a:latin typeface="Consolas" pitchFamily="49" charset="0"/>
              </a:rPr>
              <a:t>italic</a:t>
            </a:r>
            <a:r>
              <a:rPr lang="en-US" dirty="0" smtClean="0"/>
              <a:t>, </a:t>
            </a:r>
            <a:r>
              <a:rPr lang="en-US" dirty="0" smtClean="0">
                <a:latin typeface="Consolas" pitchFamily="49" charset="0"/>
              </a:rPr>
              <a:t>oblique</a:t>
            </a:r>
          </a:p>
          <a:p>
            <a:pPr>
              <a:defRPr/>
            </a:pPr>
            <a:r>
              <a:rPr lang="en-US" dirty="0" smtClean="0">
                <a:latin typeface="Consolas" pitchFamily="49" charset="0"/>
              </a:rPr>
              <a:t>text-decoration</a:t>
            </a:r>
            <a:r>
              <a:rPr lang="en-US" dirty="0" smtClean="0"/>
              <a:t> – decorates the text</a:t>
            </a:r>
          </a:p>
          <a:p>
            <a:pPr lvl="1">
              <a:defRPr/>
            </a:pPr>
            <a:r>
              <a:rPr lang="en-US" dirty="0" smtClean="0"/>
              <a:t>Values: </a:t>
            </a:r>
            <a:r>
              <a:rPr lang="en-US" dirty="0" smtClean="0">
                <a:latin typeface="Consolas" pitchFamily="49" charset="0"/>
              </a:rPr>
              <a:t>none</a:t>
            </a:r>
            <a:r>
              <a:rPr lang="en-US" dirty="0" smtClean="0"/>
              <a:t>, </a:t>
            </a:r>
            <a:r>
              <a:rPr lang="en-US" dirty="0" smtClean="0">
                <a:latin typeface="Consolas" pitchFamily="49" charset="0"/>
              </a:rPr>
              <a:t>underline</a:t>
            </a:r>
            <a:r>
              <a:rPr lang="en-US" dirty="0" smtClean="0"/>
              <a:t>, </a:t>
            </a:r>
            <a:r>
              <a:rPr lang="en-US" dirty="0" smtClean="0">
                <a:latin typeface="Consolas" pitchFamily="49" charset="0"/>
              </a:rPr>
              <a:t>line-trough</a:t>
            </a:r>
            <a:r>
              <a:rPr lang="en-US" dirty="0" smtClean="0"/>
              <a:t>, </a:t>
            </a:r>
            <a:r>
              <a:rPr lang="en-US" noProof="1" smtClean="0">
                <a:latin typeface="Consolas" pitchFamily="49" charset="0"/>
              </a:rPr>
              <a:t>overline</a:t>
            </a:r>
            <a:r>
              <a:rPr lang="en-US" dirty="0" smtClean="0"/>
              <a:t>, </a:t>
            </a:r>
            <a:r>
              <a:rPr lang="en-US" dirty="0" smtClean="0">
                <a:latin typeface="Consolas" pitchFamily="49" charset="0"/>
              </a:rPr>
              <a:t>blink</a:t>
            </a:r>
          </a:p>
          <a:p>
            <a:pPr>
              <a:defRPr/>
            </a:pPr>
            <a:r>
              <a:rPr lang="en-US" dirty="0" smtClean="0">
                <a:latin typeface="Consolas" pitchFamily="49" charset="0"/>
              </a:rPr>
              <a:t>text-align</a:t>
            </a:r>
            <a:r>
              <a:rPr lang="en-US" dirty="0" smtClean="0"/>
              <a:t> – defines the alignment of text or other content</a:t>
            </a:r>
          </a:p>
          <a:p>
            <a:pPr lvl="1">
              <a:defRPr/>
            </a:pPr>
            <a:r>
              <a:rPr lang="en-US" dirty="0" smtClean="0"/>
              <a:t>Values: </a:t>
            </a:r>
            <a:r>
              <a:rPr lang="en-US" dirty="0" smtClean="0">
                <a:latin typeface="Consolas" pitchFamily="49" charset="0"/>
              </a:rPr>
              <a:t>left</a:t>
            </a:r>
            <a:r>
              <a:rPr lang="en-US" dirty="0" smtClean="0"/>
              <a:t>, </a:t>
            </a:r>
            <a:r>
              <a:rPr lang="en-US" dirty="0" smtClean="0">
                <a:latin typeface="Consolas" pitchFamily="49" charset="0"/>
              </a:rPr>
              <a:t>right</a:t>
            </a:r>
            <a:r>
              <a:rPr lang="en-US" dirty="0" smtClean="0"/>
              <a:t>, </a:t>
            </a:r>
            <a:r>
              <a:rPr lang="en-US" dirty="0" smtClean="0">
                <a:latin typeface="Consolas" pitchFamily="49" charset="0"/>
              </a:rPr>
              <a:t>center</a:t>
            </a:r>
            <a:r>
              <a:rPr lang="en-US" dirty="0" smtClean="0"/>
              <a:t>, </a:t>
            </a:r>
            <a:r>
              <a:rPr lang="en-US" dirty="0" smtClean="0">
                <a:latin typeface="Consolas" pitchFamily="49" charset="0"/>
              </a:rPr>
              <a:t>justify</a:t>
            </a: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109</a:t>
            </a:fld>
            <a:endParaRPr lang="en-US" dirty="0"/>
          </a:p>
        </p:txBody>
      </p:sp>
    </p:spTree>
    <p:extLst>
      <p:ext uri="{BB962C8B-B14F-4D97-AF65-F5344CB8AC3E}">
        <p14:creationId xmlns:p14="http://schemas.microsoft.com/office/powerpoint/2010/main" val="216712643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407770" y="1690688"/>
            <a:ext cx="9031630"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An HTML element usually consists of a </a:t>
            </a:r>
            <a:r>
              <a:rPr lang="en-US" sz="2400" b="1" dirty="0"/>
              <a:t>start</a:t>
            </a:r>
            <a:r>
              <a:rPr lang="en-US" sz="2400" dirty="0"/>
              <a:t> tag and </a:t>
            </a:r>
            <a:r>
              <a:rPr lang="en-US" sz="2400" b="1" dirty="0"/>
              <a:t>end</a:t>
            </a:r>
            <a:r>
              <a:rPr lang="en-US" sz="2400" dirty="0"/>
              <a:t> tag, with the content inserted in between:</a:t>
            </a:r>
          </a:p>
        </p:txBody>
      </p:sp>
      <p:sp>
        <p:nvSpPr>
          <p:cNvPr id="5" name="Rectangle 2"/>
          <p:cNvSpPr>
            <a:spLocks noGrp="1" noChangeArrowheads="1"/>
          </p:cNvSpPr>
          <p:nvPr>
            <p:ph type="title"/>
          </p:nvPr>
        </p:nvSpPr>
        <p:spPr>
          <a:xfrm>
            <a:off x="838200" y="365125"/>
            <a:ext cx="10515600" cy="1325563"/>
          </a:xfrm>
        </p:spPr>
        <p:txBody>
          <a:bodyPr/>
          <a:lstStyle/>
          <a:p>
            <a:pPr>
              <a:defRPr/>
            </a:pPr>
            <a:r>
              <a:rPr lang="en-US" dirty="0" smtClean="0"/>
              <a:t>HTML Structure</a:t>
            </a:r>
          </a:p>
        </p:txBody>
      </p:sp>
      <p:sp>
        <p:nvSpPr>
          <p:cNvPr id="2" name="Rectangle 1"/>
          <p:cNvSpPr/>
          <p:nvPr/>
        </p:nvSpPr>
        <p:spPr>
          <a:xfrm>
            <a:off x="2448916" y="2785418"/>
            <a:ext cx="6949338" cy="461665"/>
          </a:xfrm>
          <a:prstGeom prst="rect">
            <a:avLst/>
          </a:prstGeom>
        </p:spPr>
        <p:txBody>
          <a:bodyPr wrap="none">
            <a:spAutoFit/>
          </a:bodyPr>
          <a:lstStyle/>
          <a:p>
            <a:r>
              <a:rPr lang="en-US" sz="2400" dirty="0"/>
              <a:t>&lt;</a:t>
            </a:r>
            <a:r>
              <a:rPr lang="en-US" sz="2400" dirty="0" err="1"/>
              <a:t>tagname</a:t>
            </a:r>
            <a:r>
              <a:rPr lang="en-US" sz="2400" dirty="0"/>
              <a:t>&gt;Content goes here...&lt;/</a:t>
            </a:r>
            <a:r>
              <a:rPr lang="en-US" sz="2400" dirty="0" err="1"/>
              <a:t>tagname</a:t>
            </a:r>
            <a:r>
              <a:rPr lang="en-US" sz="2400" dirty="0"/>
              <a:t>&gt;</a:t>
            </a:r>
          </a:p>
        </p:txBody>
      </p:sp>
      <p:sp>
        <p:nvSpPr>
          <p:cNvPr id="6" name="Rectangle 5"/>
          <p:cNvSpPr/>
          <p:nvPr/>
        </p:nvSpPr>
        <p:spPr>
          <a:xfrm>
            <a:off x="4238979" y="3326150"/>
            <a:ext cx="2773516" cy="369332"/>
          </a:xfrm>
          <a:prstGeom prst="rect">
            <a:avLst/>
          </a:prstGeom>
        </p:spPr>
        <p:txBody>
          <a:bodyPr wrap="none">
            <a:spAutoFit/>
          </a:bodyPr>
          <a:lstStyle/>
          <a:p>
            <a:r>
              <a:rPr lang="en-US" dirty="0" smtClean="0"/>
              <a:t>&lt;p&gt;this is para tag&lt;/p&gt;</a:t>
            </a:r>
            <a:endParaRPr lang="en-US" dirty="0"/>
          </a:p>
        </p:txBody>
      </p:sp>
      <p:sp>
        <p:nvSpPr>
          <p:cNvPr id="7" name="Rectangle 5"/>
          <p:cNvSpPr>
            <a:spLocks noChangeArrowheads="1"/>
          </p:cNvSpPr>
          <p:nvPr/>
        </p:nvSpPr>
        <p:spPr bwMode="auto">
          <a:xfrm>
            <a:off x="2323875" y="3946270"/>
            <a:ext cx="7074379"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00000"/>
              </a:lnSpc>
              <a:defRPr/>
            </a:pPr>
            <a:r>
              <a:rPr lang="en-US" sz="2400" dirty="0"/>
              <a:t>Elements (tags) are nested one inside another:</a:t>
            </a:r>
          </a:p>
        </p:txBody>
      </p:sp>
      <p:sp>
        <p:nvSpPr>
          <p:cNvPr id="8" name="Rectangle 7"/>
          <p:cNvSpPr/>
          <p:nvPr/>
        </p:nvSpPr>
        <p:spPr>
          <a:xfrm>
            <a:off x="838200" y="4671668"/>
            <a:ext cx="11322330" cy="461665"/>
          </a:xfrm>
          <a:prstGeom prst="rect">
            <a:avLst/>
          </a:prstGeom>
        </p:spPr>
        <p:txBody>
          <a:bodyPr wrap="none">
            <a:spAutoFit/>
          </a:bodyPr>
          <a:lstStyle/>
          <a:p>
            <a:r>
              <a:rPr lang="en-US" sz="2400" dirty="0"/>
              <a:t>&lt;</a:t>
            </a:r>
            <a:r>
              <a:rPr lang="en-US" sz="2400" dirty="0" smtClean="0"/>
              <a:t>tagname1&gt;&lt;tagname2&gt;Content </a:t>
            </a:r>
            <a:r>
              <a:rPr lang="en-US" sz="2400" dirty="0"/>
              <a:t>goes here</a:t>
            </a:r>
            <a:r>
              <a:rPr lang="en-US" sz="2400" dirty="0" smtClean="0"/>
              <a:t>...&lt;/tagname2&gt;&lt;/tagname1&gt;</a:t>
            </a:r>
            <a:endParaRPr lang="en-US" sz="2400" dirty="0"/>
          </a:p>
        </p:txBody>
      </p:sp>
      <p:sp>
        <p:nvSpPr>
          <p:cNvPr id="9" name="Rectangle 8"/>
          <p:cNvSpPr/>
          <p:nvPr/>
        </p:nvSpPr>
        <p:spPr>
          <a:xfrm>
            <a:off x="3021188" y="5317999"/>
            <a:ext cx="5804794" cy="369332"/>
          </a:xfrm>
          <a:prstGeom prst="rect">
            <a:avLst/>
          </a:prstGeom>
        </p:spPr>
        <p:txBody>
          <a:bodyPr wrap="none">
            <a:spAutoFit/>
          </a:bodyPr>
          <a:lstStyle/>
          <a:p>
            <a:r>
              <a:rPr lang="en-US" dirty="0" smtClean="0"/>
              <a:t>&lt;div&gt;&lt;p&gt;this is para tag inside div tag&lt;/p&gt;&lt;/div&gt;</a:t>
            </a:r>
            <a:endParaRPr lang="en-US" dirty="0"/>
          </a:p>
        </p:txBody>
      </p:sp>
    </p:spTree>
    <p:extLst>
      <p:ext uri="{BB962C8B-B14F-4D97-AF65-F5344CB8AC3E}">
        <p14:creationId xmlns:p14="http://schemas.microsoft.com/office/powerpoint/2010/main" val="88131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0"/>
                                        <p:tgtEl>
                                          <p:spTgt spid="6"/>
                                        </p:tgtEl>
                                      </p:cBhvr>
                                    </p:animEffect>
                                    <p:anim calcmode="lin" valueType="num">
                                      <p:cBhvr>
                                        <p:cTn id="20" dur="1500" fill="hold"/>
                                        <p:tgtEl>
                                          <p:spTgt spid="6"/>
                                        </p:tgtEl>
                                        <p:attrNameLst>
                                          <p:attrName>ppt_x</p:attrName>
                                        </p:attrNameLst>
                                      </p:cBhvr>
                                      <p:tavLst>
                                        <p:tav tm="0">
                                          <p:val>
                                            <p:strVal val="#ppt_x"/>
                                          </p:val>
                                        </p:tav>
                                        <p:tav tm="100000">
                                          <p:val>
                                            <p:strVal val="#ppt_x"/>
                                          </p:val>
                                        </p:tav>
                                      </p:tavLst>
                                    </p:anim>
                                    <p:anim calcmode="lin" valueType="num">
                                      <p:cBhvr>
                                        <p:cTn id="21" dur="1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500"/>
                                        <p:tgtEl>
                                          <p:spTgt spid="9"/>
                                        </p:tgtEl>
                                      </p:cBhvr>
                                    </p:animEffect>
                                    <p:anim calcmode="lin" valueType="num">
                                      <p:cBhvr>
                                        <p:cTn id="39" dur="1500" fill="hold"/>
                                        <p:tgtEl>
                                          <p:spTgt spid="9"/>
                                        </p:tgtEl>
                                        <p:attrNameLst>
                                          <p:attrName>ppt_x</p:attrName>
                                        </p:attrNameLst>
                                      </p:cBhvr>
                                      <p:tavLst>
                                        <p:tav tm="0">
                                          <p:val>
                                            <p:strVal val="#ppt_x"/>
                                          </p:val>
                                        </p:tav>
                                        <p:tav tm="100000">
                                          <p:val>
                                            <p:strVal val="#ppt_x"/>
                                          </p:val>
                                        </p:tav>
                                      </p:tavLst>
                                    </p:anim>
                                    <p:anim calcmode="lin" valueType="num">
                                      <p:cBhvr>
                                        <p:cTn id="40" dur="1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6" grpId="0"/>
      <p:bldP spid="7" grpId="0" animBg="1"/>
      <p:bldP spid="8"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Shorthand Font Property</a:t>
            </a:r>
            <a:endParaRPr lang="bg-BG" dirty="0" smtClean="0"/>
          </a:p>
        </p:txBody>
      </p:sp>
      <p:sp>
        <p:nvSpPr>
          <p:cNvPr id="1001475" name="Rectangle 3"/>
          <p:cNvSpPr>
            <a:spLocks noGrp="1" noChangeArrowheads="1"/>
          </p:cNvSpPr>
          <p:nvPr>
            <p:ph idx="1"/>
          </p:nvPr>
        </p:nvSpPr>
        <p:spPr/>
        <p:txBody>
          <a:bodyPr/>
          <a:lstStyle/>
          <a:p>
            <a:pPr>
              <a:defRPr/>
            </a:pPr>
            <a:r>
              <a:rPr lang="en-US" dirty="0" smtClean="0">
                <a:latin typeface="Consolas" pitchFamily="49" charset="0"/>
              </a:rPr>
              <a:t>font</a:t>
            </a:r>
          </a:p>
          <a:p>
            <a:pPr lvl="1">
              <a:defRPr/>
            </a:pPr>
            <a:r>
              <a:rPr lang="en-US" dirty="0" smtClean="0"/>
              <a:t>Shorthand rule for setting multiple font properties at the same time</a:t>
            </a:r>
          </a:p>
          <a:p>
            <a:pPr lvl="1">
              <a:defRPr/>
            </a:pPr>
            <a:endParaRPr lang="en-US" dirty="0" smtClean="0"/>
          </a:p>
          <a:p>
            <a:pPr lvl="1">
              <a:buNone/>
              <a:defRPr/>
            </a:pPr>
            <a:r>
              <a:rPr lang="en-US" dirty="0" smtClean="0"/>
              <a:t>	is equal to writing this:</a:t>
            </a:r>
            <a:endParaRPr lang="en-US" dirty="0" smtClean="0">
              <a:latin typeface="Courier New" pitchFamily="49" charset="0"/>
            </a:endParaRP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110</a:t>
            </a:fld>
            <a:endParaRPr lang="en-US" dirty="0"/>
          </a:p>
        </p:txBody>
      </p:sp>
      <p:sp>
        <p:nvSpPr>
          <p:cNvPr id="4" name="Rectangle 4"/>
          <p:cNvSpPr>
            <a:spLocks noChangeArrowheads="1"/>
          </p:cNvSpPr>
          <p:nvPr/>
        </p:nvSpPr>
        <p:spPr bwMode="auto">
          <a:xfrm>
            <a:off x="2424113" y="2851868"/>
            <a:ext cx="7416800"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font:italic normal bold 12px/16px verdana</a:t>
            </a:r>
          </a:p>
        </p:txBody>
      </p:sp>
      <p:sp>
        <p:nvSpPr>
          <p:cNvPr id="5" name="Rectangle 5"/>
          <p:cNvSpPr>
            <a:spLocks noChangeArrowheads="1"/>
          </p:cNvSpPr>
          <p:nvPr/>
        </p:nvSpPr>
        <p:spPr bwMode="auto">
          <a:xfrm>
            <a:off x="2424113" y="4168272"/>
            <a:ext cx="7416800" cy="208672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font-style: italic;</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font-variant: normal;</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font-weight: bold;</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font-size: 12px;</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line-height: 16px;</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font-family: verdana;</a:t>
            </a:r>
          </a:p>
        </p:txBody>
      </p:sp>
    </p:spTree>
    <p:extLst>
      <p:ext uri="{BB962C8B-B14F-4D97-AF65-F5344CB8AC3E}">
        <p14:creationId xmlns:p14="http://schemas.microsoft.com/office/powerpoint/2010/main" val="305280139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Backgrounds</a:t>
            </a:r>
            <a:endParaRPr lang="bg-BG" dirty="0" smtClean="0"/>
          </a:p>
        </p:txBody>
      </p:sp>
      <p:sp>
        <p:nvSpPr>
          <p:cNvPr id="1001475" name="Rectangle 3"/>
          <p:cNvSpPr>
            <a:spLocks noGrp="1" noChangeArrowheads="1"/>
          </p:cNvSpPr>
          <p:nvPr>
            <p:ph idx="1"/>
          </p:nvPr>
        </p:nvSpPr>
        <p:spPr>
          <a:xfrm>
            <a:off x="1676400" y="1690688"/>
            <a:ext cx="8686800" cy="5638800"/>
          </a:xfrm>
        </p:spPr>
        <p:txBody>
          <a:bodyPr/>
          <a:lstStyle/>
          <a:p>
            <a:pPr>
              <a:defRPr/>
            </a:pPr>
            <a:r>
              <a:rPr lang="en-US" dirty="0" smtClean="0">
                <a:latin typeface="Consolas" pitchFamily="49" charset="0"/>
              </a:rPr>
              <a:t>background-image</a:t>
            </a:r>
          </a:p>
          <a:p>
            <a:pPr lvl="1">
              <a:defRPr/>
            </a:pPr>
            <a:r>
              <a:rPr lang="en-US" dirty="0" smtClean="0"/>
              <a:t>URL of image to be used as background, e.g.:</a:t>
            </a:r>
            <a:endParaRPr lang="en-US" dirty="0" smtClean="0">
              <a:latin typeface="Consolas" pitchFamily="49" charset="0"/>
            </a:endParaRPr>
          </a:p>
          <a:p>
            <a:pPr>
              <a:defRPr/>
            </a:pPr>
            <a:endParaRPr lang="en-US" dirty="0" smtClean="0">
              <a:latin typeface="Consolas" pitchFamily="49" charset="0"/>
            </a:endParaRPr>
          </a:p>
          <a:p>
            <a:pPr>
              <a:defRPr/>
            </a:pPr>
            <a:r>
              <a:rPr lang="en-US" dirty="0" smtClean="0">
                <a:latin typeface="Consolas" pitchFamily="49" charset="0"/>
              </a:rPr>
              <a:t>background-color</a:t>
            </a:r>
          </a:p>
          <a:p>
            <a:pPr lvl="1">
              <a:defRPr/>
            </a:pPr>
            <a:r>
              <a:rPr lang="en-US" dirty="0" smtClean="0"/>
              <a:t>Using color and image and the same time</a:t>
            </a:r>
          </a:p>
          <a:p>
            <a:pPr>
              <a:defRPr/>
            </a:pPr>
            <a:r>
              <a:rPr lang="en-US" dirty="0" smtClean="0">
                <a:latin typeface="Consolas" pitchFamily="49" charset="0"/>
              </a:rPr>
              <a:t>background-repeat</a:t>
            </a:r>
          </a:p>
          <a:p>
            <a:pPr lvl="1">
              <a:defRPr/>
            </a:pPr>
            <a:r>
              <a:rPr lang="en-US" dirty="0" smtClean="0">
                <a:latin typeface="Consolas" pitchFamily="49" charset="0"/>
              </a:rPr>
              <a:t>repeat-x</a:t>
            </a:r>
            <a:r>
              <a:rPr lang="en-US" dirty="0" smtClean="0"/>
              <a:t>, </a:t>
            </a:r>
            <a:r>
              <a:rPr lang="en-US" dirty="0" smtClean="0">
                <a:latin typeface="Consolas" pitchFamily="49" charset="0"/>
              </a:rPr>
              <a:t>repeat-y</a:t>
            </a:r>
            <a:r>
              <a:rPr lang="en-US" dirty="0" smtClean="0"/>
              <a:t>, </a:t>
            </a:r>
            <a:r>
              <a:rPr lang="en-US" dirty="0" smtClean="0">
                <a:latin typeface="Consolas" pitchFamily="49" charset="0"/>
              </a:rPr>
              <a:t>repeat</a:t>
            </a:r>
            <a:r>
              <a:rPr lang="en-US" dirty="0" smtClean="0"/>
              <a:t>, </a:t>
            </a:r>
            <a:r>
              <a:rPr lang="en-US" dirty="0" smtClean="0">
                <a:latin typeface="Consolas" pitchFamily="49" charset="0"/>
              </a:rPr>
              <a:t>no-repeat</a:t>
            </a:r>
          </a:p>
          <a:p>
            <a:pPr>
              <a:defRPr/>
            </a:pPr>
            <a:r>
              <a:rPr lang="en-US" dirty="0" smtClean="0">
                <a:latin typeface="Consolas" pitchFamily="49" charset="0"/>
              </a:rPr>
              <a:t>background-attachment</a:t>
            </a:r>
          </a:p>
          <a:p>
            <a:pPr lvl="1">
              <a:defRPr/>
            </a:pPr>
            <a:r>
              <a:rPr lang="en-US" dirty="0" smtClean="0">
                <a:latin typeface="Consolas" pitchFamily="49" charset="0"/>
                <a:cs typeface="Courier New" pitchFamily="49" charset="0"/>
              </a:rPr>
              <a:t>fixed</a:t>
            </a:r>
            <a:r>
              <a:rPr lang="en-US" dirty="0" smtClean="0"/>
              <a:t> / </a:t>
            </a:r>
            <a:r>
              <a:rPr lang="en-US" dirty="0" smtClean="0">
                <a:latin typeface="Consolas" pitchFamily="49" charset="0"/>
                <a:cs typeface="Courier New" pitchFamily="49" charset="0"/>
              </a:rPr>
              <a:t>scroll</a:t>
            </a:r>
          </a:p>
          <a:p>
            <a:pPr lvl="1">
              <a:defRPr/>
            </a:pP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111</a:t>
            </a:fld>
            <a:endParaRPr lang="en-US" dirty="0"/>
          </a:p>
        </p:txBody>
      </p:sp>
      <p:sp>
        <p:nvSpPr>
          <p:cNvPr id="5" name="Rectangle 4"/>
          <p:cNvSpPr>
            <a:spLocks noChangeArrowheads="1"/>
          </p:cNvSpPr>
          <p:nvPr/>
        </p:nvSpPr>
        <p:spPr bwMode="auto">
          <a:xfrm>
            <a:off x="2387600" y="2582286"/>
            <a:ext cx="7416800" cy="4339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background-image:url("back.gif");</a:t>
            </a:r>
          </a:p>
        </p:txBody>
      </p:sp>
    </p:spTree>
    <p:extLst>
      <p:ext uri="{BB962C8B-B14F-4D97-AF65-F5344CB8AC3E}">
        <p14:creationId xmlns:p14="http://schemas.microsoft.com/office/powerpoint/2010/main" val="721660060"/>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Backgrounds (2)</a:t>
            </a:r>
            <a:endParaRPr lang="bg-BG" dirty="0" smtClean="0"/>
          </a:p>
        </p:txBody>
      </p:sp>
      <p:sp>
        <p:nvSpPr>
          <p:cNvPr id="1001475" name="Rectangle 3"/>
          <p:cNvSpPr>
            <a:spLocks noGrp="1" noChangeArrowheads="1"/>
          </p:cNvSpPr>
          <p:nvPr>
            <p:ph idx="1"/>
          </p:nvPr>
        </p:nvSpPr>
        <p:spPr/>
        <p:txBody>
          <a:bodyPr/>
          <a:lstStyle/>
          <a:p>
            <a:pPr>
              <a:defRPr/>
            </a:pPr>
            <a:r>
              <a:rPr lang="en-US" dirty="0" smtClean="0">
                <a:latin typeface="Consolas" pitchFamily="49" charset="0"/>
              </a:rPr>
              <a:t>background-position</a:t>
            </a:r>
            <a:r>
              <a:rPr lang="en-US" dirty="0" smtClean="0"/>
              <a:t>: specifies vertical and horizontal position of the background image</a:t>
            </a:r>
          </a:p>
          <a:p>
            <a:pPr lvl="1">
              <a:defRPr/>
            </a:pPr>
            <a:r>
              <a:rPr lang="en-US" dirty="0" smtClean="0"/>
              <a:t>Vertical position: </a:t>
            </a:r>
            <a:r>
              <a:rPr lang="en-US" dirty="0" smtClean="0">
                <a:latin typeface="Consolas" pitchFamily="49" charset="0"/>
              </a:rPr>
              <a:t>top</a:t>
            </a:r>
            <a:r>
              <a:rPr lang="en-US" dirty="0" smtClean="0"/>
              <a:t>, </a:t>
            </a:r>
            <a:r>
              <a:rPr lang="en-US" dirty="0" smtClean="0">
                <a:latin typeface="Consolas" pitchFamily="49" charset="0"/>
              </a:rPr>
              <a:t>center</a:t>
            </a:r>
            <a:r>
              <a:rPr lang="en-US" dirty="0" smtClean="0"/>
              <a:t>, </a:t>
            </a:r>
            <a:r>
              <a:rPr lang="en-US" dirty="0" smtClean="0">
                <a:latin typeface="Consolas" pitchFamily="49" charset="0"/>
              </a:rPr>
              <a:t>bottom</a:t>
            </a:r>
            <a:endParaRPr lang="en-US" dirty="0" smtClean="0"/>
          </a:p>
          <a:p>
            <a:pPr lvl="1">
              <a:defRPr/>
            </a:pPr>
            <a:r>
              <a:rPr lang="en-US" dirty="0" smtClean="0"/>
              <a:t>Horizontal position: </a:t>
            </a:r>
            <a:r>
              <a:rPr lang="en-US" dirty="0" smtClean="0">
                <a:latin typeface="Consolas" pitchFamily="49" charset="0"/>
              </a:rPr>
              <a:t>left</a:t>
            </a:r>
            <a:r>
              <a:rPr lang="en-US" dirty="0" smtClean="0"/>
              <a:t>, </a:t>
            </a:r>
            <a:r>
              <a:rPr lang="en-US" dirty="0" smtClean="0">
                <a:latin typeface="Consolas" pitchFamily="49" charset="0"/>
              </a:rPr>
              <a:t>center</a:t>
            </a:r>
            <a:r>
              <a:rPr lang="en-US" dirty="0" smtClean="0"/>
              <a:t>, </a:t>
            </a:r>
            <a:r>
              <a:rPr lang="en-US" dirty="0" smtClean="0">
                <a:latin typeface="Consolas" pitchFamily="49" charset="0"/>
              </a:rPr>
              <a:t>right</a:t>
            </a:r>
          </a:p>
          <a:p>
            <a:pPr lvl="1">
              <a:defRPr/>
            </a:pPr>
            <a:r>
              <a:rPr lang="en-US" dirty="0" smtClean="0"/>
              <a:t>Both can be specified in percentage or other numerical values</a:t>
            </a:r>
          </a:p>
          <a:p>
            <a:pPr lvl="1">
              <a:defRPr/>
            </a:pPr>
            <a:r>
              <a:rPr lang="en-US" dirty="0" smtClean="0"/>
              <a:t>Examples:</a:t>
            </a:r>
            <a:endParaRPr lang="en-US"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112</a:t>
            </a:fld>
            <a:endParaRPr lang="en-US" dirty="0"/>
          </a:p>
        </p:txBody>
      </p:sp>
      <p:sp>
        <p:nvSpPr>
          <p:cNvPr id="5" name="Rectangle 4"/>
          <p:cNvSpPr>
            <a:spLocks noChangeArrowheads="1"/>
          </p:cNvSpPr>
          <p:nvPr/>
        </p:nvSpPr>
        <p:spPr bwMode="auto">
          <a:xfrm>
            <a:off x="2511426" y="5290268"/>
            <a:ext cx="7242174"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background-position: top left;</a:t>
            </a:r>
          </a:p>
        </p:txBody>
      </p:sp>
      <p:sp>
        <p:nvSpPr>
          <p:cNvPr id="6" name="Rectangle 5"/>
          <p:cNvSpPr>
            <a:spLocks noChangeArrowheads="1"/>
          </p:cNvSpPr>
          <p:nvPr/>
        </p:nvSpPr>
        <p:spPr bwMode="auto">
          <a:xfrm>
            <a:off x="2514600" y="5976068"/>
            <a:ext cx="7242174"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background-position: -5px 50%;</a:t>
            </a:r>
          </a:p>
        </p:txBody>
      </p:sp>
    </p:spTree>
    <p:extLst>
      <p:ext uri="{BB962C8B-B14F-4D97-AF65-F5344CB8AC3E}">
        <p14:creationId xmlns:p14="http://schemas.microsoft.com/office/powerpoint/2010/main" val="2109514771"/>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sz="3600" dirty="0"/>
              <a:t>Background Shorthand Property</a:t>
            </a:r>
            <a:endParaRPr lang="bg-BG" dirty="0" smtClean="0"/>
          </a:p>
        </p:txBody>
      </p:sp>
      <p:sp>
        <p:nvSpPr>
          <p:cNvPr id="1001475" name="Rectangle 3"/>
          <p:cNvSpPr>
            <a:spLocks noGrp="1" noChangeArrowheads="1"/>
          </p:cNvSpPr>
          <p:nvPr>
            <p:ph idx="1"/>
          </p:nvPr>
        </p:nvSpPr>
        <p:spPr>
          <a:xfrm>
            <a:off x="1219200" y="1485900"/>
            <a:ext cx="8686800" cy="5638800"/>
          </a:xfrm>
        </p:spPr>
        <p:txBody>
          <a:bodyPr/>
          <a:lstStyle/>
          <a:p>
            <a:pPr>
              <a:lnSpc>
                <a:spcPts val="3200"/>
              </a:lnSpc>
              <a:defRPr/>
            </a:pPr>
            <a:r>
              <a:rPr lang="en-US" sz="3000" dirty="0">
                <a:latin typeface="Consolas" pitchFamily="49" charset="0"/>
              </a:rPr>
              <a:t>background</a:t>
            </a:r>
            <a:r>
              <a:rPr lang="en-US" sz="3000" dirty="0"/>
              <a:t>: shorthand rule for setting background properties at the same time:</a:t>
            </a:r>
          </a:p>
          <a:p>
            <a:pPr>
              <a:lnSpc>
                <a:spcPts val="3200"/>
              </a:lnSpc>
              <a:defRPr/>
            </a:pPr>
            <a:endParaRPr lang="en-US" sz="3000" dirty="0"/>
          </a:p>
          <a:p>
            <a:pPr>
              <a:lnSpc>
                <a:spcPts val="3200"/>
              </a:lnSpc>
              <a:buNone/>
              <a:defRPr/>
            </a:pPr>
            <a:r>
              <a:rPr lang="en-US" sz="3000" dirty="0"/>
              <a:t>	</a:t>
            </a:r>
            <a:endParaRPr lang="en-US" sz="3000" dirty="0">
              <a:latin typeface="Consolas" pitchFamily="49" charset="0"/>
            </a:endParaRPr>
          </a:p>
          <a:p>
            <a:pPr>
              <a:lnSpc>
                <a:spcPts val="3200"/>
              </a:lnSpc>
              <a:spcBef>
                <a:spcPts val="0"/>
              </a:spcBef>
              <a:buNone/>
              <a:defRPr/>
            </a:pPr>
            <a:r>
              <a:rPr lang="en-US" sz="3000" dirty="0"/>
              <a:t>	is equal to writing:</a:t>
            </a:r>
          </a:p>
          <a:p>
            <a:pPr lvl="1">
              <a:lnSpc>
                <a:spcPts val="3200"/>
              </a:lnSpc>
              <a:defRPr/>
            </a:pPr>
            <a:endParaRPr lang="en-US" sz="2800" dirty="0"/>
          </a:p>
          <a:p>
            <a:pPr lvl="1">
              <a:lnSpc>
                <a:spcPts val="3200"/>
              </a:lnSpc>
              <a:defRPr/>
            </a:pPr>
            <a:endParaRPr lang="en-US" sz="2800" dirty="0"/>
          </a:p>
          <a:p>
            <a:pPr lvl="1">
              <a:lnSpc>
                <a:spcPts val="3200"/>
              </a:lnSpc>
              <a:defRPr/>
            </a:pPr>
            <a:endParaRPr lang="en-US" sz="2800" dirty="0"/>
          </a:p>
          <a:p>
            <a:pPr lvl="1">
              <a:lnSpc>
                <a:spcPts val="3200"/>
              </a:lnSpc>
              <a:spcBef>
                <a:spcPts val="3000"/>
              </a:spcBef>
              <a:defRPr/>
            </a:pPr>
            <a:r>
              <a:rPr lang="en-US" sz="2800" dirty="0"/>
              <a:t>Some browsers will not apply BOTH color and image for background if using shorthand rule</a:t>
            </a:r>
            <a:endParaRPr lang="bg-BG" sz="28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113</a:t>
            </a:fld>
            <a:endParaRPr lang="en-US" dirty="0"/>
          </a:p>
        </p:txBody>
      </p:sp>
      <p:sp>
        <p:nvSpPr>
          <p:cNvPr id="5" name="Rectangle 4"/>
          <p:cNvSpPr>
            <a:spLocks noChangeArrowheads="1"/>
          </p:cNvSpPr>
          <p:nvPr/>
        </p:nvSpPr>
        <p:spPr bwMode="auto">
          <a:xfrm>
            <a:off x="2133600" y="2432898"/>
            <a:ext cx="7924800" cy="7571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 #FFF0C0 url("back.gif") no-repeat fixed top;</a:t>
            </a:r>
          </a:p>
        </p:txBody>
      </p:sp>
      <p:sp>
        <p:nvSpPr>
          <p:cNvPr id="6" name="Rectangle 5"/>
          <p:cNvSpPr>
            <a:spLocks noChangeArrowheads="1"/>
          </p:cNvSpPr>
          <p:nvPr/>
        </p:nvSpPr>
        <p:spPr bwMode="auto">
          <a:xfrm>
            <a:off x="2133600" y="3970338"/>
            <a:ext cx="7924800" cy="17543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background-color: #FFF0C0;</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background-image: url("back.gif");</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background-repeat: no-repeat;</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background-attachment: fixed;</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background-position: top;</a:t>
            </a:r>
          </a:p>
        </p:txBody>
      </p:sp>
    </p:spTree>
    <p:extLst>
      <p:ext uri="{BB962C8B-B14F-4D97-AF65-F5344CB8AC3E}">
        <p14:creationId xmlns:p14="http://schemas.microsoft.com/office/powerpoint/2010/main" val="3023562631"/>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Background-image or </a:t>
            </a:r>
            <a:r>
              <a:rPr lang="en-US" dirty="0" smtClean="0">
                <a:latin typeface="Consolas" pitchFamily="49" charset="0"/>
              </a:rPr>
              <a:t>&lt;img&gt;</a:t>
            </a:r>
            <a:r>
              <a:rPr lang="en-US" dirty="0" smtClean="0"/>
              <a:t>?</a:t>
            </a:r>
            <a:endParaRPr lang="bg-BG" dirty="0" smtClean="0"/>
          </a:p>
        </p:txBody>
      </p:sp>
      <p:sp>
        <p:nvSpPr>
          <p:cNvPr id="1001475" name="Rectangle 3"/>
          <p:cNvSpPr>
            <a:spLocks noGrp="1" noChangeArrowheads="1"/>
          </p:cNvSpPr>
          <p:nvPr>
            <p:ph idx="1"/>
          </p:nvPr>
        </p:nvSpPr>
        <p:spPr/>
        <p:txBody>
          <a:bodyPr/>
          <a:lstStyle/>
          <a:p>
            <a:pPr>
              <a:defRPr/>
            </a:pPr>
            <a:r>
              <a:rPr lang="en-US" dirty="0" smtClean="0"/>
              <a:t>Background images allow you to save many image tags from the HTML </a:t>
            </a:r>
          </a:p>
          <a:p>
            <a:pPr lvl="1">
              <a:defRPr/>
            </a:pPr>
            <a:r>
              <a:rPr lang="en-US" dirty="0" smtClean="0"/>
              <a:t>Leads to less code</a:t>
            </a:r>
          </a:p>
          <a:p>
            <a:pPr lvl="1">
              <a:defRPr/>
            </a:pPr>
            <a:r>
              <a:rPr lang="en-US" dirty="0" smtClean="0"/>
              <a:t>More content-oriented approach</a:t>
            </a:r>
          </a:p>
          <a:p>
            <a:pPr>
              <a:defRPr/>
            </a:pPr>
            <a:r>
              <a:rPr lang="en-US" dirty="0" smtClean="0"/>
              <a:t>All images that are not part of the page content (and are used only for "beautification") should be moved to the CSS</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114</a:t>
            </a:fld>
            <a:endParaRPr lang="en-US" dirty="0"/>
          </a:p>
        </p:txBody>
      </p:sp>
    </p:spTree>
    <p:extLst>
      <p:ext uri="{BB962C8B-B14F-4D97-AF65-F5344CB8AC3E}">
        <p14:creationId xmlns:p14="http://schemas.microsoft.com/office/powerpoint/2010/main" val="201809196"/>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Borders</a:t>
            </a:r>
            <a:endParaRPr lang="bg-BG" dirty="0" smtClean="0"/>
          </a:p>
        </p:txBody>
      </p:sp>
      <p:sp>
        <p:nvSpPr>
          <p:cNvPr id="1001475" name="Rectangle 3"/>
          <p:cNvSpPr>
            <a:spLocks noGrp="1" noChangeArrowheads="1"/>
          </p:cNvSpPr>
          <p:nvPr>
            <p:ph idx="1"/>
          </p:nvPr>
        </p:nvSpPr>
        <p:spPr/>
        <p:txBody>
          <a:bodyPr/>
          <a:lstStyle/>
          <a:p>
            <a:pPr>
              <a:defRPr/>
            </a:pPr>
            <a:r>
              <a:rPr lang="en-US" dirty="0" smtClean="0">
                <a:latin typeface="Consolas" pitchFamily="49" charset="0"/>
              </a:rPr>
              <a:t>border-width</a:t>
            </a:r>
            <a:r>
              <a:rPr lang="en-US" dirty="0" smtClean="0"/>
              <a:t>: </a:t>
            </a:r>
            <a:r>
              <a:rPr lang="en-US" dirty="0" smtClean="0">
                <a:latin typeface="Consolas" pitchFamily="49" charset="0"/>
              </a:rPr>
              <a:t>thin</a:t>
            </a:r>
            <a:r>
              <a:rPr lang="en-US" dirty="0" smtClean="0"/>
              <a:t>, </a:t>
            </a:r>
            <a:r>
              <a:rPr lang="en-US" dirty="0" smtClean="0">
                <a:latin typeface="Consolas" pitchFamily="49" charset="0"/>
              </a:rPr>
              <a:t>medium</a:t>
            </a:r>
            <a:r>
              <a:rPr lang="en-US" dirty="0" smtClean="0"/>
              <a:t>, </a:t>
            </a:r>
            <a:r>
              <a:rPr lang="en-US" dirty="0" smtClean="0">
                <a:latin typeface="Consolas" pitchFamily="49" charset="0"/>
              </a:rPr>
              <a:t>thick</a:t>
            </a:r>
            <a:r>
              <a:rPr lang="en-US" dirty="0" smtClean="0"/>
              <a:t> or numerical value (e.g. </a:t>
            </a:r>
            <a:r>
              <a:rPr lang="en-US" dirty="0" smtClean="0">
                <a:latin typeface="Consolas" pitchFamily="49" charset="0"/>
                <a:cs typeface="Consolas" pitchFamily="49" charset="0"/>
              </a:rPr>
              <a:t>10px</a:t>
            </a:r>
            <a:r>
              <a:rPr lang="en-US" dirty="0" smtClean="0"/>
              <a:t>)</a:t>
            </a:r>
          </a:p>
          <a:p>
            <a:pPr>
              <a:defRPr/>
            </a:pPr>
            <a:r>
              <a:rPr lang="en-US" dirty="0" smtClean="0">
                <a:latin typeface="Consolas" pitchFamily="49" charset="0"/>
              </a:rPr>
              <a:t>border-color</a:t>
            </a:r>
            <a:r>
              <a:rPr lang="en-US" dirty="0" smtClean="0"/>
              <a:t>: color alias or RGB value</a:t>
            </a:r>
          </a:p>
          <a:p>
            <a:pPr>
              <a:defRPr/>
            </a:pPr>
            <a:r>
              <a:rPr lang="en-US" dirty="0" smtClean="0">
                <a:latin typeface="Consolas" pitchFamily="49" charset="0"/>
              </a:rPr>
              <a:t>border-style</a:t>
            </a:r>
            <a:r>
              <a:rPr lang="en-US" dirty="0" smtClean="0"/>
              <a:t>: </a:t>
            </a:r>
            <a:r>
              <a:rPr lang="en-US" dirty="0" smtClean="0">
                <a:latin typeface="Consolas" pitchFamily="49" charset="0"/>
              </a:rPr>
              <a:t>none</a:t>
            </a:r>
            <a:r>
              <a:rPr lang="en-US" dirty="0" smtClean="0"/>
              <a:t>, </a:t>
            </a:r>
            <a:r>
              <a:rPr lang="en-US" dirty="0" smtClean="0">
                <a:latin typeface="Consolas" pitchFamily="49" charset="0"/>
              </a:rPr>
              <a:t>hidden</a:t>
            </a:r>
            <a:r>
              <a:rPr lang="en-US" dirty="0" smtClean="0"/>
              <a:t>, </a:t>
            </a:r>
            <a:r>
              <a:rPr lang="en-US" dirty="0" smtClean="0">
                <a:latin typeface="Consolas" pitchFamily="49" charset="0"/>
              </a:rPr>
              <a:t>dotted</a:t>
            </a:r>
            <a:r>
              <a:rPr lang="en-US" dirty="0" smtClean="0"/>
              <a:t>, </a:t>
            </a:r>
            <a:r>
              <a:rPr lang="en-US" dirty="0" smtClean="0">
                <a:latin typeface="Consolas" pitchFamily="49" charset="0"/>
              </a:rPr>
              <a:t>dashed</a:t>
            </a:r>
            <a:r>
              <a:rPr lang="en-US" dirty="0" smtClean="0"/>
              <a:t>, </a:t>
            </a:r>
            <a:r>
              <a:rPr lang="en-US" dirty="0" smtClean="0">
                <a:latin typeface="Consolas" pitchFamily="49" charset="0"/>
              </a:rPr>
              <a:t>solid</a:t>
            </a:r>
            <a:r>
              <a:rPr lang="en-US" dirty="0" smtClean="0"/>
              <a:t>, </a:t>
            </a:r>
            <a:r>
              <a:rPr lang="en-US" dirty="0" smtClean="0">
                <a:latin typeface="Consolas" pitchFamily="49" charset="0"/>
              </a:rPr>
              <a:t>double</a:t>
            </a:r>
            <a:r>
              <a:rPr lang="en-US" dirty="0" smtClean="0"/>
              <a:t>, </a:t>
            </a:r>
            <a:r>
              <a:rPr lang="en-US" dirty="0" smtClean="0">
                <a:latin typeface="Consolas" pitchFamily="49" charset="0"/>
              </a:rPr>
              <a:t>groove</a:t>
            </a:r>
            <a:r>
              <a:rPr lang="en-US" dirty="0" smtClean="0"/>
              <a:t>, </a:t>
            </a:r>
            <a:r>
              <a:rPr lang="en-US" dirty="0" smtClean="0">
                <a:latin typeface="Consolas" pitchFamily="49" charset="0"/>
              </a:rPr>
              <a:t>ridge</a:t>
            </a:r>
            <a:r>
              <a:rPr lang="en-US" dirty="0" smtClean="0"/>
              <a:t>, </a:t>
            </a:r>
            <a:r>
              <a:rPr lang="en-US" dirty="0" smtClean="0">
                <a:latin typeface="Consolas" pitchFamily="49" charset="0"/>
              </a:rPr>
              <a:t>inset</a:t>
            </a:r>
            <a:r>
              <a:rPr lang="en-US" dirty="0" smtClean="0"/>
              <a:t>, </a:t>
            </a:r>
            <a:r>
              <a:rPr lang="en-US" dirty="0" smtClean="0">
                <a:latin typeface="Consolas" pitchFamily="49" charset="0"/>
              </a:rPr>
              <a:t>outset</a:t>
            </a:r>
          </a:p>
          <a:p>
            <a:pPr>
              <a:defRPr/>
            </a:pPr>
            <a:r>
              <a:rPr lang="en-US" dirty="0" smtClean="0"/>
              <a:t>Each property can be defined separately for left, top, bottom and right</a:t>
            </a:r>
          </a:p>
          <a:p>
            <a:pPr lvl="1">
              <a:defRPr/>
            </a:pPr>
            <a:r>
              <a:rPr lang="en-US" dirty="0" smtClean="0">
                <a:latin typeface="Consolas" pitchFamily="49" charset="0"/>
              </a:rPr>
              <a:t>border-top-style</a:t>
            </a:r>
            <a:r>
              <a:rPr lang="en-US" dirty="0" smtClean="0"/>
              <a:t>, </a:t>
            </a:r>
            <a:r>
              <a:rPr lang="en-US" dirty="0" smtClean="0">
                <a:latin typeface="Consolas" pitchFamily="49" charset="0"/>
              </a:rPr>
              <a:t>border-left-color</a:t>
            </a:r>
            <a:r>
              <a:rPr lang="en-US" dirty="0" smtClean="0"/>
              <a:t>, …</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115</a:t>
            </a:fld>
            <a:endParaRPr lang="en-US" dirty="0"/>
          </a:p>
        </p:txBody>
      </p:sp>
    </p:spTree>
    <p:extLst>
      <p:ext uri="{BB962C8B-B14F-4D97-AF65-F5344CB8AC3E}">
        <p14:creationId xmlns:p14="http://schemas.microsoft.com/office/powerpoint/2010/main" val="60844363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Border Shorthand Property</a:t>
            </a:r>
            <a:endParaRPr lang="bg-BG" dirty="0" smtClean="0"/>
          </a:p>
        </p:txBody>
      </p:sp>
      <p:sp>
        <p:nvSpPr>
          <p:cNvPr id="1001475" name="Rectangle 3"/>
          <p:cNvSpPr>
            <a:spLocks noGrp="1" noChangeArrowheads="1"/>
          </p:cNvSpPr>
          <p:nvPr>
            <p:ph idx="1"/>
          </p:nvPr>
        </p:nvSpPr>
        <p:spPr/>
        <p:txBody>
          <a:bodyPr/>
          <a:lstStyle/>
          <a:p>
            <a:pPr>
              <a:defRPr/>
            </a:pPr>
            <a:r>
              <a:rPr lang="en-US" dirty="0" smtClean="0">
                <a:latin typeface="Consolas" pitchFamily="49" charset="0"/>
              </a:rPr>
              <a:t>border</a:t>
            </a:r>
            <a:r>
              <a:rPr lang="en-US" dirty="0" smtClean="0"/>
              <a:t>: shorthand rule for setting border properties at once:</a:t>
            </a:r>
          </a:p>
          <a:p>
            <a:pPr>
              <a:defRPr/>
            </a:pPr>
            <a:endParaRPr lang="en-US" dirty="0" smtClean="0"/>
          </a:p>
          <a:p>
            <a:pPr>
              <a:buFontTx/>
              <a:buNone/>
              <a:defRPr/>
            </a:pPr>
            <a:r>
              <a:rPr lang="en-US" dirty="0" smtClean="0"/>
              <a:t>	is equal to writing:</a:t>
            </a:r>
          </a:p>
          <a:p>
            <a:pPr>
              <a:buFontTx/>
              <a:buNone/>
              <a:defRPr/>
            </a:pPr>
            <a:endParaRPr lang="en-US" dirty="0" smtClean="0"/>
          </a:p>
          <a:p>
            <a:pPr>
              <a:buFontTx/>
              <a:buNone/>
              <a:defRPr/>
            </a:pPr>
            <a:r>
              <a:rPr lang="en-US" dirty="0" smtClean="0"/>
              <a:t>		</a:t>
            </a:r>
            <a:endParaRPr lang="en-US" dirty="0" smtClean="0">
              <a:latin typeface="Consolas" pitchFamily="49" charset="0"/>
            </a:endParaRPr>
          </a:p>
          <a:p>
            <a:pPr>
              <a:defRPr/>
            </a:pPr>
            <a:r>
              <a:rPr lang="en-US" dirty="0" smtClean="0"/>
              <a:t>Specify different borders for the sides via shorthand rules: </a:t>
            </a:r>
            <a:r>
              <a:rPr lang="en-US" dirty="0" smtClean="0">
                <a:latin typeface="Consolas" pitchFamily="49" charset="0"/>
              </a:rPr>
              <a:t>border-top</a:t>
            </a:r>
            <a:r>
              <a:rPr lang="en-US" dirty="0" smtClean="0"/>
              <a:t>, </a:t>
            </a:r>
            <a:r>
              <a:rPr lang="en-US" dirty="0" smtClean="0">
                <a:latin typeface="Consolas" pitchFamily="49" charset="0"/>
              </a:rPr>
              <a:t>border-left</a:t>
            </a:r>
            <a:r>
              <a:rPr lang="en-US" dirty="0" smtClean="0"/>
              <a:t>, </a:t>
            </a:r>
            <a:r>
              <a:rPr lang="en-US" dirty="0" smtClean="0">
                <a:latin typeface="Consolas" pitchFamily="49" charset="0"/>
              </a:rPr>
              <a:t>border-right</a:t>
            </a:r>
            <a:r>
              <a:rPr lang="en-US" dirty="0" smtClean="0"/>
              <a:t>, </a:t>
            </a:r>
            <a:r>
              <a:rPr lang="en-US" dirty="0" smtClean="0">
                <a:latin typeface="Consolas" pitchFamily="49" charset="0"/>
              </a:rPr>
              <a:t>border-bottom</a:t>
            </a:r>
          </a:p>
          <a:p>
            <a:pPr>
              <a:defRPr/>
            </a:pPr>
            <a:r>
              <a:rPr lang="en-US" dirty="0" smtClean="0"/>
              <a:t>When to avoid </a:t>
            </a:r>
            <a:r>
              <a:rPr lang="en-US" dirty="0" smtClean="0">
                <a:latin typeface="Consolas" pitchFamily="49" charset="0"/>
              </a:rPr>
              <a:t>border:0</a:t>
            </a: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116</a:t>
            </a:fld>
            <a:endParaRPr lang="en-US" dirty="0"/>
          </a:p>
        </p:txBody>
      </p:sp>
      <p:sp>
        <p:nvSpPr>
          <p:cNvPr id="5" name="Rectangle 4"/>
          <p:cNvSpPr>
            <a:spLocks noChangeArrowheads="1"/>
          </p:cNvSpPr>
          <p:nvPr/>
        </p:nvSpPr>
        <p:spPr bwMode="auto">
          <a:xfrm>
            <a:off x="2209800" y="2706821"/>
            <a:ext cx="7924800"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border: 1px solid red</a:t>
            </a:r>
          </a:p>
        </p:txBody>
      </p:sp>
      <p:sp>
        <p:nvSpPr>
          <p:cNvPr id="6" name="Rectangle 5"/>
          <p:cNvSpPr>
            <a:spLocks noChangeArrowheads="1"/>
          </p:cNvSpPr>
          <p:nvPr/>
        </p:nvSpPr>
        <p:spPr bwMode="auto">
          <a:xfrm>
            <a:off x="2209800" y="3728169"/>
            <a:ext cx="7924800" cy="10895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border-width:1px;</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border-color:red;</a:t>
            </a:r>
          </a:p>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border-style:solid;</a:t>
            </a:r>
          </a:p>
        </p:txBody>
      </p:sp>
    </p:spTree>
    <p:extLst>
      <p:ext uri="{BB962C8B-B14F-4D97-AF65-F5344CB8AC3E}">
        <p14:creationId xmlns:p14="http://schemas.microsoft.com/office/powerpoint/2010/main" val="1434830091"/>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Width and Height</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width</a:t>
            </a:r>
            <a:r>
              <a:rPr lang="en-US" dirty="0" smtClean="0"/>
              <a:t> – defines numerical value for the width of element, e.g. </a:t>
            </a:r>
            <a:r>
              <a:rPr lang="en-US" dirty="0" smtClean="0">
                <a:latin typeface="Consolas" pitchFamily="49" charset="0"/>
                <a:cs typeface="Consolas" pitchFamily="49" charset="0"/>
              </a:rPr>
              <a:t>200px</a:t>
            </a:r>
          </a:p>
          <a:p>
            <a:pPr>
              <a:lnSpc>
                <a:spcPct val="100000"/>
              </a:lnSpc>
              <a:defRPr/>
            </a:pPr>
            <a:r>
              <a:rPr lang="en-US" dirty="0" smtClean="0">
                <a:latin typeface="Consolas" pitchFamily="49" charset="0"/>
              </a:rPr>
              <a:t>height</a:t>
            </a:r>
            <a:r>
              <a:rPr lang="en-US" dirty="0" smtClean="0"/>
              <a:t> – defines numerical value for the height of element, e.g. </a:t>
            </a:r>
            <a:r>
              <a:rPr lang="en-US" dirty="0" smtClean="0">
                <a:latin typeface="Consolas" pitchFamily="49" charset="0"/>
                <a:cs typeface="Consolas" pitchFamily="49" charset="0"/>
              </a:rPr>
              <a:t>100px</a:t>
            </a:r>
            <a:endParaRPr lang="en-US" dirty="0" smtClean="0"/>
          </a:p>
          <a:p>
            <a:pPr lvl="1">
              <a:lnSpc>
                <a:spcPct val="100000"/>
              </a:lnSpc>
              <a:defRPr/>
            </a:pPr>
            <a:r>
              <a:rPr lang="en-US" dirty="0" smtClean="0"/>
              <a:t>By default the height of an element is defined by its content</a:t>
            </a:r>
          </a:p>
          <a:p>
            <a:pPr lvl="1">
              <a:lnSpc>
                <a:spcPct val="100000"/>
              </a:lnSpc>
              <a:defRPr/>
            </a:pPr>
            <a:r>
              <a:rPr lang="en-US" dirty="0" smtClean="0"/>
              <a:t>Inline elements do not apply height, unless you change their </a:t>
            </a:r>
            <a:r>
              <a:rPr lang="en-US" sz="3200" dirty="0">
                <a:latin typeface="Consolas" pitchFamily="49" charset="0"/>
                <a:cs typeface="Consolas" pitchFamily="49" charset="0"/>
              </a:rPr>
              <a:t>display</a:t>
            </a:r>
            <a:r>
              <a:rPr lang="en-US" dirty="0" smtClean="0"/>
              <a:t> style.</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117</a:t>
            </a:fld>
            <a:endParaRPr lang="en-US" dirty="0"/>
          </a:p>
        </p:txBody>
      </p:sp>
    </p:spTree>
    <p:extLst>
      <p:ext uri="{BB962C8B-B14F-4D97-AF65-F5344CB8AC3E}">
        <p14:creationId xmlns:p14="http://schemas.microsoft.com/office/powerpoint/2010/main" val="15289273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Margin and Padding</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cs typeface="Consolas" pitchFamily="49" charset="0"/>
              </a:rPr>
              <a:t>margin</a:t>
            </a:r>
            <a:r>
              <a:rPr lang="en-US" dirty="0" smtClean="0"/>
              <a:t> and </a:t>
            </a:r>
            <a:r>
              <a:rPr lang="en-US" dirty="0" smtClean="0">
                <a:latin typeface="Consolas" pitchFamily="49" charset="0"/>
                <a:cs typeface="Consolas" pitchFamily="49" charset="0"/>
              </a:rPr>
              <a:t>padding</a:t>
            </a:r>
            <a:r>
              <a:rPr lang="en-US" dirty="0" smtClean="0"/>
              <a:t> define the spacing around the element</a:t>
            </a:r>
          </a:p>
          <a:p>
            <a:pPr lvl="1">
              <a:lnSpc>
                <a:spcPct val="100000"/>
              </a:lnSpc>
              <a:defRPr/>
            </a:pPr>
            <a:r>
              <a:rPr lang="en-US" dirty="0" smtClean="0"/>
              <a:t>Numerical value, e.g. </a:t>
            </a:r>
            <a:r>
              <a:rPr lang="en-US" dirty="0" smtClean="0">
                <a:latin typeface="Consolas" pitchFamily="49" charset="0"/>
                <a:cs typeface="Consolas" pitchFamily="49" charset="0"/>
              </a:rPr>
              <a:t>10px</a:t>
            </a:r>
            <a:r>
              <a:rPr lang="en-US" dirty="0" smtClean="0"/>
              <a:t> or </a:t>
            </a:r>
            <a:r>
              <a:rPr lang="en-US" dirty="0" smtClean="0">
                <a:latin typeface="Consolas" pitchFamily="49" charset="0"/>
                <a:cs typeface="Consolas" pitchFamily="49" charset="0"/>
              </a:rPr>
              <a:t>-5px</a:t>
            </a:r>
          </a:p>
          <a:p>
            <a:pPr lvl="1">
              <a:lnSpc>
                <a:spcPct val="100000"/>
              </a:lnSpc>
              <a:defRPr/>
            </a:pPr>
            <a:r>
              <a:rPr lang="en-US" dirty="0" smtClean="0"/>
              <a:t>Can be defined for each of the four sides separately - </a:t>
            </a:r>
            <a:r>
              <a:rPr lang="en-US" dirty="0" smtClean="0">
                <a:latin typeface="Consolas" pitchFamily="49" charset="0"/>
              </a:rPr>
              <a:t>margin-top</a:t>
            </a:r>
            <a:r>
              <a:rPr lang="en-US" dirty="0" smtClean="0"/>
              <a:t>, </a:t>
            </a:r>
            <a:r>
              <a:rPr lang="en-US" dirty="0" smtClean="0">
                <a:latin typeface="Consolas" pitchFamily="49" charset="0"/>
              </a:rPr>
              <a:t>padding-left</a:t>
            </a:r>
            <a:r>
              <a:rPr lang="en-US" dirty="0" smtClean="0"/>
              <a:t>, …</a:t>
            </a:r>
          </a:p>
          <a:p>
            <a:pPr lvl="1">
              <a:lnSpc>
                <a:spcPct val="100000"/>
              </a:lnSpc>
              <a:defRPr/>
            </a:pPr>
            <a:r>
              <a:rPr lang="en-US" dirty="0" smtClean="0">
                <a:latin typeface="Consolas" pitchFamily="49" charset="0"/>
                <a:cs typeface="Consolas" pitchFamily="49" charset="0"/>
              </a:rPr>
              <a:t>margin</a:t>
            </a:r>
            <a:r>
              <a:rPr lang="en-US" dirty="0" smtClean="0"/>
              <a:t> is the spacing outside of the border</a:t>
            </a:r>
          </a:p>
          <a:p>
            <a:pPr lvl="1">
              <a:lnSpc>
                <a:spcPct val="100000"/>
              </a:lnSpc>
              <a:defRPr/>
            </a:pPr>
            <a:r>
              <a:rPr lang="en-US" dirty="0" smtClean="0">
                <a:latin typeface="Consolas" pitchFamily="49" charset="0"/>
                <a:cs typeface="Consolas" pitchFamily="49" charset="0"/>
              </a:rPr>
              <a:t>padding</a:t>
            </a:r>
            <a:r>
              <a:rPr lang="en-US" dirty="0" smtClean="0"/>
              <a:t> is the spacing between the border and the content</a:t>
            </a:r>
          </a:p>
          <a:p>
            <a:pPr lvl="1">
              <a:lnSpc>
                <a:spcPct val="100000"/>
              </a:lnSpc>
              <a:defRPr/>
            </a:pPr>
            <a:r>
              <a:rPr lang="en-US" dirty="0" smtClean="0"/>
              <a:t>What are collapsing margins?</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118</a:t>
            </a:fld>
            <a:endParaRPr lang="en-US" dirty="0"/>
          </a:p>
        </p:txBody>
      </p:sp>
    </p:spTree>
    <p:extLst>
      <p:ext uri="{BB962C8B-B14F-4D97-AF65-F5344CB8AC3E}">
        <p14:creationId xmlns:p14="http://schemas.microsoft.com/office/powerpoint/2010/main" val="11320267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sz="3800" dirty="0"/>
              <a:t>Margin and Padding: Short Rules</a:t>
            </a:r>
            <a:endParaRPr lang="bg-BG" sz="3800" dirty="0"/>
          </a:p>
        </p:txBody>
      </p:sp>
      <p:sp>
        <p:nvSpPr>
          <p:cNvPr id="1001475" name="Rectangle 3"/>
          <p:cNvSpPr>
            <a:spLocks noGrp="1" noChangeArrowheads="1"/>
          </p:cNvSpPr>
          <p:nvPr>
            <p:ph idx="1"/>
          </p:nvPr>
        </p:nvSpPr>
        <p:spPr/>
        <p:txBody>
          <a:bodyPr>
            <a:normAutofit lnSpcReduction="10000"/>
          </a:bodyPr>
          <a:lstStyle/>
          <a:p>
            <a:pPr>
              <a:lnSpc>
                <a:spcPct val="100000"/>
              </a:lnSpc>
              <a:defRPr/>
            </a:pPr>
            <a:r>
              <a:rPr lang="en-US" dirty="0" smtClean="0">
                <a:latin typeface="Consolas" pitchFamily="49" charset="0"/>
              </a:rPr>
              <a:t>margin: 5px</a:t>
            </a:r>
            <a:r>
              <a:rPr lang="en-US" dirty="0" smtClean="0"/>
              <a:t>;</a:t>
            </a:r>
          </a:p>
          <a:p>
            <a:pPr lvl="1">
              <a:lnSpc>
                <a:spcPct val="100000"/>
              </a:lnSpc>
              <a:defRPr/>
            </a:pPr>
            <a:r>
              <a:rPr lang="en-US" dirty="0" smtClean="0"/>
              <a:t>Sets all four sides to have margin of </a:t>
            </a:r>
            <a:r>
              <a:rPr lang="en-US" dirty="0" smtClean="0">
                <a:latin typeface="Consolas" pitchFamily="49" charset="0"/>
                <a:cs typeface="Consolas" pitchFamily="49" charset="0"/>
              </a:rPr>
              <a:t>5</a:t>
            </a:r>
            <a:r>
              <a:rPr lang="en-US" dirty="0" smtClean="0"/>
              <a:t> px;</a:t>
            </a:r>
          </a:p>
          <a:p>
            <a:pPr>
              <a:lnSpc>
                <a:spcPct val="100000"/>
              </a:lnSpc>
              <a:defRPr/>
            </a:pPr>
            <a:r>
              <a:rPr lang="en-US" dirty="0" smtClean="0">
                <a:latin typeface="Consolas" pitchFamily="49" charset="0"/>
              </a:rPr>
              <a:t>margin: 10px 20px;</a:t>
            </a:r>
            <a:endParaRPr lang="en-US" dirty="0" smtClean="0"/>
          </a:p>
          <a:p>
            <a:pPr lvl="1">
              <a:lnSpc>
                <a:spcPct val="100000"/>
              </a:lnSpc>
              <a:defRPr/>
            </a:pPr>
            <a:r>
              <a:rPr lang="en-US" dirty="0" smtClean="0"/>
              <a:t>top and bottom to </a:t>
            </a:r>
            <a:r>
              <a:rPr lang="en-US" dirty="0" smtClean="0">
                <a:latin typeface="Consolas" pitchFamily="49" charset="0"/>
                <a:cs typeface="Consolas" pitchFamily="49" charset="0"/>
              </a:rPr>
              <a:t>10px</a:t>
            </a:r>
            <a:r>
              <a:rPr lang="en-US" dirty="0" smtClean="0"/>
              <a:t>, left and right to </a:t>
            </a:r>
            <a:r>
              <a:rPr lang="en-US" dirty="0" smtClean="0">
                <a:latin typeface="Consolas" pitchFamily="49" charset="0"/>
                <a:cs typeface="Consolas" pitchFamily="49" charset="0"/>
              </a:rPr>
              <a:t>20px</a:t>
            </a:r>
            <a:r>
              <a:rPr lang="en-US" dirty="0" smtClean="0"/>
              <a:t>;</a:t>
            </a:r>
          </a:p>
          <a:p>
            <a:pPr>
              <a:lnSpc>
                <a:spcPct val="100000"/>
              </a:lnSpc>
              <a:defRPr/>
            </a:pPr>
            <a:r>
              <a:rPr lang="en-US" dirty="0" smtClean="0">
                <a:latin typeface="Consolas" pitchFamily="49" charset="0"/>
              </a:rPr>
              <a:t>margin: 5px 3px 8px;</a:t>
            </a:r>
          </a:p>
          <a:p>
            <a:pPr lvl="1">
              <a:lnSpc>
                <a:spcPct val="100000"/>
              </a:lnSpc>
              <a:defRPr/>
            </a:pPr>
            <a:r>
              <a:rPr lang="en-US" dirty="0" smtClean="0"/>
              <a:t>top 5px, left/right 3px, bottom 8px</a:t>
            </a:r>
          </a:p>
          <a:p>
            <a:pPr>
              <a:lnSpc>
                <a:spcPct val="100000"/>
              </a:lnSpc>
              <a:defRPr/>
            </a:pPr>
            <a:r>
              <a:rPr lang="en-US" dirty="0" smtClean="0">
                <a:latin typeface="Consolas" pitchFamily="49" charset="0"/>
              </a:rPr>
              <a:t>margin: 1px 3px 5px 7px;</a:t>
            </a:r>
            <a:endParaRPr lang="en-US" dirty="0" smtClean="0"/>
          </a:p>
          <a:p>
            <a:pPr lvl="1">
              <a:lnSpc>
                <a:spcPct val="100000"/>
              </a:lnSpc>
              <a:defRPr/>
            </a:pPr>
            <a:r>
              <a:rPr lang="en-US" dirty="0" smtClean="0"/>
              <a:t>top, right, bottom, left (clockwise from top)</a:t>
            </a:r>
          </a:p>
          <a:p>
            <a:pPr>
              <a:lnSpc>
                <a:spcPct val="100000"/>
              </a:lnSpc>
              <a:defRPr/>
            </a:pPr>
            <a:r>
              <a:rPr lang="en-US" dirty="0" smtClean="0"/>
              <a:t>Same for </a:t>
            </a:r>
            <a:r>
              <a:rPr lang="en-US" dirty="0" smtClean="0">
                <a:latin typeface="Consolas" pitchFamily="49" charset="0"/>
              </a:rPr>
              <a:t>padding</a:t>
            </a: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119</a:t>
            </a:fld>
            <a:endParaRPr lang="en-US" dirty="0"/>
          </a:p>
        </p:txBody>
      </p:sp>
    </p:spTree>
    <p:extLst>
      <p:ext uri="{BB962C8B-B14F-4D97-AF65-F5344CB8AC3E}">
        <p14:creationId xmlns:p14="http://schemas.microsoft.com/office/powerpoint/2010/main" val="198668474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122985" y="1415377"/>
            <a:ext cx="9946030" cy="156966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An </a:t>
            </a:r>
            <a:r>
              <a:rPr lang="en-US" sz="2400" b="1" dirty="0"/>
              <a:t>attribute</a:t>
            </a:r>
            <a:r>
              <a:rPr lang="en-US" sz="2400" dirty="0"/>
              <a:t> is used to </a:t>
            </a:r>
            <a:r>
              <a:rPr lang="en-US" sz="2400" b="1" dirty="0"/>
              <a:t>define</a:t>
            </a:r>
            <a:r>
              <a:rPr lang="en-US" sz="2400" dirty="0"/>
              <a:t> the characteristics of an </a:t>
            </a:r>
            <a:r>
              <a:rPr lang="en-US" sz="2400" b="1" dirty="0"/>
              <a:t>HTML</a:t>
            </a:r>
            <a:r>
              <a:rPr lang="en-US" sz="2400" dirty="0"/>
              <a:t> element and is placed inside the element's opening </a:t>
            </a:r>
            <a:r>
              <a:rPr lang="en-US" sz="2400" b="1" dirty="0"/>
              <a:t>tag</a:t>
            </a:r>
            <a:r>
              <a:rPr lang="en-US" sz="2400" dirty="0"/>
              <a:t>. All </a:t>
            </a:r>
            <a:r>
              <a:rPr lang="en-US" sz="2400" b="1" dirty="0"/>
              <a:t>attributes</a:t>
            </a:r>
            <a:r>
              <a:rPr lang="en-US" sz="2400" dirty="0"/>
              <a:t> are made up of two parts: a name and a value: The name is the property you want to set.</a:t>
            </a:r>
          </a:p>
        </p:txBody>
      </p:sp>
      <p:sp>
        <p:nvSpPr>
          <p:cNvPr id="5" name="Rectangle 2"/>
          <p:cNvSpPr>
            <a:spLocks noGrp="1" noChangeArrowheads="1"/>
          </p:cNvSpPr>
          <p:nvPr>
            <p:ph type="title"/>
          </p:nvPr>
        </p:nvSpPr>
        <p:spPr>
          <a:xfrm>
            <a:off x="838200" y="365125"/>
            <a:ext cx="10515600" cy="1325563"/>
          </a:xfrm>
        </p:spPr>
        <p:txBody>
          <a:bodyPr/>
          <a:lstStyle/>
          <a:p>
            <a:pPr>
              <a:defRPr/>
            </a:pPr>
            <a:r>
              <a:rPr lang="en-US" dirty="0" smtClean="0"/>
              <a:t>HTML Structure</a:t>
            </a:r>
          </a:p>
        </p:txBody>
      </p:sp>
      <p:sp>
        <p:nvSpPr>
          <p:cNvPr id="8" name="Rectangle 7"/>
          <p:cNvSpPr/>
          <p:nvPr/>
        </p:nvSpPr>
        <p:spPr>
          <a:xfrm>
            <a:off x="898010" y="3117188"/>
            <a:ext cx="10051149" cy="461665"/>
          </a:xfrm>
          <a:prstGeom prst="rect">
            <a:avLst/>
          </a:prstGeom>
        </p:spPr>
        <p:txBody>
          <a:bodyPr wrap="none">
            <a:spAutoFit/>
          </a:bodyPr>
          <a:lstStyle/>
          <a:p>
            <a:r>
              <a:rPr lang="en-US" sz="2400" dirty="0"/>
              <a:t>&lt;</a:t>
            </a:r>
            <a:r>
              <a:rPr lang="en-US" sz="2400" dirty="0" err="1" smtClean="0"/>
              <a:t>tagname</a:t>
            </a:r>
            <a:r>
              <a:rPr lang="en-US" sz="2400" dirty="0" smtClean="0"/>
              <a:t> attribute=“value”&gt;Content </a:t>
            </a:r>
            <a:r>
              <a:rPr lang="en-US" sz="2400" dirty="0"/>
              <a:t>goes here</a:t>
            </a:r>
            <a:r>
              <a:rPr lang="en-US" sz="2400" dirty="0" smtClean="0"/>
              <a:t>... &lt;/</a:t>
            </a:r>
            <a:r>
              <a:rPr lang="en-US" sz="2400" dirty="0" err="1" smtClean="0"/>
              <a:t>tagname</a:t>
            </a:r>
            <a:r>
              <a:rPr lang="en-US" sz="2400" dirty="0" smtClean="0"/>
              <a:t>&gt;</a:t>
            </a:r>
            <a:endParaRPr lang="en-US" sz="2400" dirty="0"/>
          </a:p>
        </p:txBody>
      </p:sp>
      <p:sp>
        <p:nvSpPr>
          <p:cNvPr id="9" name="Rectangle 8"/>
          <p:cNvSpPr/>
          <p:nvPr/>
        </p:nvSpPr>
        <p:spPr>
          <a:xfrm>
            <a:off x="1122985" y="3711004"/>
            <a:ext cx="7784503" cy="369332"/>
          </a:xfrm>
          <a:prstGeom prst="rect">
            <a:avLst/>
          </a:prstGeom>
        </p:spPr>
        <p:txBody>
          <a:bodyPr wrap="none">
            <a:spAutoFit/>
          </a:bodyPr>
          <a:lstStyle/>
          <a:p>
            <a:r>
              <a:rPr lang="en-US" dirty="0" smtClean="0"/>
              <a:t>&lt;body </a:t>
            </a:r>
            <a:r>
              <a:rPr lang="en-US" dirty="0" err="1" smtClean="0"/>
              <a:t>bgcolor</a:t>
            </a:r>
            <a:r>
              <a:rPr lang="en-US" dirty="0" smtClean="0"/>
              <a:t>=“yellow” text=“blue”&gt;&lt;p&gt;this is para tag &lt;/p&gt;&lt;/div&gt;</a:t>
            </a:r>
            <a:endParaRPr lang="en-US" dirty="0"/>
          </a:p>
        </p:txBody>
      </p:sp>
      <p:cxnSp>
        <p:nvCxnSpPr>
          <p:cNvPr id="10" name="Straight Arrow Connector 9"/>
          <p:cNvCxnSpPr/>
          <p:nvPr/>
        </p:nvCxnSpPr>
        <p:spPr>
          <a:xfrm>
            <a:off x="2433918" y="4035289"/>
            <a:ext cx="497541" cy="67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33918" y="4706471"/>
            <a:ext cx="1141659" cy="369332"/>
          </a:xfrm>
          <a:prstGeom prst="rect">
            <a:avLst/>
          </a:prstGeom>
        </p:spPr>
        <p:txBody>
          <a:bodyPr wrap="none">
            <a:spAutoFit/>
          </a:bodyPr>
          <a:lstStyle/>
          <a:p>
            <a:r>
              <a:rPr lang="en-US" dirty="0"/>
              <a:t>attribute</a:t>
            </a:r>
          </a:p>
        </p:txBody>
      </p:sp>
      <p:cxnSp>
        <p:nvCxnSpPr>
          <p:cNvPr id="12" name="Straight Arrow Connector 11"/>
          <p:cNvCxnSpPr/>
          <p:nvPr/>
        </p:nvCxnSpPr>
        <p:spPr>
          <a:xfrm>
            <a:off x="3554502" y="4012878"/>
            <a:ext cx="497541" cy="67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35184" y="4710954"/>
            <a:ext cx="808235" cy="369332"/>
          </a:xfrm>
          <a:prstGeom prst="rect">
            <a:avLst/>
          </a:prstGeom>
        </p:spPr>
        <p:txBody>
          <a:bodyPr wrap="none">
            <a:spAutoFit/>
          </a:bodyPr>
          <a:lstStyle/>
          <a:p>
            <a:r>
              <a:rPr lang="en-US" dirty="0" smtClean="0"/>
              <a:t>value</a:t>
            </a:r>
            <a:endParaRPr lang="en-US" dirty="0"/>
          </a:p>
        </p:txBody>
      </p:sp>
      <p:cxnSp>
        <p:nvCxnSpPr>
          <p:cNvPr id="14" name="Straight Arrow Connector 13"/>
          <p:cNvCxnSpPr/>
          <p:nvPr/>
        </p:nvCxnSpPr>
        <p:spPr>
          <a:xfrm>
            <a:off x="4242392" y="4035289"/>
            <a:ext cx="697158" cy="72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42009" y="4764742"/>
            <a:ext cx="1141659" cy="369332"/>
          </a:xfrm>
          <a:prstGeom prst="rect">
            <a:avLst/>
          </a:prstGeom>
        </p:spPr>
        <p:txBody>
          <a:bodyPr wrap="square">
            <a:spAutoFit/>
          </a:bodyPr>
          <a:lstStyle/>
          <a:p>
            <a:r>
              <a:rPr lang="en-US" dirty="0"/>
              <a:t>attribute</a:t>
            </a:r>
          </a:p>
        </p:txBody>
      </p:sp>
      <p:cxnSp>
        <p:nvCxnSpPr>
          <p:cNvPr id="16" name="Straight Arrow Connector 15"/>
          <p:cNvCxnSpPr/>
          <p:nvPr/>
        </p:nvCxnSpPr>
        <p:spPr>
          <a:xfrm>
            <a:off x="5097423" y="4080336"/>
            <a:ext cx="962711" cy="66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643275" y="4769225"/>
            <a:ext cx="808235" cy="369332"/>
          </a:xfrm>
          <a:prstGeom prst="rect">
            <a:avLst/>
          </a:prstGeom>
        </p:spPr>
        <p:txBody>
          <a:bodyPr wrap="square">
            <a:spAutoFit/>
          </a:bodyPr>
          <a:lstStyle/>
          <a:p>
            <a:r>
              <a:rPr lang="en-US" dirty="0" smtClean="0"/>
              <a:t>value</a:t>
            </a:r>
            <a:endParaRPr lang="en-US" dirty="0"/>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74" y="4444489"/>
            <a:ext cx="4026841" cy="1743581"/>
          </a:xfrm>
          <a:prstGeom prst="rect">
            <a:avLst/>
          </a:prstGeom>
        </p:spPr>
      </p:pic>
      <p:sp>
        <p:nvSpPr>
          <p:cNvPr id="23" name="Rectangle 22"/>
          <p:cNvSpPr/>
          <p:nvPr/>
        </p:nvSpPr>
        <p:spPr>
          <a:xfrm>
            <a:off x="8583031" y="4073074"/>
            <a:ext cx="931665" cy="369332"/>
          </a:xfrm>
          <a:prstGeom prst="rect">
            <a:avLst/>
          </a:prstGeom>
        </p:spPr>
        <p:txBody>
          <a:bodyPr wrap="none">
            <a:spAutoFit/>
          </a:bodyPr>
          <a:lstStyle/>
          <a:p>
            <a:r>
              <a:rPr lang="en-US" b="1" dirty="0" smtClean="0"/>
              <a:t>output</a:t>
            </a:r>
            <a:endParaRPr lang="en-US" b="1" dirty="0"/>
          </a:p>
        </p:txBody>
      </p:sp>
    </p:spTree>
    <p:extLst>
      <p:ext uri="{BB962C8B-B14F-4D97-AF65-F5344CB8AC3E}">
        <p14:creationId xmlns:p14="http://schemas.microsoft.com/office/powerpoint/2010/main" val="379354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500"/>
                                        <p:tgtEl>
                                          <p:spTgt spid="9"/>
                                        </p:tgtEl>
                                      </p:cBhvr>
                                    </p:animEffect>
                                    <p:anim calcmode="lin" valueType="num">
                                      <p:cBhvr>
                                        <p:cTn id="20" dur="1500" fill="hold"/>
                                        <p:tgtEl>
                                          <p:spTgt spid="9"/>
                                        </p:tgtEl>
                                        <p:attrNameLst>
                                          <p:attrName>ppt_x</p:attrName>
                                        </p:attrNameLst>
                                      </p:cBhvr>
                                      <p:tavLst>
                                        <p:tav tm="0">
                                          <p:val>
                                            <p:strVal val="#ppt_x"/>
                                          </p:val>
                                        </p:tav>
                                        <p:tav tm="100000">
                                          <p:val>
                                            <p:strVal val="#ppt_x"/>
                                          </p:val>
                                        </p:tav>
                                      </p:tavLst>
                                    </p:anim>
                                    <p:anim calcmode="lin" valueType="num">
                                      <p:cBhvr>
                                        <p:cTn id="21" dur="1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nodeType="clickEffect">
                                  <p:stCondLst>
                                    <p:cond delay="0"/>
                                  </p:stCondLst>
                                  <p:childTnLst>
                                    <p:anim calcmode="lin" valueType="num">
                                      <p:cBhvr additive="base">
                                        <p:cTn id="67" dur="500"/>
                                        <p:tgtEl>
                                          <p:spTgt spid="10"/>
                                        </p:tgtEl>
                                        <p:attrNameLst>
                                          <p:attrName>ppt_x</p:attrName>
                                        </p:attrNameLst>
                                      </p:cBhvr>
                                      <p:tavLst>
                                        <p:tav tm="0">
                                          <p:val>
                                            <p:strVal val="ppt_x"/>
                                          </p:val>
                                        </p:tav>
                                        <p:tav tm="100000">
                                          <p:val>
                                            <p:strVal val="ppt_x"/>
                                          </p:val>
                                        </p:tav>
                                      </p:tavLst>
                                    </p:anim>
                                    <p:anim calcmode="lin" valueType="num">
                                      <p:cBhvr additive="base">
                                        <p:cTn id="68" dur="500"/>
                                        <p:tgtEl>
                                          <p:spTgt spid="10"/>
                                        </p:tgtEl>
                                        <p:attrNameLst>
                                          <p:attrName>ppt_y</p:attrName>
                                        </p:attrNameLst>
                                      </p:cBhvr>
                                      <p:tavLst>
                                        <p:tav tm="0">
                                          <p:val>
                                            <p:strVal val="ppt_y"/>
                                          </p:val>
                                        </p:tav>
                                        <p:tav tm="100000">
                                          <p:val>
                                            <p:strVal val="1+ppt_h/2"/>
                                          </p:val>
                                        </p:tav>
                                      </p:tavLst>
                                    </p:anim>
                                    <p:set>
                                      <p:cBhvr>
                                        <p:cTn id="69" dur="1" fill="hold">
                                          <p:stCondLst>
                                            <p:cond delay="499"/>
                                          </p:stCondLst>
                                        </p:cTn>
                                        <p:tgtEl>
                                          <p:spTgt spid="10"/>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11"/>
                                        </p:tgtEl>
                                        <p:attrNameLst>
                                          <p:attrName>ppt_x</p:attrName>
                                        </p:attrNameLst>
                                      </p:cBhvr>
                                      <p:tavLst>
                                        <p:tav tm="0">
                                          <p:val>
                                            <p:strVal val="ppt_x"/>
                                          </p:val>
                                        </p:tav>
                                        <p:tav tm="100000">
                                          <p:val>
                                            <p:strVal val="ppt_x"/>
                                          </p:val>
                                        </p:tav>
                                      </p:tavLst>
                                    </p:anim>
                                    <p:anim calcmode="lin" valueType="num">
                                      <p:cBhvr additive="base">
                                        <p:cTn id="72" dur="500"/>
                                        <p:tgtEl>
                                          <p:spTgt spid="11"/>
                                        </p:tgtEl>
                                        <p:attrNameLst>
                                          <p:attrName>ppt_y</p:attrName>
                                        </p:attrNameLst>
                                      </p:cBhvr>
                                      <p:tavLst>
                                        <p:tav tm="0">
                                          <p:val>
                                            <p:strVal val="ppt_y"/>
                                          </p:val>
                                        </p:tav>
                                        <p:tav tm="100000">
                                          <p:val>
                                            <p:strVal val="1+ppt_h/2"/>
                                          </p:val>
                                        </p:tav>
                                      </p:tavLst>
                                    </p:anim>
                                    <p:set>
                                      <p:cBhvr>
                                        <p:cTn id="73" dur="1" fill="hold">
                                          <p:stCondLst>
                                            <p:cond delay="499"/>
                                          </p:stCondLst>
                                        </p:cTn>
                                        <p:tgtEl>
                                          <p:spTgt spid="11"/>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12"/>
                                        </p:tgtEl>
                                        <p:attrNameLst>
                                          <p:attrName>ppt_x</p:attrName>
                                        </p:attrNameLst>
                                      </p:cBhvr>
                                      <p:tavLst>
                                        <p:tav tm="0">
                                          <p:val>
                                            <p:strVal val="ppt_x"/>
                                          </p:val>
                                        </p:tav>
                                        <p:tav tm="100000">
                                          <p:val>
                                            <p:strVal val="ppt_x"/>
                                          </p:val>
                                        </p:tav>
                                      </p:tavLst>
                                    </p:anim>
                                    <p:anim calcmode="lin" valueType="num">
                                      <p:cBhvr additive="base">
                                        <p:cTn id="76" dur="500"/>
                                        <p:tgtEl>
                                          <p:spTgt spid="12"/>
                                        </p:tgtEl>
                                        <p:attrNameLst>
                                          <p:attrName>ppt_y</p:attrName>
                                        </p:attrNameLst>
                                      </p:cBhvr>
                                      <p:tavLst>
                                        <p:tav tm="0">
                                          <p:val>
                                            <p:strVal val="ppt_y"/>
                                          </p:val>
                                        </p:tav>
                                        <p:tav tm="100000">
                                          <p:val>
                                            <p:strVal val="1+ppt_h/2"/>
                                          </p:val>
                                        </p:tav>
                                      </p:tavLst>
                                    </p:anim>
                                    <p:set>
                                      <p:cBhvr>
                                        <p:cTn id="77" dur="1" fill="hold">
                                          <p:stCondLst>
                                            <p:cond delay="499"/>
                                          </p:stCondLst>
                                        </p:cTn>
                                        <p:tgtEl>
                                          <p:spTgt spid="12"/>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13"/>
                                        </p:tgtEl>
                                        <p:attrNameLst>
                                          <p:attrName>ppt_x</p:attrName>
                                        </p:attrNameLst>
                                      </p:cBhvr>
                                      <p:tavLst>
                                        <p:tav tm="0">
                                          <p:val>
                                            <p:strVal val="ppt_x"/>
                                          </p:val>
                                        </p:tav>
                                        <p:tav tm="100000">
                                          <p:val>
                                            <p:strVal val="ppt_x"/>
                                          </p:val>
                                        </p:tav>
                                      </p:tavLst>
                                    </p:anim>
                                    <p:anim calcmode="lin" valueType="num">
                                      <p:cBhvr additive="base">
                                        <p:cTn id="80" dur="500"/>
                                        <p:tgtEl>
                                          <p:spTgt spid="13"/>
                                        </p:tgtEl>
                                        <p:attrNameLst>
                                          <p:attrName>ppt_y</p:attrName>
                                        </p:attrNameLst>
                                      </p:cBhvr>
                                      <p:tavLst>
                                        <p:tav tm="0">
                                          <p:val>
                                            <p:strVal val="ppt_y"/>
                                          </p:val>
                                        </p:tav>
                                        <p:tav tm="100000">
                                          <p:val>
                                            <p:strVal val="1+ppt_h/2"/>
                                          </p:val>
                                        </p:tav>
                                      </p:tavLst>
                                    </p:anim>
                                    <p:set>
                                      <p:cBhvr>
                                        <p:cTn id="81" dur="1" fill="hold">
                                          <p:stCondLst>
                                            <p:cond delay="499"/>
                                          </p:stCondLst>
                                        </p:cTn>
                                        <p:tgtEl>
                                          <p:spTgt spid="13"/>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4"/>
                                        </p:tgtEl>
                                        <p:attrNameLst>
                                          <p:attrName>ppt_x</p:attrName>
                                        </p:attrNameLst>
                                      </p:cBhvr>
                                      <p:tavLst>
                                        <p:tav tm="0">
                                          <p:val>
                                            <p:strVal val="ppt_x"/>
                                          </p:val>
                                        </p:tav>
                                        <p:tav tm="100000">
                                          <p:val>
                                            <p:strVal val="ppt_x"/>
                                          </p:val>
                                        </p:tav>
                                      </p:tavLst>
                                    </p:anim>
                                    <p:anim calcmode="lin" valueType="num">
                                      <p:cBhvr additive="base">
                                        <p:cTn id="84" dur="500"/>
                                        <p:tgtEl>
                                          <p:spTgt spid="14"/>
                                        </p:tgtEl>
                                        <p:attrNameLst>
                                          <p:attrName>ppt_y</p:attrName>
                                        </p:attrNameLst>
                                      </p:cBhvr>
                                      <p:tavLst>
                                        <p:tav tm="0">
                                          <p:val>
                                            <p:strVal val="ppt_y"/>
                                          </p:val>
                                        </p:tav>
                                        <p:tav tm="100000">
                                          <p:val>
                                            <p:strVal val="1+ppt_h/2"/>
                                          </p:val>
                                        </p:tav>
                                      </p:tavLst>
                                    </p:anim>
                                    <p:set>
                                      <p:cBhvr>
                                        <p:cTn id="85" dur="1" fill="hold">
                                          <p:stCondLst>
                                            <p:cond delay="499"/>
                                          </p:stCondLst>
                                        </p:cTn>
                                        <p:tgtEl>
                                          <p:spTgt spid="14"/>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15"/>
                                        </p:tgtEl>
                                        <p:attrNameLst>
                                          <p:attrName>ppt_x</p:attrName>
                                        </p:attrNameLst>
                                      </p:cBhvr>
                                      <p:tavLst>
                                        <p:tav tm="0">
                                          <p:val>
                                            <p:strVal val="ppt_x"/>
                                          </p:val>
                                        </p:tav>
                                        <p:tav tm="100000">
                                          <p:val>
                                            <p:strVal val="ppt_x"/>
                                          </p:val>
                                        </p:tav>
                                      </p:tavLst>
                                    </p:anim>
                                    <p:anim calcmode="lin" valueType="num">
                                      <p:cBhvr additive="base">
                                        <p:cTn id="88" dur="500"/>
                                        <p:tgtEl>
                                          <p:spTgt spid="15"/>
                                        </p:tgtEl>
                                        <p:attrNameLst>
                                          <p:attrName>ppt_y</p:attrName>
                                        </p:attrNameLst>
                                      </p:cBhvr>
                                      <p:tavLst>
                                        <p:tav tm="0">
                                          <p:val>
                                            <p:strVal val="ppt_y"/>
                                          </p:val>
                                        </p:tav>
                                        <p:tav tm="100000">
                                          <p:val>
                                            <p:strVal val="1+ppt_h/2"/>
                                          </p:val>
                                        </p:tav>
                                      </p:tavLst>
                                    </p:anim>
                                    <p:set>
                                      <p:cBhvr>
                                        <p:cTn id="89" dur="1" fill="hold">
                                          <p:stCondLst>
                                            <p:cond delay="499"/>
                                          </p:stCondLst>
                                        </p:cTn>
                                        <p:tgtEl>
                                          <p:spTgt spid="15"/>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16"/>
                                        </p:tgtEl>
                                        <p:attrNameLst>
                                          <p:attrName>ppt_x</p:attrName>
                                        </p:attrNameLst>
                                      </p:cBhvr>
                                      <p:tavLst>
                                        <p:tav tm="0">
                                          <p:val>
                                            <p:strVal val="ppt_x"/>
                                          </p:val>
                                        </p:tav>
                                        <p:tav tm="100000">
                                          <p:val>
                                            <p:strVal val="ppt_x"/>
                                          </p:val>
                                        </p:tav>
                                      </p:tavLst>
                                    </p:anim>
                                    <p:anim calcmode="lin" valueType="num">
                                      <p:cBhvr additive="base">
                                        <p:cTn id="92" dur="500"/>
                                        <p:tgtEl>
                                          <p:spTgt spid="16"/>
                                        </p:tgtEl>
                                        <p:attrNameLst>
                                          <p:attrName>ppt_y</p:attrName>
                                        </p:attrNameLst>
                                      </p:cBhvr>
                                      <p:tavLst>
                                        <p:tav tm="0">
                                          <p:val>
                                            <p:strVal val="ppt_y"/>
                                          </p:val>
                                        </p:tav>
                                        <p:tav tm="100000">
                                          <p:val>
                                            <p:strVal val="1+ppt_h/2"/>
                                          </p:val>
                                        </p:tav>
                                      </p:tavLst>
                                    </p:anim>
                                    <p:set>
                                      <p:cBhvr>
                                        <p:cTn id="93" dur="1" fill="hold">
                                          <p:stCondLst>
                                            <p:cond delay="499"/>
                                          </p:stCondLst>
                                        </p:cTn>
                                        <p:tgtEl>
                                          <p:spTgt spid="16"/>
                                        </p:tgtEl>
                                        <p:attrNameLst>
                                          <p:attrName>style.visibility</p:attrName>
                                        </p:attrNameLst>
                                      </p:cBhvr>
                                      <p:to>
                                        <p:strVal val="hidden"/>
                                      </p:to>
                                    </p:set>
                                  </p:childTnLst>
                                </p:cTn>
                              </p:par>
                              <p:par>
                                <p:cTn id="94" presetID="2" presetClass="exit" presetSubtype="4" fill="hold" grpId="1" nodeType="withEffect">
                                  <p:stCondLst>
                                    <p:cond delay="0"/>
                                  </p:stCondLst>
                                  <p:childTnLst>
                                    <p:anim calcmode="lin" valueType="num">
                                      <p:cBhvr additive="base">
                                        <p:cTn id="95" dur="500"/>
                                        <p:tgtEl>
                                          <p:spTgt spid="17"/>
                                        </p:tgtEl>
                                        <p:attrNameLst>
                                          <p:attrName>ppt_x</p:attrName>
                                        </p:attrNameLst>
                                      </p:cBhvr>
                                      <p:tavLst>
                                        <p:tav tm="0">
                                          <p:val>
                                            <p:strVal val="ppt_x"/>
                                          </p:val>
                                        </p:tav>
                                        <p:tav tm="100000">
                                          <p:val>
                                            <p:strVal val="ppt_x"/>
                                          </p:val>
                                        </p:tav>
                                      </p:tavLst>
                                    </p:anim>
                                    <p:anim calcmode="lin" valueType="num">
                                      <p:cBhvr additive="base">
                                        <p:cTn id="96" dur="500"/>
                                        <p:tgtEl>
                                          <p:spTgt spid="17"/>
                                        </p:tgtEl>
                                        <p:attrNameLst>
                                          <p:attrName>ppt_y</p:attrName>
                                        </p:attrNameLst>
                                      </p:cBhvr>
                                      <p:tavLst>
                                        <p:tav tm="0">
                                          <p:val>
                                            <p:strVal val="ppt_y"/>
                                          </p:val>
                                        </p:tav>
                                        <p:tav tm="100000">
                                          <p:val>
                                            <p:strVal val="1+ppt_h/2"/>
                                          </p:val>
                                        </p:tav>
                                      </p:tavLst>
                                    </p:anim>
                                    <p:set>
                                      <p:cBhvr>
                                        <p:cTn id="97" dur="1" fill="hold">
                                          <p:stCondLst>
                                            <p:cond delay="499"/>
                                          </p:stCondLst>
                                        </p:cTn>
                                        <p:tgtEl>
                                          <p:spTgt spid="17"/>
                                        </p:tgtEl>
                                        <p:attrNameLst>
                                          <p:attrName>style.visibility</p:attrName>
                                        </p:attrNameLst>
                                      </p:cBhvr>
                                      <p:to>
                                        <p:strVal val="hidden"/>
                                      </p:to>
                                    </p:set>
                                  </p:childTnLst>
                                </p:cTn>
                              </p:par>
                              <p:par>
                                <p:cTn id="98" presetID="47"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anim calcmode="lin" valueType="num">
                                      <p:cBhvr>
                                        <p:cTn id="101" dur="1000" fill="hold"/>
                                        <p:tgtEl>
                                          <p:spTgt spid="23"/>
                                        </p:tgtEl>
                                        <p:attrNameLst>
                                          <p:attrName>ppt_x</p:attrName>
                                        </p:attrNameLst>
                                      </p:cBhvr>
                                      <p:tavLst>
                                        <p:tav tm="0">
                                          <p:val>
                                            <p:strVal val="#ppt_x"/>
                                          </p:val>
                                        </p:tav>
                                        <p:tav tm="100000">
                                          <p:val>
                                            <p:strVal val="#ppt_x"/>
                                          </p:val>
                                        </p:tav>
                                      </p:tavLst>
                                    </p:anim>
                                    <p:anim calcmode="lin" valueType="num">
                                      <p:cBhvr>
                                        <p:cTn id="102" dur="1000" fill="hold"/>
                                        <p:tgtEl>
                                          <p:spTgt spid="23"/>
                                        </p:tgtEl>
                                        <p:attrNameLst>
                                          <p:attrName>ppt_y</p:attrName>
                                        </p:attrNameLst>
                                      </p:cBhvr>
                                      <p:tavLst>
                                        <p:tav tm="0">
                                          <p:val>
                                            <p:strVal val="#ppt_y-.1"/>
                                          </p:val>
                                        </p:tav>
                                        <p:tav tm="100000">
                                          <p:val>
                                            <p:strVal val="#ppt_y"/>
                                          </p:val>
                                        </p:tav>
                                      </p:tavLst>
                                    </p:anim>
                                  </p:childTnLst>
                                </p:cTn>
                              </p:par>
                              <p:par>
                                <p:cTn id="103" presetID="47" presetClass="entr" presetSubtype="0" fill="hold" nodeType="with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1" grpId="0"/>
      <p:bldP spid="11" grpId="1"/>
      <p:bldP spid="13" grpId="0"/>
      <p:bldP spid="13" grpId="1"/>
      <p:bldP spid="15" grpId="0"/>
      <p:bldP spid="15" grpId="1"/>
      <p:bldP spid="17" grpId="0"/>
      <p:bldP spid="17" grpId="1"/>
      <p:bldP spid="2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The Box Model</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120</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613" y="1297585"/>
            <a:ext cx="7469188" cy="5034356"/>
          </a:xfrm>
          <a:prstGeom prst="rect">
            <a:avLst/>
          </a:prstGeom>
          <a:noFill/>
        </p:spPr>
      </p:pic>
    </p:spTree>
    <p:extLst>
      <p:ext uri="{BB962C8B-B14F-4D97-AF65-F5344CB8AC3E}">
        <p14:creationId xmlns:p14="http://schemas.microsoft.com/office/powerpoint/2010/main" val="263063810"/>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IE Quirks Mode</a:t>
            </a:r>
            <a:endParaRPr lang="bg-BG" dirty="0" smtClean="0"/>
          </a:p>
        </p:txBody>
      </p:sp>
      <p:sp>
        <p:nvSpPr>
          <p:cNvPr id="1001475" name="Rectangle 3"/>
          <p:cNvSpPr>
            <a:spLocks noGrp="1" noChangeArrowheads="1"/>
          </p:cNvSpPr>
          <p:nvPr>
            <p:ph idx="1"/>
          </p:nvPr>
        </p:nvSpPr>
        <p:spPr>
          <a:xfrm>
            <a:off x="1752600" y="1690688"/>
            <a:ext cx="4038600" cy="5715000"/>
          </a:xfrm>
        </p:spPr>
        <p:txBody>
          <a:bodyPr/>
          <a:lstStyle/>
          <a:p>
            <a:pPr>
              <a:lnSpc>
                <a:spcPct val="100000"/>
              </a:lnSpc>
              <a:defRPr/>
            </a:pPr>
            <a:r>
              <a:rPr lang="en-US" sz="3000" dirty="0"/>
              <a:t>When using quirks mode (pages with no DOCTYPE or with a HTML 4 Transitional DOCTYPE), Internet Explorer violates the box model standard</a:t>
            </a:r>
            <a:endParaRPr lang="bg-BG" sz="3000" dirty="0">
              <a:latin typeface="Consolas" pitchFamily="49" charset="0"/>
              <a:cs typeface="Consolas" pitchFamily="49" charset="0"/>
            </a:endParaRP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121</a:t>
            </a:fld>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1" y="1125538"/>
            <a:ext cx="3952875" cy="5364162"/>
          </a:xfrm>
          <a:prstGeom prst="rect">
            <a:avLst/>
          </a:prstGeom>
          <a:noFill/>
        </p:spPr>
      </p:pic>
    </p:spTree>
    <p:extLst>
      <p:ext uri="{BB962C8B-B14F-4D97-AF65-F5344CB8AC3E}">
        <p14:creationId xmlns:p14="http://schemas.microsoft.com/office/powerpoint/2010/main" val="402690106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Positioning</a:t>
            </a:r>
            <a:endParaRPr lang="bg-BG" dirty="0" smtClean="0"/>
          </a:p>
        </p:txBody>
      </p:sp>
      <p:sp>
        <p:nvSpPr>
          <p:cNvPr id="1001475" name="Rectangle 3"/>
          <p:cNvSpPr>
            <a:spLocks noGrp="1" noChangeArrowheads="1"/>
          </p:cNvSpPr>
          <p:nvPr>
            <p:ph idx="1"/>
          </p:nvPr>
        </p:nvSpPr>
        <p:spPr/>
        <p:txBody>
          <a:bodyPr>
            <a:normAutofit lnSpcReduction="10000"/>
          </a:bodyPr>
          <a:lstStyle/>
          <a:p>
            <a:pPr>
              <a:lnSpc>
                <a:spcPct val="100000"/>
              </a:lnSpc>
              <a:defRPr/>
            </a:pPr>
            <a:r>
              <a:rPr lang="en-US" dirty="0" smtClean="0">
                <a:latin typeface="Consolas" pitchFamily="49" charset="0"/>
              </a:rPr>
              <a:t>position</a:t>
            </a:r>
            <a:r>
              <a:rPr lang="en-US" dirty="0" smtClean="0"/>
              <a:t>: defines the positioning of the element in the page content flow</a:t>
            </a:r>
          </a:p>
          <a:p>
            <a:pPr>
              <a:lnSpc>
                <a:spcPct val="100000"/>
              </a:lnSpc>
              <a:defRPr/>
            </a:pPr>
            <a:r>
              <a:rPr lang="en-US" dirty="0" smtClean="0"/>
              <a:t> The value is one of:</a:t>
            </a:r>
          </a:p>
          <a:p>
            <a:pPr lvl="1">
              <a:lnSpc>
                <a:spcPct val="100000"/>
              </a:lnSpc>
              <a:defRPr/>
            </a:pPr>
            <a:r>
              <a:rPr lang="en-US" sz="2800" dirty="0">
                <a:latin typeface="Consolas" pitchFamily="49" charset="0"/>
              </a:rPr>
              <a:t>static</a:t>
            </a:r>
            <a:r>
              <a:rPr lang="en-US" sz="2800" dirty="0"/>
              <a:t> (default)</a:t>
            </a:r>
          </a:p>
          <a:p>
            <a:pPr lvl="1">
              <a:lnSpc>
                <a:spcPct val="100000"/>
              </a:lnSpc>
              <a:defRPr/>
            </a:pPr>
            <a:r>
              <a:rPr lang="en-US" sz="2800" dirty="0">
                <a:latin typeface="Consolas" pitchFamily="49" charset="0"/>
              </a:rPr>
              <a:t>relative</a:t>
            </a:r>
            <a:r>
              <a:rPr lang="en-US" sz="2800" dirty="0"/>
              <a:t> – relative position according to where the element would appear with static position</a:t>
            </a:r>
          </a:p>
          <a:p>
            <a:pPr lvl="1">
              <a:lnSpc>
                <a:spcPct val="100000"/>
              </a:lnSpc>
              <a:defRPr/>
            </a:pPr>
            <a:r>
              <a:rPr lang="en-US" sz="2800" dirty="0">
                <a:latin typeface="Consolas" pitchFamily="49" charset="0"/>
              </a:rPr>
              <a:t>absolute</a:t>
            </a:r>
            <a:r>
              <a:rPr lang="en-US" sz="2800" dirty="0"/>
              <a:t> – position according to the innermost positioned parent element</a:t>
            </a:r>
          </a:p>
          <a:p>
            <a:pPr lvl="1">
              <a:lnSpc>
                <a:spcPct val="100000"/>
              </a:lnSpc>
              <a:defRPr/>
            </a:pPr>
            <a:r>
              <a:rPr lang="en-US" sz="2800" dirty="0">
                <a:latin typeface="Consolas" pitchFamily="49" charset="0"/>
              </a:rPr>
              <a:t>fixed</a:t>
            </a:r>
            <a:r>
              <a:rPr lang="en-US" sz="2800" dirty="0"/>
              <a:t> – same as  absolute, but ignores page scrolling</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122</a:t>
            </a:fld>
            <a:endParaRPr lang="en-US" dirty="0"/>
          </a:p>
        </p:txBody>
      </p:sp>
    </p:spTree>
    <p:extLst>
      <p:ext uri="{BB962C8B-B14F-4D97-AF65-F5344CB8AC3E}">
        <p14:creationId xmlns:p14="http://schemas.microsoft.com/office/powerpoint/2010/main" val="923051958"/>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Positioning (2)</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t>Margin VS relative positioning</a:t>
            </a:r>
          </a:p>
          <a:p>
            <a:pPr>
              <a:lnSpc>
                <a:spcPct val="100000"/>
              </a:lnSpc>
              <a:defRPr/>
            </a:pPr>
            <a:r>
              <a:rPr lang="en-US" dirty="0" smtClean="0"/>
              <a:t>Fixed and absolutely positioned elements do not influence the page normal flow and usually stay on top of other elements</a:t>
            </a:r>
          </a:p>
          <a:p>
            <a:pPr lvl="1">
              <a:lnSpc>
                <a:spcPct val="100000"/>
              </a:lnSpc>
              <a:defRPr/>
            </a:pPr>
            <a:r>
              <a:rPr lang="en-US" dirty="0" smtClean="0"/>
              <a:t>Their position and size is ignored when calculating the size of parent element or position of surrounding elements</a:t>
            </a:r>
          </a:p>
          <a:p>
            <a:pPr lvl="1">
              <a:lnSpc>
                <a:spcPct val="100000"/>
              </a:lnSpc>
              <a:defRPr/>
            </a:pPr>
            <a:r>
              <a:rPr lang="en-US" dirty="0" smtClean="0"/>
              <a:t>Overlaid according to their z-index</a:t>
            </a:r>
          </a:p>
          <a:p>
            <a:pPr lvl="1">
              <a:lnSpc>
                <a:spcPct val="100000"/>
              </a:lnSpc>
              <a:defRPr/>
            </a:pPr>
            <a:r>
              <a:rPr lang="en-US" dirty="0" smtClean="0"/>
              <a:t>Inline fixed or absolutely positioned elements can apply height like block-level elements</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123</a:t>
            </a:fld>
            <a:endParaRPr lang="en-US" dirty="0"/>
          </a:p>
        </p:txBody>
      </p:sp>
    </p:spTree>
    <p:extLst>
      <p:ext uri="{BB962C8B-B14F-4D97-AF65-F5344CB8AC3E}">
        <p14:creationId xmlns:p14="http://schemas.microsoft.com/office/powerpoint/2010/main" val="1423517417"/>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Positioning (3)</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top</a:t>
            </a:r>
            <a:r>
              <a:rPr lang="en-US" dirty="0" smtClean="0"/>
              <a:t>, </a:t>
            </a:r>
            <a:r>
              <a:rPr lang="en-US" dirty="0" smtClean="0">
                <a:latin typeface="Consolas" pitchFamily="49" charset="0"/>
              </a:rPr>
              <a:t>left</a:t>
            </a:r>
            <a:r>
              <a:rPr lang="en-US" dirty="0" smtClean="0"/>
              <a:t>, </a:t>
            </a:r>
            <a:r>
              <a:rPr lang="en-US" dirty="0" smtClean="0">
                <a:latin typeface="Consolas" pitchFamily="49" charset="0"/>
              </a:rPr>
              <a:t>bottom</a:t>
            </a:r>
            <a:r>
              <a:rPr lang="en-US" dirty="0" smtClean="0"/>
              <a:t>, </a:t>
            </a:r>
            <a:r>
              <a:rPr lang="en-US" dirty="0" smtClean="0">
                <a:latin typeface="Consolas" pitchFamily="49" charset="0"/>
              </a:rPr>
              <a:t>right</a:t>
            </a:r>
            <a:r>
              <a:rPr lang="en-US" dirty="0" smtClean="0"/>
              <a:t>: specifies offset of absolute/fixed/relative positioned element as numerical values</a:t>
            </a:r>
          </a:p>
          <a:p>
            <a:pPr>
              <a:lnSpc>
                <a:spcPct val="100000"/>
              </a:lnSpc>
              <a:defRPr/>
            </a:pPr>
            <a:r>
              <a:rPr lang="en-US" dirty="0" smtClean="0">
                <a:latin typeface="Consolas" pitchFamily="49" charset="0"/>
              </a:rPr>
              <a:t>z-index</a:t>
            </a:r>
            <a:r>
              <a:rPr lang="en-US" dirty="0" smtClean="0"/>
              <a:t> : specifies the stack level of positioned elements</a:t>
            </a:r>
          </a:p>
          <a:p>
            <a:pPr lvl="1">
              <a:lnSpc>
                <a:spcPct val="100000"/>
              </a:lnSpc>
              <a:defRPr/>
            </a:pPr>
            <a:r>
              <a:rPr lang="en-US" dirty="0" smtClean="0"/>
              <a:t>Understanding stacking context</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124</a:t>
            </a:fld>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7289800" y="4559300"/>
            <a:ext cx="2540000" cy="1841500"/>
          </a:xfrm>
          <a:prstGeom prst="rect">
            <a:avLst/>
          </a:prstGeom>
          <a:noFill/>
          <a:ln w="9525">
            <a:noFill/>
            <a:miter lim="800000"/>
            <a:headEnd/>
            <a:tailEnd/>
          </a:ln>
        </p:spPr>
      </p:pic>
      <p:sp>
        <p:nvSpPr>
          <p:cNvPr id="7" name="TextBox 6"/>
          <p:cNvSpPr txBox="1"/>
          <p:nvPr/>
        </p:nvSpPr>
        <p:spPr>
          <a:xfrm>
            <a:off x="2209800" y="4495800"/>
            <a:ext cx="4648200" cy="2308324"/>
          </a:xfrm>
          <a:prstGeom prst="rect">
            <a:avLst/>
          </a:prstGeom>
          <a:noFill/>
        </p:spPr>
        <p:txBody>
          <a:bodyPr wrap="square" rtlCol="0">
            <a:spAutoFit/>
          </a:bodyPr>
          <a:lstStyle/>
          <a:p>
            <a:r>
              <a:rPr lang="en-US" dirty="0"/>
              <a:t>Each positioned element creates a stacking context</a:t>
            </a:r>
            <a:r>
              <a:rPr lang="bg-BG" dirty="0"/>
              <a:t>.</a:t>
            </a:r>
            <a:endParaRPr lang="en-US" dirty="0"/>
          </a:p>
          <a:p>
            <a:r>
              <a:rPr lang="en-US" dirty="0"/>
              <a:t>Elements in different stacking contexts are overlapped according to the stacking order of their containers</a:t>
            </a:r>
            <a:r>
              <a:rPr lang="bg-BG" dirty="0"/>
              <a:t>. </a:t>
            </a:r>
            <a:r>
              <a:rPr lang="en-US" dirty="0"/>
              <a:t>For example, there is no way for #A1 and #A2 (children of #A) to be placed over #B without increasing the z-index of #A.</a:t>
            </a:r>
          </a:p>
        </p:txBody>
      </p:sp>
    </p:spTree>
    <p:extLst>
      <p:ext uri="{BB962C8B-B14F-4D97-AF65-F5344CB8AC3E}">
        <p14:creationId xmlns:p14="http://schemas.microsoft.com/office/powerpoint/2010/main" val="4268769480"/>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element positioning</a:t>
            </a:r>
            <a:endParaRPr lang="en-US" dirty="0"/>
          </a:p>
        </p:txBody>
      </p:sp>
      <p:sp>
        <p:nvSpPr>
          <p:cNvPr id="3" name="Content Placeholder 2"/>
          <p:cNvSpPr>
            <a:spLocks noGrp="1"/>
          </p:cNvSpPr>
          <p:nvPr>
            <p:ph idx="1"/>
          </p:nvPr>
        </p:nvSpPr>
        <p:spPr/>
        <p:txBody>
          <a:bodyPr/>
          <a:lstStyle/>
          <a:p>
            <a:pPr>
              <a:lnSpc>
                <a:spcPct val="100000"/>
              </a:lnSpc>
              <a:defRPr/>
            </a:pPr>
            <a:r>
              <a:rPr lang="en-US" dirty="0" smtClean="0">
                <a:latin typeface="Consolas" pitchFamily="49" charset="0"/>
              </a:rPr>
              <a:t>vertical-align</a:t>
            </a:r>
            <a:r>
              <a:rPr lang="en-US" dirty="0" smtClean="0"/>
              <a:t>: sets the vertical-alignment of an inline element, according to the line height</a:t>
            </a:r>
          </a:p>
          <a:p>
            <a:pPr lvl="1">
              <a:lnSpc>
                <a:spcPct val="100000"/>
              </a:lnSpc>
              <a:defRPr/>
            </a:pPr>
            <a:r>
              <a:rPr lang="en-US" dirty="0" smtClean="0"/>
              <a:t>Values: </a:t>
            </a:r>
            <a:r>
              <a:rPr lang="en-US" dirty="0" smtClean="0">
                <a:latin typeface="Consolas" pitchFamily="49" charset="0"/>
              </a:rPr>
              <a:t>baseline</a:t>
            </a:r>
            <a:r>
              <a:rPr lang="en-US" dirty="0" smtClean="0"/>
              <a:t>, </a:t>
            </a:r>
            <a:r>
              <a:rPr lang="en-US" dirty="0" smtClean="0">
                <a:latin typeface="Consolas" pitchFamily="49" charset="0"/>
              </a:rPr>
              <a:t>sub</a:t>
            </a:r>
            <a:r>
              <a:rPr lang="en-US" dirty="0" smtClean="0"/>
              <a:t>, </a:t>
            </a:r>
            <a:r>
              <a:rPr lang="en-US" dirty="0" smtClean="0">
                <a:latin typeface="Consolas" pitchFamily="49" charset="0"/>
              </a:rPr>
              <a:t>super</a:t>
            </a:r>
            <a:r>
              <a:rPr lang="en-US" dirty="0" smtClean="0"/>
              <a:t>, </a:t>
            </a:r>
            <a:r>
              <a:rPr lang="en-US" dirty="0" smtClean="0">
                <a:latin typeface="Consolas" pitchFamily="49" charset="0"/>
              </a:rPr>
              <a:t>top</a:t>
            </a:r>
            <a:r>
              <a:rPr lang="en-US" dirty="0" smtClean="0"/>
              <a:t>, </a:t>
            </a:r>
            <a:r>
              <a:rPr lang="en-US" dirty="0" smtClean="0">
                <a:latin typeface="Consolas" pitchFamily="49" charset="0"/>
              </a:rPr>
              <a:t>text-top</a:t>
            </a:r>
            <a:r>
              <a:rPr lang="en-US" dirty="0" smtClean="0"/>
              <a:t>, </a:t>
            </a:r>
            <a:r>
              <a:rPr lang="en-US" dirty="0" smtClean="0">
                <a:latin typeface="Consolas" pitchFamily="49" charset="0"/>
              </a:rPr>
              <a:t>middle</a:t>
            </a:r>
            <a:r>
              <a:rPr lang="en-US" dirty="0" smtClean="0"/>
              <a:t>, </a:t>
            </a:r>
            <a:r>
              <a:rPr lang="en-US" dirty="0" smtClean="0">
                <a:latin typeface="Consolas" pitchFamily="49" charset="0"/>
              </a:rPr>
              <a:t>bottom</a:t>
            </a:r>
            <a:r>
              <a:rPr lang="en-US" dirty="0" smtClean="0"/>
              <a:t>, </a:t>
            </a:r>
            <a:r>
              <a:rPr lang="en-US" dirty="0" smtClean="0">
                <a:latin typeface="Consolas" pitchFamily="49" charset="0"/>
              </a:rPr>
              <a:t>text-bottom</a:t>
            </a:r>
            <a:r>
              <a:rPr lang="en-US" dirty="0" smtClean="0"/>
              <a:t> or numeric</a:t>
            </a:r>
          </a:p>
          <a:p>
            <a:pPr marL="282575" lvl="1" indent="-282575">
              <a:lnSpc>
                <a:spcPct val="100000"/>
              </a:lnSpc>
              <a:buClr>
                <a:schemeClr val="accent5">
                  <a:lumMod val="40000"/>
                  <a:lumOff val="60000"/>
                </a:schemeClr>
              </a:buClr>
              <a:buSzPct val="70000"/>
              <a:buFont typeface="Wingdings 2" pitchFamily="18" charset="2"/>
              <a:buChar char=""/>
              <a:tabLst>
                <a:tab pos="282575" algn="l"/>
              </a:tabLst>
              <a:defRPr/>
            </a:pPr>
            <a:r>
              <a:rPr lang="en-US" dirty="0" smtClean="0"/>
              <a:t>Also used for content of table cells (which apply </a:t>
            </a:r>
            <a:r>
              <a:rPr lang="en-US" dirty="0" smtClean="0">
                <a:latin typeface="Consolas" pitchFamily="49" charset="0"/>
              </a:rPr>
              <a:t>middle</a:t>
            </a:r>
            <a:r>
              <a:rPr lang="en-US" dirty="0" smtClean="0"/>
              <a:t> alignment by default)</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125</a:t>
            </a:fld>
            <a:endParaRPr lang="en-US" dirty="0"/>
          </a:p>
        </p:txBody>
      </p:sp>
    </p:spTree>
    <p:extLst>
      <p:ext uri="{BB962C8B-B14F-4D97-AF65-F5344CB8AC3E}">
        <p14:creationId xmlns:p14="http://schemas.microsoft.com/office/powerpoint/2010/main" val="3965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Float</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float</a:t>
            </a:r>
            <a:r>
              <a:rPr lang="en-US" dirty="0" smtClean="0"/>
              <a:t>: the element “floats” to one side</a:t>
            </a:r>
          </a:p>
          <a:p>
            <a:pPr lvl="1">
              <a:lnSpc>
                <a:spcPct val="100000"/>
              </a:lnSpc>
              <a:defRPr/>
            </a:pPr>
            <a:r>
              <a:rPr lang="en-US" dirty="0" smtClean="0">
                <a:latin typeface="Consolas" pitchFamily="49" charset="0"/>
              </a:rPr>
              <a:t>left</a:t>
            </a:r>
            <a:r>
              <a:rPr lang="en-US" dirty="0" smtClean="0"/>
              <a:t>: places the element on the left and following content on the right</a:t>
            </a:r>
          </a:p>
          <a:p>
            <a:pPr lvl="1">
              <a:lnSpc>
                <a:spcPct val="100000"/>
              </a:lnSpc>
              <a:defRPr/>
            </a:pPr>
            <a:r>
              <a:rPr lang="en-US" dirty="0" smtClean="0">
                <a:latin typeface="Consolas" pitchFamily="49" charset="0"/>
              </a:rPr>
              <a:t>right</a:t>
            </a:r>
            <a:r>
              <a:rPr lang="en-US" dirty="0" smtClean="0"/>
              <a:t>: places the element on the right and following content on the left</a:t>
            </a:r>
          </a:p>
          <a:p>
            <a:pPr lvl="1">
              <a:lnSpc>
                <a:spcPct val="100000"/>
              </a:lnSpc>
              <a:defRPr/>
            </a:pPr>
            <a:r>
              <a:rPr lang="en-US" dirty="0" smtClean="0"/>
              <a:t>floated elements should come before the content that will wrap around them in the code</a:t>
            </a:r>
          </a:p>
          <a:p>
            <a:pPr lvl="1">
              <a:lnSpc>
                <a:spcPct val="100000"/>
              </a:lnSpc>
              <a:defRPr/>
            </a:pPr>
            <a:r>
              <a:rPr lang="en-US" dirty="0" smtClean="0"/>
              <a:t>margins of floated elements do not collapse</a:t>
            </a:r>
          </a:p>
          <a:p>
            <a:pPr lvl="1">
              <a:lnSpc>
                <a:spcPct val="100000"/>
              </a:lnSpc>
              <a:defRPr/>
            </a:pPr>
            <a:r>
              <a:rPr lang="en-US" dirty="0" smtClean="0"/>
              <a:t>floated inline elements can apply height</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126</a:t>
            </a:fld>
            <a:endParaRPr lang="en-US" dirty="0"/>
          </a:p>
        </p:txBody>
      </p:sp>
    </p:spTree>
    <p:extLst>
      <p:ext uri="{BB962C8B-B14F-4D97-AF65-F5344CB8AC3E}">
        <p14:creationId xmlns:p14="http://schemas.microsoft.com/office/powerpoint/2010/main" val="142627599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 (2)</a:t>
            </a:r>
            <a:endParaRPr lang="en-US" dirty="0"/>
          </a:p>
        </p:txBody>
      </p:sp>
      <p:sp>
        <p:nvSpPr>
          <p:cNvPr id="3" name="Content Placeholder 2"/>
          <p:cNvSpPr>
            <a:spLocks noGrp="1"/>
          </p:cNvSpPr>
          <p:nvPr>
            <p:ph idx="1"/>
          </p:nvPr>
        </p:nvSpPr>
        <p:spPr/>
        <p:txBody>
          <a:bodyPr/>
          <a:lstStyle/>
          <a:p>
            <a:r>
              <a:rPr lang="en-US" dirty="0" smtClean="0"/>
              <a:t>How floated elements are positioned</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127</a:t>
            </a:fld>
            <a:endParaRPr lang="en-US" dirty="0"/>
          </a:p>
        </p:txBody>
      </p:sp>
      <p:graphicFrame>
        <p:nvGraphicFramePr>
          <p:cNvPr id="3074" name="Object 5"/>
          <p:cNvGraphicFramePr>
            <a:graphicFrameLocks noChangeAspect="1"/>
          </p:cNvGraphicFramePr>
          <p:nvPr/>
        </p:nvGraphicFramePr>
        <p:xfrm>
          <a:off x="4038600" y="2362200"/>
          <a:ext cx="4038600" cy="3149600"/>
        </p:xfrm>
        <a:graphic>
          <a:graphicData uri="http://schemas.openxmlformats.org/presentationml/2006/ole">
            <mc:AlternateContent xmlns:mc="http://schemas.openxmlformats.org/markup-compatibility/2006">
              <mc:Choice xmlns:v="urn:schemas-microsoft-com:vml" Requires="v">
                <p:oleObj spid="_x0000_s1116" name="Image" r:id="rId3" imgW="3174603" imgH="2476190" progId="">
                  <p:embed/>
                </p:oleObj>
              </mc:Choice>
              <mc:Fallback>
                <p:oleObj name="Image" r:id="rId3" imgW="3174603" imgH="24761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362200"/>
                        <a:ext cx="4038600" cy="314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360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Clear</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clear</a:t>
            </a:r>
          </a:p>
          <a:p>
            <a:pPr lvl="1">
              <a:lnSpc>
                <a:spcPct val="100000"/>
              </a:lnSpc>
              <a:defRPr/>
            </a:pPr>
            <a:r>
              <a:rPr lang="en-US" dirty="0" smtClean="0"/>
              <a:t>Sets the sides of the element where other floating elements are NOT allowed</a:t>
            </a:r>
          </a:p>
          <a:p>
            <a:pPr lvl="1">
              <a:lnSpc>
                <a:spcPct val="100000"/>
              </a:lnSpc>
              <a:defRPr/>
            </a:pPr>
            <a:r>
              <a:rPr lang="en-US" dirty="0" smtClean="0"/>
              <a:t>Used to "drop" elements below floated ones or expand a container, which contains only floated children</a:t>
            </a:r>
          </a:p>
          <a:p>
            <a:pPr lvl="1">
              <a:lnSpc>
                <a:spcPct val="100000"/>
              </a:lnSpc>
              <a:defRPr/>
            </a:pPr>
            <a:r>
              <a:rPr lang="en-US" dirty="0" smtClean="0"/>
              <a:t>Possible values: </a:t>
            </a:r>
            <a:r>
              <a:rPr lang="en-US" dirty="0" smtClean="0">
                <a:latin typeface="Consolas" pitchFamily="49" charset="0"/>
              </a:rPr>
              <a:t>left</a:t>
            </a:r>
            <a:r>
              <a:rPr lang="en-US" dirty="0" smtClean="0"/>
              <a:t>, </a:t>
            </a:r>
            <a:r>
              <a:rPr lang="en-US" dirty="0" smtClean="0">
                <a:latin typeface="Consolas" pitchFamily="49" charset="0"/>
              </a:rPr>
              <a:t>right</a:t>
            </a:r>
            <a:r>
              <a:rPr lang="en-US" dirty="0" smtClean="0"/>
              <a:t>, </a:t>
            </a:r>
            <a:r>
              <a:rPr lang="en-US" dirty="0" smtClean="0">
                <a:latin typeface="Consolas" pitchFamily="49" charset="0"/>
              </a:rPr>
              <a:t>both</a:t>
            </a:r>
          </a:p>
          <a:p>
            <a:pPr>
              <a:lnSpc>
                <a:spcPct val="100000"/>
              </a:lnSpc>
              <a:defRPr/>
            </a:pPr>
            <a:r>
              <a:rPr lang="en-US" sz="3000" dirty="0"/>
              <a:t>Clearing floats</a:t>
            </a:r>
          </a:p>
          <a:p>
            <a:pPr lvl="1">
              <a:lnSpc>
                <a:spcPct val="100000"/>
              </a:lnSpc>
              <a:defRPr/>
            </a:pPr>
            <a:r>
              <a:rPr lang="en-US" dirty="0" smtClean="0"/>
              <a:t>additional element (</a:t>
            </a:r>
            <a:r>
              <a:rPr lang="en-US" dirty="0" smtClean="0">
                <a:latin typeface="Consolas" pitchFamily="49" charset="0"/>
              </a:rPr>
              <a:t>&lt;div&gt;</a:t>
            </a:r>
            <a:r>
              <a:rPr lang="en-US" dirty="0" smtClean="0"/>
              <a:t>) with a clear style</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128</a:t>
            </a:fld>
            <a:endParaRPr lang="en-US" dirty="0"/>
          </a:p>
        </p:txBody>
      </p:sp>
    </p:spTree>
    <p:extLst>
      <p:ext uri="{BB962C8B-B14F-4D97-AF65-F5344CB8AC3E}">
        <p14:creationId xmlns:p14="http://schemas.microsoft.com/office/powerpoint/2010/main" val="1037216949"/>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Clear (2)</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sz="3000" dirty="0"/>
              <a:t>Clearing floats (continued)</a:t>
            </a:r>
          </a:p>
          <a:p>
            <a:pPr lvl="1">
              <a:lnSpc>
                <a:spcPct val="100000"/>
              </a:lnSpc>
              <a:defRPr/>
            </a:pPr>
            <a:r>
              <a:rPr lang="en-US" dirty="0" smtClean="0">
                <a:latin typeface="Consolas" pitchFamily="49" charset="0"/>
              </a:rPr>
              <a:t>:after { content: ""; display: block; clear: both; height: 0; }</a:t>
            </a:r>
            <a:endParaRPr lang="en-US" dirty="0" smtClean="0"/>
          </a:p>
          <a:p>
            <a:pPr lvl="1">
              <a:lnSpc>
                <a:spcPct val="100000"/>
              </a:lnSpc>
              <a:defRPr/>
            </a:pPr>
            <a:r>
              <a:rPr lang="en-US" dirty="0" smtClean="0"/>
              <a:t>Triggering </a:t>
            </a:r>
            <a:r>
              <a:rPr lang="en-US" dirty="0" err="1" smtClean="0"/>
              <a:t>hasLayout</a:t>
            </a:r>
            <a:r>
              <a:rPr lang="en-US" dirty="0" smtClean="0"/>
              <a:t> in IE expands a container of floated elements</a:t>
            </a:r>
          </a:p>
          <a:p>
            <a:pPr lvl="2">
              <a:lnSpc>
                <a:spcPct val="100000"/>
              </a:lnSpc>
              <a:defRPr/>
            </a:pPr>
            <a:r>
              <a:rPr lang="en-US" dirty="0" smtClean="0"/>
              <a:t>display: inline-block;</a:t>
            </a:r>
          </a:p>
          <a:p>
            <a:pPr lvl="2">
              <a:lnSpc>
                <a:spcPct val="100000"/>
              </a:lnSpc>
              <a:defRPr/>
            </a:pPr>
            <a:r>
              <a:rPr lang="en-US" dirty="0" smtClean="0"/>
              <a:t>zoom: 1;</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129</a:t>
            </a:fld>
            <a:endParaRPr lang="en-US" dirty="0"/>
          </a:p>
        </p:txBody>
      </p:sp>
    </p:spTree>
    <p:extLst>
      <p:ext uri="{BB962C8B-B14F-4D97-AF65-F5344CB8AC3E}">
        <p14:creationId xmlns:p14="http://schemas.microsoft.com/office/powerpoint/2010/main" val="34542685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a:defRPr/>
            </a:pPr>
            <a:r>
              <a:rPr lang="en-US" dirty="0" smtClean="0"/>
              <a:t>HTML Code Formatting</a:t>
            </a:r>
          </a:p>
        </p:txBody>
      </p:sp>
      <p:sp>
        <p:nvSpPr>
          <p:cNvPr id="882691" name="Rectangle 3"/>
          <p:cNvSpPr>
            <a:spLocks noGrp="1" noChangeArrowheads="1"/>
          </p:cNvSpPr>
          <p:nvPr>
            <p:ph idx="1"/>
          </p:nvPr>
        </p:nvSpPr>
        <p:spPr>
          <a:xfrm>
            <a:off x="1368334" y="1500051"/>
            <a:ext cx="9455331" cy="4704806"/>
          </a:xfrm>
        </p:spPr>
        <p:txBody>
          <a:bodyPr/>
          <a:lstStyle/>
          <a:p>
            <a:pPr>
              <a:lnSpc>
                <a:spcPct val="100000"/>
              </a:lnSpc>
              <a:defRPr/>
            </a:pPr>
            <a:r>
              <a:rPr lang="en-US" sz="3000" dirty="0"/>
              <a:t>The HTML source code should be formatted to increase readability and facilitate debugging.</a:t>
            </a:r>
            <a:endParaRPr lang="en-US" sz="3000" dirty="0">
              <a:latin typeface="Courier New" pitchFamily="49" charset="0"/>
            </a:endParaRPr>
          </a:p>
          <a:p>
            <a:pPr lvl="1">
              <a:lnSpc>
                <a:spcPct val="100000"/>
              </a:lnSpc>
              <a:defRPr/>
            </a:pPr>
            <a:r>
              <a:rPr lang="en-US" sz="2800" dirty="0"/>
              <a:t>Every block element should start on a new line.</a:t>
            </a:r>
          </a:p>
          <a:p>
            <a:pPr lvl="1">
              <a:lnSpc>
                <a:spcPct val="100000"/>
              </a:lnSpc>
              <a:defRPr/>
            </a:pPr>
            <a:r>
              <a:rPr lang="en-US" sz="2800" dirty="0"/>
              <a:t>Every nested (block) element should be indented.</a:t>
            </a:r>
          </a:p>
          <a:p>
            <a:pPr lvl="1">
              <a:lnSpc>
                <a:spcPct val="100000"/>
              </a:lnSpc>
              <a:defRPr/>
            </a:pPr>
            <a:r>
              <a:rPr lang="en-US" sz="2800" dirty="0"/>
              <a:t>Browsers ignore multiple whitespaces in the page source, so formatting is harmless.</a:t>
            </a:r>
          </a:p>
          <a:p>
            <a:pPr>
              <a:lnSpc>
                <a:spcPct val="100000"/>
              </a:lnSpc>
              <a:defRPr/>
            </a:pPr>
            <a:r>
              <a:rPr lang="en-US" dirty="0" smtClean="0"/>
              <a:t>For performance reasons, formatting can be sacrificed</a:t>
            </a: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6136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2691">
                                            <p:txEl>
                                              <p:pRg st="0" end="0"/>
                                            </p:txEl>
                                          </p:spTgt>
                                        </p:tgtEl>
                                        <p:attrNameLst>
                                          <p:attrName>style.visibility</p:attrName>
                                        </p:attrNameLst>
                                      </p:cBhvr>
                                      <p:to>
                                        <p:strVal val="visible"/>
                                      </p:to>
                                    </p:set>
                                    <p:anim calcmode="lin" valueType="num">
                                      <p:cBhvr additive="base">
                                        <p:cTn id="7" dur="500" fill="hold"/>
                                        <p:tgtEl>
                                          <p:spTgt spid="8826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26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82691">
                                            <p:txEl>
                                              <p:pRg st="1" end="1"/>
                                            </p:txEl>
                                          </p:spTgt>
                                        </p:tgtEl>
                                        <p:attrNameLst>
                                          <p:attrName>style.visibility</p:attrName>
                                        </p:attrNameLst>
                                      </p:cBhvr>
                                      <p:to>
                                        <p:strVal val="visible"/>
                                      </p:to>
                                    </p:set>
                                    <p:anim calcmode="lin" valueType="num">
                                      <p:cBhvr additive="base">
                                        <p:cTn id="11" dur="1000" fill="hold"/>
                                        <p:tgtEl>
                                          <p:spTgt spid="882691">
                                            <p:txEl>
                                              <p:pRg st="1" end="1"/>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88269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82691">
                                            <p:txEl>
                                              <p:pRg st="2" end="2"/>
                                            </p:txEl>
                                          </p:spTgt>
                                        </p:tgtEl>
                                        <p:attrNameLst>
                                          <p:attrName>style.visibility</p:attrName>
                                        </p:attrNameLst>
                                      </p:cBhvr>
                                      <p:to>
                                        <p:strVal val="visible"/>
                                      </p:to>
                                    </p:set>
                                    <p:anim calcmode="lin" valueType="num">
                                      <p:cBhvr additive="base">
                                        <p:cTn id="15" dur="1500" fill="hold"/>
                                        <p:tgtEl>
                                          <p:spTgt spid="882691">
                                            <p:txEl>
                                              <p:pRg st="2" end="2"/>
                                            </p:txEl>
                                          </p:spTgt>
                                        </p:tgtEl>
                                        <p:attrNameLst>
                                          <p:attrName>ppt_x</p:attrName>
                                        </p:attrNameLst>
                                      </p:cBhvr>
                                      <p:tavLst>
                                        <p:tav tm="0">
                                          <p:val>
                                            <p:strVal val="1+#ppt_w/2"/>
                                          </p:val>
                                        </p:tav>
                                        <p:tav tm="100000">
                                          <p:val>
                                            <p:strVal val="#ppt_x"/>
                                          </p:val>
                                        </p:tav>
                                      </p:tavLst>
                                    </p:anim>
                                    <p:anim calcmode="lin" valueType="num">
                                      <p:cBhvr additive="base">
                                        <p:cTn id="16" dur="1500" fill="hold"/>
                                        <p:tgtEl>
                                          <p:spTgt spid="88269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82691">
                                            <p:txEl>
                                              <p:pRg st="3" end="3"/>
                                            </p:txEl>
                                          </p:spTgt>
                                        </p:tgtEl>
                                        <p:attrNameLst>
                                          <p:attrName>style.visibility</p:attrName>
                                        </p:attrNameLst>
                                      </p:cBhvr>
                                      <p:to>
                                        <p:strVal val="visible"/>
                                      </p:to>
                                    </p:set>
                                    <p:anim calcmode="lin" valueType="num">
                                      <p:cBhvr additive="base">
                                        <p:cTn id="19" dur="2000" fill="hold"/>
                                        <p:tgtEl>
                                          <p:spTgt spid="882691">
                                            <p:txEl>
                                              <p:pRg st="3" end="3"/>
                                            </p:txEl>
                                          </p:spTgt>
                                        </p:tgtEl>
                                        <p:attrNameLst>
                                          <p:attrName>ppt_x</p:attrName>
                                        </p:attrNameLst>
                                      </p:cBhvr>
                                      <p:tavLst>
                                        <p:tav tm="0">
                                          <p:val>
                                            <p:strVal val="1+#ppt_w/2"/>
                                          </p:val>
                                        </p:tav>
                                        <p:tav tm="100000">
                                          <p:val>
                                            <p:strVal val="#ppt_x"/>
                                          </p:val>
                                        </p:tav>
                                      </p:tavLst>
                                    </p:anim>
                                    <p:anim calcmode="lin" valueType="num">
                                      <p:cBhvr additive="base">
                                        <p:cTn id="20" dur="2000" fill="hold"/>
                                        <p:tgtEl>
                                          <p:spTgt spid="88269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82691">
                                            <p:txEl>
                                              <p:pRg st="4" end="4"/>
                                            </p:txEl>
                                          </p:spTgt>
                                        </p:tgtEl>
                                        <p:attrNameLst>
                                          <p:attrName>style.visibility</p:attrName>
                                        </p:attrNameLst>
                                      </p:cBhvr>
                                      <p:to>
                                        <p:strVal val="visible"/>
                                      </p:to>
                                    </p:set>
                                    <p:anim calcmode="lin" valueType="num">
                                      <p:cBhvr additive="base">
                                        <p:cTn id="23" dur="1000" fill="hold"/>
                                        <p:tgtEl>
                                          <p:spTgt spid="882691">
                                            <p:txEl>
                                              <p:pRg st="4" end="4"/>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88269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Opacity</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opacity</a:t>
            </a:r>
            <a:r>
              <a:rPr lang="en-US" dirty="0" smtClean="0"/>
              <a:t>: specifies the opacity of the element</a:t>
            </a:r>
          </a:p>
          <a:p>
            <a:pPr lvl="1">
              <a:lnSpc>
                <a:spcPct val="100000"/>
              </a:lnSpc>
              <a:defRPr/>
            </a:pPr>
            <a:r>
              <a:rPr lang="en-US" dirty="0" smtClean="0"/>
              <a:t>Floating point number from 0 to 1</a:t>
            </a:r>
          </a:p>
          <a:p>
            <a:pPr lvl="1">
              <a:lnSpc>
                <a:spcPct val="100000"/>
              </a:lnSpc>
              <a:defRPr/>
            </a:pPr>
            <a:r>
              <a:rPr lang="en-US" dirty="0" smtClean="0"/>
              <a:t>For old Mozilla browsers use </a:t>
            </a:r>
            <a:r>
              <a:rPr lang="en-US" dirty="0" smtClean="0">
                <a:latin typeface="Consolas" pitchFamily="49" charset="0"/>
              </a:rPr>
              <a:t>–</a:t>
            </a:r>
            <a:r>
              <a:rPr lang="en-US" dirty="0" err="1" smtClean="0">
                <a:latin typeface="Consolas" pitchFamily="49" charset="0"/>
              </a:rPr>
              <a:t>moz</a:t>
            </a:r>
            <a:r>
              <a:rPr lang="en-US" dirty="0" smtClean="0">
                <a:latin typeface="Consolas" pitchFamily="49" charset="0"/>
              </a:rPr>
              <a:t>-opacity</a:t>
            </a:r>
            <a:endParaRPr lang="en-US" dirty="0" smtClean="0"/>
          </a:p>
          <a:p>
            <a:pPr lvl="1">
              <a:lnSpc>
                <a:spcPct val="100000"/>
              </a:lnSpc>
              <a:defRPr/>
            </a:pPr>
            <a:r>
              <a:rPr lang="en-US" dirty="0" smtClean="0"/>
              <a:t>For IE use </a:t>
            </a:r>
            <a:r>
              <a:rPr lang="en-US" dirty="0" smtClean="0">
                <a:latin typeface="Consolas" pitchFamily="49" charset="0"/>
              </a:rPr>
              <a:t>filter:alpha(opacity=value)</a:t>
            </a:r>
            <a:r>
              <a:rPr lang="en-US" dirty="0" smtClean="0"/>
              <a:t> where value is from 0 to 100; also, "binary and script behaviors" must be enabled and </a:t>
            </a:r>
            <a:r>
              <a:rPr lang="en-US" dirty="0" err="1">
                <a:latin typeface="Consolas" pitchFamily="49" charset="0"/>
              </a:rPr>
              <a:t>hasLayout</a:t>
            </a:r>
            <a:r>
              <a:rPr lang="en-US" dirty="0" smtClean="0"/>
              <a:t> must be triggered, e.g. with </a:t>
            </a:r>
            <a:r>
              <a:rPr lang="en-US" dirty="0" smtClean="0">
                <a:latin typeface="Consolas" pitchFamily="49" charset="0"/>
              </a:rPr>
              <a:t>zoom:1</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130</a:t>
            </a:fld>
            <a:endParaRPr lang="en-US" dirty="0"/>
          </a:p>
        </p:txBody>
      </p:sp>
    </p:spTree>
    <p:extLst>
      <p:ext uri="{BB962C8B-B14F-4D97-AF65-F5344CB8AC3E}">
        <p14:creationId xmlns:p14="http://schemas.microsoft.com/office/powerpoint/2010/main" val="1772000020"/>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Visibility</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visibility</a:t>
            </a:r>
          </a:p>
          <a:p>
            <a:pPr lvl="1">
              <a:lnSpc>
                <a:spcPct val="100000"/>
              </a:lnSpc>
              <a:defRPr/>
            </a:pPr>
            <a:r>
              <a:rPr lang="en-US" dirty="0" smtClean="0"/>
              <a:t>Determines whether the element is visible</a:t>
            </a:r>
          </a:p>
          <a:p>
            <a:pPr lvl="1">
              <a:lnSpc>
                <a:spcPct val="100000"/>
              </a:lnSpc>
              <a:defRPr/>
            </a:pPr>
            <a:r>
              <a:rPr lang="en-US" dirty="0" smtClean="0">
                <a:latin typeface="Consolas" pitchFamily="49" charset="0"/>
              </a:rPr>
              <a:t>hidden</a:t>
            </a:r>
            <a:r>
              <a:rPr lang="en-US" dirty="0" smtClean="0"/>
              <a:t>: element is not rendered, but still occupies place on the page (similar to </a:t>
            </a:r>
            <a:r>
              <a:rPr lang="en-US" dirty="0" smtClean="0">
                <a:latin typeface="Consolas" pitchFamily="49" charset="0"/>
              </a:rPr>
              <a:t>opacity:0</a:t>
            </a:r>
            <a:r>
              <a:rPr lang="en-US" dirty="0" smtClean="0"/>
              <a:t>)</a:t>
            </a:r>
          </a:p>
          <a:p>
            <a:pPr lvl="1">
              <a:lnSpc>
                <a:spcPct val="100000"/>
              </a:lnSpc>
              <a:defRPr/>
            </a:pPr>
            <a:r>
              <a:rPr lang="en-US" dirty="0" smtClean="0">
                <a:latin typeface="Consolas" pitchFamily="49" charset="0"/>
              </a:rPr>
              <a:t>visible</a:t>
            </a:r>
            <a:r>
              <a:rPr lang="en-US" dirty="0" smtClean="0"/>
              <a:t>: element is rendered normally</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131</a:t>
            </a:fld>
            <a:endParaRPr lang="en-US" dirty="0"/>
          </a:p>
        </p:txBody>
      </p:sp>
    </p:spTree>
    <p:extLst>
      <p:ext uri="{BB962C8B-B14F-4D97-AF65-F5344CB8AC3E}">
        <p14:creationId xmlns:p14="http://schemas.microsoft.com/office/powerpoint/2010/main" val="2898276924"/>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Display</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display</a:t>
            </a:r>
            <a:r>
              <a:rPr lang="en-US" dirty="0" smtClean="0"/>
              <a:t>: controls the display of the element and the way it is rendered and if breaks should be placed before and after the element</a:t>
            </a:r>
          </a:p>
          <a:p>
            <a:pPr lvl="1">
              <a:lnSpc>
                <a:spcPct val="100000"/>
              </a:lnSpc>
              <a:defRPr/>
            </a:pPr>
            <a:r>
              <a:rPr lang="en-US" dirty="0" smtClean="0">
                <a:latin typeface="Consolas" pitchFamily="49" charset="0"/>
              </a:rPr>
              <a:t>inline</a:t>
            </a:r>
            <a:r>
              <a:rPr lang="en-US" dirty="0" smtClean="0"/>
              <a:t>: no breaks are placed before and after </a:t>
            </a:r>
            <a:r>
              <a:rPr lang="en-US" dirty="0" smtClean="0">
                <a:latin typeface="Courier New" pitchFamily="49" charset="0"/>
              </a:rPr>
              <a:t>(</a:t>
            </a:r>
            <a:r>
              <a:rPr lang="en-US" dirty="0" smtClean="0">
                <a:latin typeface="Consolas" pitchFamily="49" charset="0"/>
              </a:rPr>
              <a:t>&lt;span&gt;</a:t>
            </a:r>
            <a:r>
              <a:rPr lang="en-US" dirty="0" smtClean="0"/>
              <a:t> is an inline element)</a:t>
            </a:r>
          </a:p>
          <a:p>
            <a:pPr lvl="1">
              <a:lnSpc>
                <a:spcPct val="100000"/>
              </a:lnSpc>
              <a:defRPr/>
            </a:pPr>
            <a:r>
              <a:rPr lang="en-US" dirty="0" smtClean="0">
                <a:latin typeface="Consolas" pitchFamily="49" charset="0"/>
              </a:rPr>
              <a:t>block</a:t>
            </a:r>
            <a:r>
              <a:rPr lang="en-US" dirty="0" smtClean="0"/>
              <a:t>:  breaks are placed before AND after the element (</a:t>
            </a:r>
            <a:r>
              <a:rPr lang="en-US" dirty="0" smtClean="0">
                <a:latin typeface="Consolas" pitchFamily="49" charset="0"/>
              </a:rPr>
              <a:t>&lt;div&gt;</a:t>
            </a:r>
            <a:r>
              <a:rPr lang="en-US" dirty="0" smtClean="0"/>
              <a:t> is a block element)</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132</a:t>
            </a:fld>
            <a:endParaRPr lang="en-US" dirty="0"/>
          </a:p>
        </p:txBody>
      </p:sp>
    </p:spTree>
    <p:extLst>
      <p:ext uri="{BB962C8B-B14F-4D97-AF65-F5344CB8AC3E}">
        <p14:creationId xmlns:p14="http://schemas.microsoft.com/office/powerpoint/2010/main" val="3893903138"/>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(2)</a:t>
            </a:r>
            <a:endParaRPr lang="bg-BG" dirty="0"/>
          </a:p>
        </p:txBody>
      </p:sp>
      <p:sp>
        <p:nvSpPr>
          <p:cNvPr id="3" name="Content Placeholder 2"/>
          <p:cNvSpPr>
            <a:spLocks noGrp="1"/>
          </p:cNvSpPr>
          <p:nvPr>
            <p:ph idx="1"/>
          </p:nvPr>
        </p:nvSpPr>
        <p:spPr/>
        <p:txBody>
          <a:bodyPr/>
          <a:lstStyle/>
          <a:p>
            <a:pPr>
              <a:lnSpc>
                <a:spcPct val="100000"/>
              </a:lnSpc>
              <a:defRPr/>
            </a:pPr>
            <a:r>
              <a:rPr lang="en-US" dirty="0">
                <a:latin typeface="Consolas" pitchFamily="49" charset="0"/>
              </a:rPr>
              <a:t>display</a:t>
            </a:r>
            <a:r>
              <a:rPr lang="en-US" dirty="0"/>
              <a:t>: controls the display of the element and the way it is rendered and if breaks should be placed before and after the element</a:t>
            </a:r>
          </a:p>
          <a:p>
            <a:pPr lvl="1">
              <a:lnSpc>
                <a:spcPct val="100000"/>
              </a:lnSpc>
              <a:defRPr/>
            </a:pPr>
            <a:r>
              <a:rPr lang="en-US" dirty="0" smtClean="0">
                <a:latin typeface="Consolas" pitchFamily="49" charset="0"/>
              </a:rPr>
              <a:t>none</a:t>
            </a:r>
            <a:r>
              <a:rPr lang="en-US" dirty="0" smtClean="0"/>
              <a:t>: element is hidden and its dimensions are not used to calculate the surrounding elements rendering (differs from </a:t>
            </a:r>
            <a:r>
              <a:rPr lang="en-US" dirty="0" smtClean="0">
                <a:latin typeface="Consolas" pitchFamily="49" charset="0"/>
              </a:rPr>
              <a:t>visibility:</a:t>
            </a:r>
            <a:r>
              <a:rPr lang="en-US" dirty="0" smtClean="0"/>
              <a:t> </a:t>
            </a:r>
            <a:r>
              <a:rPr lang="en-US" dirty="0" smtClean="0">
                <a:latin typeface="Consolas" pitchFamily="49" charset="0"/>
              </a:rPr>
              <a:t>hidden</a:t>
            </a:r>
            <a:r>
              <a:rPr lang="en-US" dirty="0" smtClean="0"/>
              <a:t>!)</a:t>
            </a:r>
          </a:p>
          <a:p>
            <a:pPr lvl="1">
              <a:lnSpc>
                <a:spcPct val="100000"/>
              </a:lnSpc>
              <a:defRPr/>
            </a:pPr>
            <a:r>
              <a:rPr lang="en-US" dirty="0" smtClean="0"/>
              <a:t>There are some more possible values, but not all browsers support them</a:t>
            </a:r>
          </a:p>
          <a:p>
            <a:pPr marL="863600" lvl="2" indent="-214313">
              <a:lnSpc>
                <a:spcPct val="100000"/>
              </a:lnSpc>
              <a:defRPr/>
            </a:pPr>
            <a:r>
              <a:rPr lang="en-US" dirty="0" smtClean="0"/>
              <a:t>Specific displays like </a:t>
            </a:r>
            <a:r>
              <a:rPr lang="en-US" dirty="0" smtClean="0">
                <a:latin typeface="Consolas" pitchFamily="49" charset="0"/>
              </a:rPr>
              <a:t>table-cell</a:t>
            </a:r>
            <a:r>
              <a:rPr lang="en-US" dirty="0" smtClean="0"/>
              <a:t> and </a:t>
            </a:r>
            <a:r>
              <a:rPr lang="en-US" dirty="0" smtClean="0">
                <a:latin typeface="Consolas" pitchFamily="49" charset="0"/>
              </a:rPr>
              <a:t>table-row</a:t>
            </a: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133</a:t>
            </a:fld>
            <a:endParaRPr lang="en-US" dirty="0"/>
          </a:p>
        </p:txBody>
      </p:sp>
    </p:spTree>
    <p:extLst>
      <p:ext uri="{BB962C8B-B14F-4D97-AF65-F5344CB8AC3E}">
        <p14:creationId xmlns:p14="http://schemas.microsoft.com/office/powerpoint/2010/main" val="1379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Overflow</a:t>
            </a:r>
            <a:endParaRPr lang="bg-BG" dirty="0" smtClean="0"/>
          </a:p>
        </p:txBody>
      </p:sp>
      <p:sp>
        <p:nvSpPr>
          <p:cNvPr id="1001475" name="Rectangle 3"/>
          <p:cNvSpPr>
            <a:spLocks noGrp="1" noChangeArrowheads="1"/>
          </p:cNvSpPr>
          <p:nvPr>
            <p:ph idx="1"/>
          </p:nvPr>
        </p:nvSpPr>
        <p:spPr>
          <a:xfrm>
            <a:off x="1676400" y="1504950"/>
            <a:ext cx="8686800" cy="5638800"/>
          </a:xfrm>
        </p:spPr>
        <p:txBody>
          <a:bodyPr/>
          <a:lstStyle/>
          <a:p>
            <a:pPr>
              <a:lnSpc>
                <a:spcPct val="100000"/>
              </a:lnSpc>
              <a:defRPr/>
            </a:pPr>
            <a:r>
              <a:rPr lang="en-US" dirty="0">
                <a:latin typeface="Consolas" pitchFamily="49" charset="0"/>
              </a:rPr>
              <a:t>overflow</a:t>
            </a:r>
            <a:r>
              <a:rPr lang="en-US" dirty="0"/>
              <a:t>: defines the behavior of element when content needs more space than you have specified by the size properties or for other reasons. Values: </a:t>
            </a:r>
          </a:p>
          <a:p>
            <a:pPr lvl="1">
              <a:lnSpc>
                <a:spcPct val="100000"/>
              </a:lnSpc>
              <a:defRPr/>
            </a:pPr>
            <a:r>
              <a:rPr lang="en-US" sz="2800" dirty="0">
                <a:latin typeface="Consolas" pitchFamily="49" charset="0"/>
              </a:rPr>
              <a:t>visible</a:t>
            </a:r>
            <a:r>
              <a:rPr lang="en-US" sz="2800" dirty="0"/>
              <a:t> (default) – content spills out of the element</a:t>
            </a:r>
          </a:p>
          <a:p>
            <a:pPr lvl="1">
              <a:lnSpc>
                <a:spcPct val="100000"/>
              </a:lnSpc>
              <a:defRPr/>
            </a:pPr>
            <a:r>
              <a:rPr lang="en-US" sz="2800" dirty="0">
                <a:latin typeface="Consolas" pitchFamily="49" charset="0"/>
              </a:rPr>
              <a:t>auto</a:t>
            </a:r>
            <a:r>
              <a:rPr lang="en-US" sz="2800" dirty="0"/>
              <a:t> - show scrollbars if needed</a:t>
            </a:r>
          </a:p>
          <a:p>
            <a:pPr lvl="1">
              <a:lnSpc>
                <a:spcPct val="100000"/>
              </a:lnSpc>
              <a:defRPr/>
            </a:pPr>
            <a:r>
              <a:rPr lang="en-US" sz="2800" dirty="0">
                <a:latin typeface="Consolas" pitchFamily="49" charset="0"/>
              </a:rPr>
              <a:t>scroll</a:t>
            </a:r>
            <a:r>
              <a:rPr lang="en-US" sz="2800" dirty="0"/>
              <a:t> – always show scrollbars</a:t>
            </a:r>
          </a:p>
          <a:p>
            <a:pPr lvl="1">
              <a:lnSpc>
                <a:spcPct val="100000"/>
              </a:lnSpc>
              <a:defRPr/>
            </a:pPr>
            <a:r>
              <a:rPr lang="en-US" sz="2800" dirty="0">
                <a:latin typeface="Consolas" pitchFamily="49" charset="0"/>
              </a:rPr>
              <a:t>hidden</a:t>
            </a:r>
            <a:r>
              <a:rPr lang="en-US" sz="2800" dirty="0"/>
              <a:t> – any content that cannot fit is clipped</a:t>
            </a:r>
            <a:endParaRPr lang="bg-BG" sz="28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134</a:t>
            </a:fld>
            <a:endParaRPr lang="en-US" dirty="0"/>
          </a:p>
        </p:txBody>
      </p:sp>
    </p:spTree>
    <p:extLst>
      <p:ext uri="{BB962C8B-B14F-4D97-AF65-F5344CB8AC3E}">
        <p14:creationId xmlns:p14="http://schemas.microsoft.com/office/powerpoint/2010/main" val="3274632616"/>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Other CSS Properties</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latin typeface="Consolas" pitchFamily="49" charset="0"/>
              </a:rPr>
              <a:t>cursor</a:t>
            </a:r>
            <a:r>
              <a:rPr lang="en-US" dirty="0" smtClean="0"/>
              <a:t>:  specifies the look of the mouse cursor when placed over the element</a:t>
            </a:r>
            <a:endParaRPr lang="bg-BG" dirty="0" smtClean="0"/>
          </a:p>
          <a:p>
            <a:pPr lvl="1">
              <a:lnSpc>
                <a:spcPct val="100000"/>
              </a:lnSpc>
              <a:defRPr/>
            </a:pPr>
            <a:r>
              <a:rPr lang="en-US" dirty="0" smtClean="0"/>
              <a:t> Values: </a:t>
            </a:r>
            <a:r>
              <a:rPr lang="en-US" dirty="0" smtClean="0">
                <a:latin typeface="Consolas" pitchFamily="49" charset="0"/>
              </a:rPr>
              <a:t>crosshair</a:t>
            </a:r>
            <a:r>
              <a:rPr lang="en-US" dirty="0" smtClean="0"/>
              <a:t>, </a:t>
            </a:r>
            <a:r>
              <a:rPr lang="en-US" dirty="0" smtClean="0">
                <a:latin typeface="Consolas" pitchFamily="49" charset="0"/>
              </a:rPr>
              <a:t>help</a:t>
            </a:r>
            <a:r>
              <a:rPr lang="en-US" dirty="0" smtClean="0"/>
              <a:t>, </a:t>
            </a:r>
            <a:r>
              <a:rPr lang="en-US" dirty="0" smtClean="0">
                <a:latin typeface="Consolas" pitchFamily="49" charset="0"/>
              </a:rPr>
              <a:t>pointer</a:t>
            </a:r>
            <a:r>
              <a:rPr lang="en-US" dirty="0" smtClean="0"/>
              <a:t>, </a:t>
            </a:r>
            <a:r>
              <a:rPr lang="en-US" dirty="0" smtClean="0">
                <a:latin typeface="Consolas" pitchFamily="49" charset="0"/>
              </a:rPr>
              <a:t>progress</a:t>
            </a:r>
            <a:r>
              <a:rPr lang="en-US" dirty="0" smtClean="0"/>
              <a:t>, </a:t>
            </a:r>
            <a:r>
              <a:rPr lang="en-US" dirty="0" smtClean="0">
                <a:latin typeface="Consolas" pitchFamily="49" charset="0"/>
              </a:rPr>
              <a:t>move</a:t>
            </a:r>
            <a:r>
              <a:rPr lang="en-US" dirty="0" smtClean="0"/>
              <a:t>, </a:t>
            </a:r>
            <a:r>
              <a:rPr lang="en-US" dirty="0" smtClean="0">
                <a:latin typeface="Consolas" pitchFamily="49" charset="0"/>
              </a:rPr>
              <a:t>hair</a:t>
            </a:r>
            <a:r>
              <a:rPr lang="en-US" dirty="0" smtClean="0"/>
              <a:t>, </a:t>
            </a:r>
            <a:r>
              <a:rPr lang="en-US" noProof="1" smtClean="0">
                <a:latin typeface="Consolas" pitchFamily="49" charset="0"/>
              </a:rPr>
              <a:t>col-resize</a:t>
            </a:r>
            <a:r>
              <a:rPr lang="en-US" dirty="0" smtClean="0"/>
              <a:t>, </a:t>
            </a:r>
            <a:r>
              <a:rPr lang="en-US" dirty="0" smtClean="0">
                <a:latin typeface="Consolas" pitchFamily="49" charset="0"/>
              </a:rPr>
              <a:t>row-resize</a:t>
            </a:r>
            <a:r>
              <a:rPr lang="en-US" dirty="0" smtClean="0"/>
              <a:t>, </a:t>
            </a:r>
            <a:r>
              <a:rPr lang="en-US" dirty="0" smtClean="0">
                <a:latin typeface="Consolas" pitchFamily="49" charset="0"/>
              </a:rPr>
              <a:t>text</a:t>
            </a:r>
            <a:r>
              <a:rPr lang="en-US" dirty="0" smtClean="0"/>
              <a:t>, </a:t>
            </a:r>
            <a:r>
              <a:rPr lang="en-US" dirty="0" smtClean="0">
                <a:latin typeface="Consolas" pitchFamily="49" charset="0"/>
              </a:rPr>
              <a:t>wait</a:t>
            </a:r>
            <a:r>
              <a:rPr lang="en-US" dirty="0" smtClean="0"/>
              <a:t>, </a:t>
            </a:r>
            <a:r>
              <a:rPr lang="en-US" dirty="0" smtClean="0">
                <a:latin typeface="Consolas" pitchFamily="49" charset="0"/>
              </a:rPr>
              <a:t>copy</a:t>
            </a:r>
            <a:r>
              <a:rPr lang="en-US" dirty="0" smtClean="0"/>
              <a:t>, </a:t>
            </a:r>
            <a:r>
              <a:rPr lang="en-US" dirty="0" smtClean="0">
                <a:latin typeface="Consolas" pitchFamily="49" charset="0"/>
              </a:rPr>
              <a:t>drop</a:t>
            </a:r>
            <a:r>
              <a:rPr lang="en-US" dirty="0" smtClean="0"/>
              <a:t>, and others</a:t>
            </a:r>
          </a:p>
          <a:p>
            <a:pPr>
              <a:lnSpc>
                <a:spcPct val="100000"/>
              </a:lnSpc>
              <a:defRPr/>
            </a:pPr>
            <a:r>
              <a:rPr lang="en-US" dirty="0" smtClean="0">
                <a:latin typeface="Consolas" pitchFamily="49" charset="0"/>
              </a:rPr>
              <a:t>white-space</a:t>
            </a:r>
            <a:r>
              <a:rPr lang="en-US" dirty="0" smtClean="0"/>
              <a:t> – controls the line breaking of text. Value is one of:</a:t>
            </a:r>
          </a:p>
          <a:p>
            <a:pPr lvl="1">
              <a:lnSpc>
                <a:spcPct val="100000"/>
              </a:lnSpc>
              <a:defRPr/>
            </a:pPr>
            <a:r>
              <a:rPr lang="en-US" noProof="1" smtClean="0">
                <a:latin typeface="Consolas" pitchFamily="49" charset="0"/>
              </a:rPr>
              <a:t>nowrap</a:t>
            </a:r>
            <a:r>
              <a:rPr lang="en-US" dirty="0" smtClean="0"/>
              <a:t> – keeps the text on one line</a:t>
            </a:r>
          </a:p>
          <a:p>
            <a:pPr lvl="1">
              <a:lnSpc>
                <a:spcPct val="100000"/>
              </a:lnSpc>
              <a:defRPr/>
            </a:pPr>
            <a:r>
              <a:rPr lang="en-US" dirty="0" smtClean="0">
                <a:latin typeface="Consolas" pitchFamily="49" charset="0"/>
              </a:rPr>
              <a:t>normal</a:t>
            </a:r>
            <a:r>
              <a:rPr lang="en-US" dirty="0" smtClean="0"/>
              <a:t> (default) – browser decides whether to brake the lines if needed</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135</a:t>
            </a:fld>
            <a:endParaRPr lang="en-US" dirty="0"/>
          </a:p>
        </p:txBody>
      </p:sp>
    </p:spTree>
    <p:extLst>
      <p:ext uri="{BB962C8B-B14F-4D97-AF65-F5344CB8AC3E}">
        <p14:creationId xmlns:p14="http://schemas.microsoft.com/office/powerpoint/2010/main" val="1947603126"/>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Benefits of using CSS</a:t>
            </a:r>
            <a:endParaRPr lang="bg-BG" dirty="0" smtClean="0"/>
          </a:p>
        </p:txBody>
      </p:sp>
      <p:sp>
        <p:nvSpPr>
          <p:cNvPr id="1001475" name="Rectangle 3"/>
          <p:cNvSpPr>
            <a:spLocks noGrp="1" noChangeArrowheads="1"/>
          </p:cNvSpPr>
          <p:nvPr>
            <p:ph idx="1"/>
          </p:nvPr>
        </p:nvSpPr>
        <p:spPr>
          <a:xfrm>
            <a:off x="1905000" y="1690688"/>
            <a:ext cx="8382000" cy="5638800"/>
          </a:xfrm>
        </p:spPr>
        <p:txBody>
          <a:bodyPr/>
          <a:lstStyle/>
          <a:p>
            <a:pPr>
              <a:lnSpc>
                <a:spcPct val="100000"/>
              </a:lnSpc>
              <a:defRPr/>
            </a:pPr>
            <a:r>
              <a:rPr lang="en-US" dirty="0" smtClean="0"/>
              <a:t>More powerful formatting than using presentation tags</a:t>
            </a:r>
          </a:p>
          <a:p>
            <a:pPr>
              <a:lnSpc>
                <a:spcPct val="100000"/>
              </a:lnSpc>
              <a:defRPr/>
            </a:pPr>
            <a:r>
              <a:rPr lang="en-US" dirty="0" smtClean="0"/>
              <a:t>Your pages load faster, because browsers cache the </a:t>
            </a:r>
            <a:r>
              <a:rPr lang="en-US" dirty="0" smtClean="0">
                <a:latin typeface="Consolas" pitchFamily="49" charset="0"/>
                <a:cs typeface="Courier New" pitchFamily="49" charset="0"/>
              </a:rPr>
              <a:t>.</a:t>
            </a:r>
            <a:r>
              <a:rPr lang="en-US" noProof="1" smtClean="0">
                <a:latin typeface="Consolas" pitchFamily="49" charset="0"/>
                <a:cs typeface="Courier New" pitchFamily="49" charset="0"/>
              </a:rPr>
              <a:t>css</a:t>
            </a:r>
            <a:r>
              <a:rPr lang="en-US" dirty="0" smtClean="0"/>
              <a:t> files</a:t>
            </a:r>
          </a:p>
          <a:p>
            <a:pPr>
              <a:lnSpc>
                <a:spcPct val="100000"/>
              </a:lnSpc>
              <a:defRPr/>
            </a:pPr>
            <a:r>
              <a:rPr lang="en-US" dirty="0" smtClean="0"/>
              <a:t>Increased accessibility, because rules can be defined according given media</a:t>
            </a:r>
          </a:p>
          <a:p>
            <a:pPr>
              <a:lnSpc>
                <a:spcPct val="100000"/>
              </a:lnSpc>
              <a:defRPr/>
            </a:pPr>
            <a:r>
              <a:rPr lang="en-US" dirty="0" smtClean="0"/>
              <a:t>Pages are easier to maintain and update</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136</a:t>
            </a:fld>
            <a:endParaRPr lang="en-US" dirty="0"/>
          </a:p>
        </p:txBody>
      </p:sp>
    </p:spTree>
    <p:extLst>
      <p:ext uri="{BB962C8B-B14F-4D97-AF65-F5344CB8AC3E}">
        <p14:creationId xmlns:p14="http://schemas.microsoft.com/office/powerpoint/2010/main" val="2222913149"/>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Maintenance Example</a:t>
            </a:r>
            <a:endParaRPr lang="bg-BG" dirty="0" smtClean="0"/>
          </a:p>
        </p:txBody>
      </p:sp>
      <p:sp>
        <p:nvSpPr>
          <p:cNvPr id="12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137</a:t>
            </a:fld>
            <a:endParaRPr lang="en-US" dirty="0"/>
          </a:p>
        </p:txBody>
      </p:sp>
      <p:sp>
        <p:nvSpPr>
          <p:cNvPr id="6" name="Rectangle 3"/>
          <p:cNvSpPr>
            <a:spLocks noChangeArrowheads="1"/>
          </p:cNvSpPr>
          <p:nvPr/>
        </p:nvSpPr>
        <p:spPr bwMode="auto">
          <a:xfrm>
            <a:off x="3328988" y="1873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 name="Text Box 4"/>
          <p:cNvSpPr txBox="1">
            <a:spLocks noChangeArrowheads="1"/>
          </p:cNvSpPr>
          <p:nvPr/>
        </p:nvSpPr>
        <p:spPr bwMode="auto">
          <a:xfrm>
            <a:off x="3265488" y="1852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 name="Rectangle 5"/>
          <p:cNvSpPr>
            <a:spLocks noChangeArrowheads="1"/>
          </p:cNvSpPr>
          <p:nvPr/>
        </p:nvSpPr>
        <p:spPr bwMode="auto">
          <a:xfrm>
            <a:off x="3481388" y="2614613"/>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 name="Text Box 6"/>
          <p:cNvSpPr txBox="1">
            <a:spLocks noChangeArrowheads="1"/>
          </p:cNvSpPr>
          <p:nvPr/>
        </p:nvSpPr>
        <p:spPr bwMode="auto">
          <a:xfrm>
            <a:off x="3417888" y="2593976"/>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 name="Rectangle 7"/>
          <p:cNvSpPr>
            <a:spLocks noChangeArrowheads="1"/>
          </p:cNvSpPr>
          <p:nvPr/>
        </p:nvSpPr>
        <p:spPr bwMode="auto">
          <a:xfrm>
            <a:off x="4243388" y="1949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 name="Text Box 8"/>
          <p:cNvSpPr txBox="1">
            <a:spLocks noChangeArrowheads="1"/>
          </p:cNvSpPr>
          <p:nvPr/>
        </p:nvSpPr>
        <p:spPr bwMode="auto">
          <a:xfrm>
            <a:off x="4179888" y="1928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2" name="Rectangle 9"/>
          <p:cNvSpPr>
            <a:spLocks noChangeArrowheads="1"/>
          </p:cNvSpPr>
          <p:nvPr/>
        </p:nvSpPr>
        <p:spPr bwMode="auto">
          <a:xfrm>
            <a:off x="3024188" y="5149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3" name="Text Box 10"/>
          <p:cNvSpPr txBox="1">
            <a:spLocks noChangeArrowheads="1"/>
          </p:cNvSpPr>
          <p:nvPr/>
        </p:nvSpPr>
        <p:spPr bwMode="auto">
          <a:xfrm>
            <a:off x="2960688" y="5129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4" name="Rectangle 11"/>
          <p:cNvSpPr>
            <a:spLocks noChangeArrowheads="1"/>
          </p:cNvSpPr>
          <p:nvPr/>
        </p:nvSpPr>
        <p:spPr bwMode="auto">
          <a:xfrm>
            <a:off x="2795588" y="3397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5" name="Text Box 12"/>
          <p:cNvSpPr txBox="1">
            <a:spLocks noChangeArrowheads="1"/>
          </p:cNvSpPr>
          <p:nvPr/>
        </p:nvSpPr>
        <p:spPr bwMode="auto">
          <a:xfrm>
            <a:off x="2732088" y="3376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6" name="Rectangle 13"/>
          <p:cNvSpPr>
            <a:spLocks noChangeArrowheads="1"/>
          </p:cNvSpPr>
          <p:nvPr/>
        </p:nvSpPr>
        <p:spPr bwMode="auto">
          <a:xfrm>
            <a:off x="3176588" y="4159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7" name="Text Box 14"/>
          <p:cNvSpPr txBox="1">
            <a:spLocks noChangeArrowheads="1"/>
          </p:cNvSpPr>
          <p:nvPr/>
        </p:nvSpPr>
        <p:spPr bwMode="auto">
          <a:xfrm>
            <a:off x="3113088" y="4138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8" name="Rectangle 15"/>
          <p:cNvSpPr>
            <a:spLocks noChangeArrowheads="1"/>
          </p:cNvSpPr>
          <p:nvPr/>
        </p:nvSpPr>
        <p:spPr bwMode="auto">
          <a:xfrm>
            <a:off x="4014788" y="3244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9" name="Text Box 16"/>
          <p:cNvSpPr txBox="1">
            <a:spLocks noChangeArrowheads="1"/>
          </p:cNvSpPr>
          <p:nvPr/>
        </p:nvSpPr>
        <p:spPr bwMode="auto">
          <a:xfrm>
            <a:off x="3951288" y="3224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20" name="Rectangle 17"/>
          <p:cNvSpPr>
            <a:spLocks noChangeArrowheads="1"/>
          </p:cNvSpPr>
          <p:nvPr/>
        </p:nvSpPr>
        <p:spPr bwMode="auto">
          <a:xfrm>
            <a:off x="4624388" y="3016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21" name="Text Box 18"/>
          <p:cNvSpPr txBox="1">
            <a:spLocks noChangeArrowheads="1"/>
          </p:cNvSpPr>
          <p:nvPr/>
        </p:nvSpPr>
        <p:spPr bwMode="auto">
          <a:xfrm>
            <a:off x="4560888" y="2995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22" name="Rectangle 19"/>
          <p:cNvSpPr>
            <a:spLocks noChangeArrowheads="1"/>
          </p:cNvSpPr>
          <p:nvPr/>
        </p:nvSpPr>
        <p:spPr bwMode="auto">
          <a:xfrm>
            <a:off x="3405188" y="3473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23" name="Text Box 20"/>
          <p:cNvSpPr txBox="1">
            <a:spLocks noChangeArrowheads="1"/>
          </p:cNvSpPr>
          <p:nvPr/>
        </p:nvSpPr>
        <p:spPr bwMode="auto">
          <a:xfrm>
            <a:off x="3341688" y="3452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24" name="Rectangle 21"/>
          <p:cNvSpPr>
            <a:spLocks noChangeArrowheads="1"/>
          </p:cNvSpPr>
          <p:nvPr/>
        </p:nvSpPr>
        <p:spPr bwMode="auto">
          <a:xfrm>
            <a:off x="3938588" y="4387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25" name="Text Box 22"/>
          <p:cNvSpPr txBox="1">
            <a:spLocks noChangeArrowheads="1"/>
          </p:cNvSpPr>
          <p:nvPr/>
        </p:nvSpPr>
        <p:spPr bwMode="auto">
          <a:xfrm>
            <a:off x="3875088" y="4367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26" name="Rectangle 23"/>
          <p:cNvSpPr>
            <a:spLocks noChangeArrowheads="1"/>
          </p:cNvSpPr>
          <p:nvPr/>
        </p:nvSpPr>
        <p:spPr bwMode="auto">
          <a:xfrm>
            <a:off x="4014788" y="2559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27" name="Text Box 24"/>
          <p:cNvSpPr txBox="1">
            <a:spLocks noChangeArrowheads="1"/>
          </p:cNvSpPr>
          <p:nvPr/>
        </p:nvSpPr>
        <p:spPr bwMode="auto">
          <a:xfrm>
            <a:off x="3951288" y="2538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28" name="Rectangle 25"/>
          <p:cNvSpPr>
            <a:spLocks noChangeArrowheads="1"/>
          </p:cNvSpPr>
          <p:nvPr/>
        </p:nvSpPr>
        <p:spPr bwMode="auto">
          <a:xfrm>
            <a:off x="2795588" y="2482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29" name="Text Box 26"/>
          <p:cNvSpPr txBox="1">
            <a:spLocks noChangeArrowheads="1"/>
          </p:cNvSpPr>
          <p:nvPr/>
        </p:nvSpPr>
        <p:spPr bwMode="auto">
          <a:xfrm>
            <a:off x="2732088" y="2462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30" name="Rectangle 27"/>
          <p:cNvSpPr>
            <a:spLocks noChangeArrowheads="1"/>
          </p:cNvSpPr>
          <p:nvPr/>
        </p:nvSpPr>
        <p:spPr bwMode="auto">
          <a:xfrm>
            <a:off x="4852988" y="4006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31" name="Text Box 28"/>
          <p:cNvSpPr txBox="1">
            <a:spLocks noChangeArrowheads="1"/>
          </p:cNvSpPr>
          <p:nvPr/>
        </p:nvSpPr>
        <p:spPr bwMode="auto">
          <a:xfrm>
            <a:off x="4789488" y="3986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32" name="Rectangle 29"/>
          <p:cNvSpPr>
            <a:spLocks noChangeArrowheads="1"/>
          </p:cNvSpPr>
          <p:nvPr/>
        </p:nvSpPr>
        <p:spPr bwMode="auto">
          <a:xfrm>
            <a:off x="3709988" y="5226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33" name="Text Box 30"/>
          <p:cNvSpPr txBox="1">
            <a:spLocks noChangeArrowheads="1"/>
          </p:cNvSpPr>
          <p:nvPr/>
        </p:nvSpPr>
        <p:spPr bwMode="auto">
          <a:xfrm>
            <a:off x="3646488" y="5205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34" name="Rectangle 31"/>
          <p:cNvSpPr>
            <a:spLocks noChangeArrowheads="1"/>
          </p:cNvSpPr>
          <p:nvPr/>
        </p:nvSpPr>
        <p:spPr bwMode="auto">
          <a:xfrm>
            <a:off x="4624388" y="4768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35" name="Text Box 32"/>
          <p:cNvSpPr txBox="1">
            <a:spLocks noChangeArrowheads="1"/>
          </p:cNvSpPr>
          <p:nvPr/>
        </p:nvSpPr>
        <p:spPr bwMode="auto">
          <a:xfrm>
            <a:off x="4560888" y="4748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36" name="Rectangle 33"/>
          <p:cNvSpPr>
            <a:spLocks noChangeArrowheads="1"/>
          </p:cNvSpPr>
          <p:nvPr/>
        </p:nvSpPr>
        <p:spPr bwMode="auto">
          <a:xfrm>
            <a:off x="4852988" y="2178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37" name="Text Box 34"/>
          <p:cNvSpPr txBox="1">
            <a:spLocks noChangeArrowheads="1"/>
          </p:cNvSpPr>
          <p:nvPr/>
        </p:nvSpPr>
        <p:spPr bwMode="auto">
          <a:xfrm>
            <a:off x="4789488" y="2157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38" name="Rectangle 35"/>
          <p:cNvSpPr>
            <a:spLocks noChangeArrowheads="1"/>
          </p:cNvSpPr>
          <p:nvPr/>
        </p:nvSpPr>
        <p:spPr bwMode="auto">
          <a:xfrm>
            <a:off x="4243388" y="3854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39" name="Text Box 36"/>
          <p:cNvSpPr txBox="1">
            <a:spLocks noChangeArrowheads="1"/>
          </p:cNvSpPr>
          <p:nvPr/>
        </p:nvSpPr>
        <p:spPr bwMode="auto">
          <a:xfrm>
            <a:off x="4179888" y="3833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40" name="Rectangle 37"/>
          <p:cNvSpPr>
            <a:spLocks noChangeArrowheads="1"/>
          </p:cNvSpPr>
          <p:nvPr/>
        </p:nvSpPr>
        <p:spPr bwMode="auto">
          <a:xfrm>
            <a:off x="3557588" y="4006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41" name="Text Box 38"/>
          <p:cNvSpPr txBox="1">
            <a:spLocks noChangeArrowheads="1"/>
          </p:cNvSpPr>
          <p:nvPr/>
        </p:nvSpPr>
        <p:spPr bwMode="auto">
          <a:xfrm>
            <a:off x="3494088" y="3986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42" name="Rectangle 39"/>
          <p:cNvSpPr>
            <a:spLocks noChangeArrowheads="1"/>
          </p:cNvSpPr>
          <p:nvPr/>
        </p:nvSpPr>
        <p:spPr bwMode="auto">
          <a:xfrm>
            <a:off x="4243388" y="5454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43" name="Text Box 40"/>
          <p:cNvSpPr txBox="1">
            <a:spLocks noChangeArrowheads="1"/>
          </p:cNvSpPr>
          <p:nvPr/>
        </p:nvSpPr>
        <p:spPr bwMode="auto">
          <a:xfrm>
            <a:off x="4179888" y="5434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44" name="Rectangle 41"/>
          <p:cNvSpPr>
            <a:spLocks noChangeArrowheads="1"/>
          </p:cNvSpPr>
          <p:nvPr/>
        </p:nvSpPr>
        <p:spPr bwMode="auto">
          <a:xfrm>
            <a:off x="5233988" y="5073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45" name="Text Box 42"/>
          <p:cNvSpPr txBox="1">
            <a:spLocks noChangeArrowheads="1"/>
          </p:cNvSpPr>
          <p:nvPr/>
        </p:nvSpPr>
        <p:spPr bwMode="auto">
          <a:xfrm>
            <a:off x="5170488" y="5053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46" name="Rectangle 43"/>
          <p:cNvSpPr>
            <a:spLocks noChangeArrowheads="1"/>
          </p:cNvSpPr>
          <p:nvPr/>
        </p:nvSpPr>
        <p:spPr bwMode="auto">
          <a:xfrm>
            <a:off x="3328988" y="4768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47" name="Text Box 44"/>
          <p:cNvSpPr txBox="1">
            <a:spLocks noChangeArrowheads="1"/>
          </p:cNvSpPr>
          <p:nvPr/>
        </p:nvSpPr>
        <p:spPr bwMode="auto">
          <a:xfrm>
            <a:off x="3265488" y="4748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48" name="Rectangle 45"/>
          <p:cNvSpPr>
            <a:spLocks noChangeArrowheads="1"/>
          </p:cNvSpPr>
          <p:nvPr/>
        </p:nvSpPr>
        <p:spPr bwMode="auto">
          <a:xfrm>
            <a:off x="5919788" y="1949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49" name="Text Box 46"/>
          <p:cNvSpPr txBox="1">
            <a:spLocks noChangeArrowheads="1"/>
          </p:cNvSpPr>
          <p:nvPr/>
        </p:nvSpPr>
        <p:spPr bwMode="auto">
          <a:xfrm>
            <a:off x="5856288" y="1928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50" name="Rectangle 47"/>
          <p:cNvSpPr>
            <a:spLocks noChangeArrowheads="1"/>
          </p:cNvSpPr>
          <p:nvPr/>
        </p:nvSpPr>
        <p:spPr bwMode="auto">
          <a:xfrm>
            <a:off x="5462588" y="2863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51" name="Text Box 48"/>
          <p:cNvSpPr txBox="1">
            <a:spLocks noChangeArrowheads="1"/>
          </p:cNvSpPr>
          <p:nvPr/>
        </p:nvSpPr>
        <p:spPr bwMode="auto">
          <a:xfrm>
            <a:off x="5399088" y="2843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52" name="Rectangle 49"/>
          <p:cNvSpPr>
            <a:spLocks noChangeArrowheads="1"/>
          </p:cNvSpPr>
          <p:nvPr/>
        </p:nvSpPr>
        <p:spPr bwMode="auto">
          <a:xfrm>
            <a:off x="5233988" y="3549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53" name="Text Box 50"/>
          <p:cNvSpPr txBox="1">
            <a:spLocks noChangeArrowheads="1"/>
          </p:cNvSpPr>
          <p:nvPr/>
        </p:nvSpPr>
        <p:spPr bwMode="auto">
          <a:xfrm>
            <a:off x="5170488" y="3529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54" name="Rectangle 51"/>
          <p:cNvSpPr>
            <a:spLocks noChangeArrowheads="1"/>
          </p:cNvSpPr>
          <p:nvPr/>
        </p:nvSpPr>
        <p:spPr bwMode="auto">
          <a:xfrm>
            <a:off x="5843588" y="4311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55" name="Text Box 52"/>
          <p:cNvSpPr txBox="1">
            <a:spLocks noChangeArrowheads="1"/>
          </p:cNvSpPr>
          <p:nvPr/>
        </p:nvSpPr>
        <p:spPr bwMode="auto">
          <a:xfrm>
            <a:off x="5780088" y="4291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56" name="Rectangle 53"/>
          <p:cNvSpPr>
            <a:spLocks noChangeArrowheads="1"/>
          </p:cNvSpPr>
          <p:nvPr/>
        </p:nvSpPr>
        <p:spPr bwMode="auto">
          <a:xfrm>
            <a:off x="5157788" y="4387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57" name="Text Box 54"/>
          <p:cNvSpPr txBox="1">
            <a:spLocks noChangeArrowheads="1"/>
          </p:cNvSpPr>
          <p:nvPr/>
        </p:nvSpPr>
        <p:spPr bwMode="auto">
          <a:xfrm>
            <a:off x="5094288" y="4367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58" name="Rectangle 55"/>
          <p:cNvSpPr>
            <a:spLocks noChangeArrowheads="1"/>
          </p:cNvSpPr>
          <p:nvPr/>
        </p:nvSpPr>
        <p:spPr bwMode="auto">
          <a:xfrm>
            <a:off x="5995988" y="3549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59" name="Text Box 56"/>
          <p:cNvSpPr txBox="1">
            <a:spLocks noChangeArrowheads="1"/>
          </p:cNvSpPr>
          <p:nvPr/>
        </p:nvSpPr>
        <p:spPr bwMode="auto">
          <a:xfrm>
            <a:off x="5932488" y="3529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60" name="Rectangle 57"/>
          <p:cNvSpPr>
            <a:spLocks noChangeArrowheads="1"/>
          </p:cNvSpPr>
          <p:nvPr/>
        </p:nvSpPr>
        <p:spPr bwMode="auto">
          <a:xfrm>
            <a:off x="5919788" y="2559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61" name="Text Box 58"/>
          <p:cNvSpPr txBox="1">
            <a:spLocks noChangeArrowheads="1"/>
          </p:cNvSpPr>
          <p:nvPr/>
        </p:nvSpPr>
        <p:spPr bwMode="auto">
          <a:xfrm>
            <a:off x="5856288" y="2538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62" name="Rectangle 59"/>
          <p:cNvSpPr>
            <a:spLocks noChangeArrowheads="1"/>
          </p:cNvSpPr>
          <p:nvPr/>
        </p:nvSpPr>
        <p:spPr bwMode="auto">
          <a:xfrm>
            <a:off x="5081588" y="5607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63" name="Text Box 60"/>
          <p:cNvSpPr txBox="1">
            <a:spLocks noChangeArrowheads="1"/>
          </p:cNvSpPr>
          <p:nvPr/>
        </p:nvSpPr>
        <p:spPr bwMode="auto">
          <a:xfrm>
            <a:off x="5018088" y="5586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64" name="Rectangle 61"/>
          <p:cNvSpPr>
            <a:spLocks noChangeArrowheads="1"/>
          </p:cNvSpPr>
          <p:nvPr/>
        </p:nvSpPr>
        <p:spPr bwMode="auto">
          <a:xfrm>
            <a:off x="5691188" y="5226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65" name="Text Box 62"/>
          <p:cNvSpPr txBox="1">
            <a:spLocks noChangeArrowheads="1"/>
          </p:cNvSpPr>
          <p:nvPr/>
        </p:nvSpPr>
        <p:spPr bwMode="auto">
          <a:xfrm>
            <a:off x="5627688" y="5205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66" name="Rectangle 63"/>
          <p:cNvSpPr>
            <a:spLocks noChangeArrowheads="1"/>
          </p:cNvSpPr>
          <p:nvPr/>
        </p:nvSpPr>
        <p:spPr bwMode="auto">
          <a:xfrm>
            <a:off x="5157788" y="1797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67" name="Text Box 64"/>
          <p:cNvSpPr txBox="1">
            <a:spLocks noChangeArrowheads="1"/>
          </p:cNvSpPr>
          <p:nvPr/>
        </p:nvSpPr>
        <p:spPr bwMode="auto">
          <a:xfrm>
            <a:off x="5094288" y="1776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68" name="Rectangle 65"/>
          <p:cNvSpPr>
            <a:spLocks noChangeArrowheads="1"/>
          </p:cNvSpPr>
          <p:nvPr/>
        </p:nvSpPr>
        <p:spPr bwMode="auto">
          <a:xfrm>
            <a:off x="6453188" y="5302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69" name="Text Box 66"/>
          <p:cNvSpPr txBox="1">
            <a:spLocks noChangeArrowheads="1"/>
          </p:cNvSpPr>
          <p:nvPr/>
        </p:nvSpPr>
        <p:spPr bwMode="auto">
          <a:xfrm>
            <a:off x="6389688" y="5281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70" name="Rectangle 67"/>
          <p:cNvSpPr>
            <a:spLocks noChangeArrowheads="1"/>
          </p:cNvSpPr>
          <p:nvPr/>
        </p:nvSpPr>
        <p:spPr bwMode="auto">
          <a:xfrm>
            <a:off x="6453188" y="4540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1" name="Text Box 68"/>
          <p:cNvSpPr txBox="1">
            <a:spLocks noChangeArrowheads="1"/>
          </p:cNvSpPr>
          <p:nvPr/>
        </p:nvSpPr>
        <p:spPr bwMode="auto">
          <a:xfrm>
            <a:off x="6389688" y="4519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72" name="Rectangle 69"/>
          <p:cNvSpPr>
            <a:spLocks noChangeArrowheads="1"/>
          </p:cNvSpPr>
          <p:nvPr/>
        </p:nvSpPr>
        <p:spPr bwMode="auto">
          <a:xfrm>
            <a:off x="6453188" y="2787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3" name="Text Box 70"/>
          <p:cNvSpPr txBox="1">
            <a:spLocks noChangeArrowheads="1"/>
          </p:cNvSpPr>
          <p:nvPr/>
        </p:nvSpPr>
        <p:spPr bwMode="auto">
          <a:xfrm>
            <a:off x="6389688" y="2767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74" name="Rectangle 71"/>
          <p:cNvSpPr>
            <a:spLocks noChangeArrowheads="1"/>
          </p:cNvSpPr>
          <p:nvPr/>
        </p:nvSpPr>
        <p:spPr bwMode="auto">
          <a:xfrm>
            <a:off x="6376988" y="3854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5" name="Text Box 72"/>
          <p:cNvSpPr txBox="1">
            <a:spLocks noChangeArrowheads="1"/>
          </p:cNvSpPr>
          <p:nvPr/>
        </p:nvSpPr>
        <p:spPr bwMode="auto">
          <a:xfrm>
            <a:off x="6313488" y="3833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76" name="Rectangle 73"/>
          <p:cNvSpPr>
            <a:spLocks noChangeArrowheads="1"/>
          </p:cNvSpPr>
          <p:nvPr/>
        </p:nvSpPr>
        <p:spPr bwMode="auto">
          <a:xfrm>
            <a:off x="4395788" y="2559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7" name="Text Box 74"/>
          <p:cNvSpPr txBox="1">
            <a:spLocks noChangeArrowheads="1"/>
          </p:cNvSpPr>
          <p:nvPr/>
        </p:nvSpPr>
        <p:spPr bwMode="auto">
          <a:xfrm>
            <a:off x="4332288" y="2538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78" name="Rectangle 75"/>
          <p:cNvSpPr>
            <a:spLocks noChangeArrowheads="1"/>
          </p:cNvSpPr>
          <p:nvPr/>
        </p:nvSpPr>
        <p:spPr bwMode="auto">
          <a:xfrm>
            <a:off x="3176588" y="2940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79" name="Text Box 76"/>
          <p:cNvSpPr txBox="1">
            <a:spLocks noChangeArrowheads="1"/>
          </p:cNvSpPr>
          <p:nvPr/>
        </p:nvSpPr>
        <p:spPr bwMode="auto">
          <a:xfrm>
            <a:off x="3113088" y="2919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0" name="Rectangle 77"/>
          <p:cNvSpPr>
            <a:spLocks noChangeArrowheads="1"/>
          </p:cNvSpPr>
          <p:nvPr/>
        </p:nvSpPr>
        <p:spPr bwMode="auto">
          <a:xfrm>
            <a:off x="2871788" y="4311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81" name="Text Box 78"/>
          <p:cNvSpPr txBox="1">
            <a:spLocks noChangeArrowheads="1"/>
          </p:cNvSpPr>
          <p:nvPr/>
        </p:nvSpPr>
        <p:spPr bwMode="auto">
          <a:xfrm>
            <a:off x="2808288" y="4291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2" name="Rectangle 79"/>
          <p:cNvSpPr>
            <a:spLocks noChangeArrowheads="1"/>
          </p:cNvSpPr>
          <p:nvPr/>
        </p:nvSpPr>
        <p:spPr bwMode="auto">
          <a:xfrm>
            <a:off x="4700588" y="3549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83" name="Text Box 80"/>
          <p:cNvSpPr txBox="1">
            <a:spLocks noChangeArrowheads="1"/>
          </p:cNvSpPr>
          <p:nvPr/>
        </p:nvSpPr>
        <p:spPr bwMode="auto">
          <a:xfrm>
            <a:off x="4637088" y="3529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4" name="Rectangle 81"/>
          <p:cNvSpPr>
            <a:spLocks noChangeArrowheads="1"/>
          </p:cNvSpPr>
          <p:nvPr/>
        </p:nvSpPr>
        <p:spPr bwMode="auto">
          <a:xfrm>
            <a:off x="3328988" y="5454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85" name="Text Box 82"/>
          <p:cNvSpPr txBox="1">
            <a:spLocks noChangeArrowheads="1"/>
          </p:cNvSpPr>
          <p:nvPr/>
        </p:nvSpPr>
        <p:spPr bwMode="auto">
          <a:xfrm>
            <a:off x="3265488" y="5434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6" name="Rectangle 83"/>
          <p:cNvSpPr>
            <a:spLocks noChangeArrowheads="1"/>
          </p:cNvSpPr>
          <p:nvPr/>
        </p:nvSpPr>
        <p:spPr bwMode="auto">
          <a:xfrm>
            <a:off x="3938588" y="3702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87" name="Text Box 84"/>
          <p:cNvSpPr txBox="1">
            <a:spLocks noChangeArrowheads="1"/>
          </p:cNvSpPr>
          <p:nvPr/>
        </p:nvSpPr>
        <p:spPr bwMode="auto">
          <a:xfrm>
            <a:off x="3875088" y="3681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88" name="Rectangle 85"/>
          <p:cNvSpPr>
            <a:spLocks noChangeArrowheads="1"/>
          </p:cNvSpPr>
          <p:nvPr/>
        </p:nvSpPr>
        <p:spPr bwMode="auto">
          <a:xfrm>
            <a:off x="3786188" y="2025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89" name="Text Box 86"/>
          <p:cNvSpPr txBox="1">
            <a:spLocks noChangeArrowheads="1"/>
          </p:cNvSpPr>
          <p:nvPr/>
        </p:nvSpPr>
        <p:spPr bwMode="auto">
          <a:xfrm>
            <a:off x="3722688" y="2005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90" name="Rectangle 87"/>
          <p:cNvSpPr>
            <a:spLocks noChangeArrowheads="1"/>
          </p:cNvSpPr>
          <p:nvPr/>
        </p:nvSpPr>
        <p:spPr bwMode="auto">
          <a:xfrm>
            <a:off x="5005388" y="2711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1" name="Text Box 88"/>
          <p:cNvSpPr txBox="1">
            <a:spLocks noChangeArrowheads="1"/>
          </p:cNvSpPr>
          <p:nvPr/>
        </p:nvSpPr>
        <p:spPr bwMode="auto">
          <a:xfrm>
            <a:off x="4941888" y="2690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92" name="Rectangle 89"/>
          <p:cNvSpPr>
            <a:spLocks noChangeArrowheads="1"/>
          </p:cNvSpPr>
          <p:nvPr/>
        </p:nvSpPr>
        <p:spPr bwMode="auto">
          <a:xfrm>
            <a:off x="5538788" y="4006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3" name="Text Box 90"/>
          <p:cNvSpPr txBox="1">
            <a:spLocks noChangeArrowheads="1"/>
          </p:cNvSpPr>
          <p:nvPr/>
        </p:nvSpPr>
        <p:spPr bwMode="auto">
          <a:xfrm>
            <a:off x="5475288" y="3986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94" name="Rectangle 91"/>
          <p:cNvSpPr>
            <a:spLocks noChangeArrowheads="1"/>
          </p:cNvSpPr>
          <p:nvPr/>
        </p:nvSpPr>
        <p:spPr bwMode="auto">
          <a:xfrm>
            <a:off x="4167188" y="4845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5" name="Text Box 92"/>
          <p:cNvSpPr txBox="1">
            <a:spLocks noChangeArrowheads="1"/>
          </p:cNvSpPr>
          <p:nvPr/>
        </p:nvSpPr>
        <p:spPr bwMode="auto">
          <a:xfrm>
            <a:off x="4103688" y="4824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96" name="Rectangle 93"/>
          <p:cNvSpPr>
            <a:spLocks noChangeArrowheads="1"/>
          </p:cNvSpPr>
          <p:nvPr/>
        </p:nvSpPr>
        <p:spPr bwMode="auto">
          <a:xfrm>
            <a:off x="5386388" y="2254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7" name="Text Box 94"/>
          <p:cNvSpPr txBox="1">
            <a:spLocks noChangeArrowheads="1"/>
          </p:cNvSpPr>
          <p:nvPr/>
        </p:nvSpPr>
        <p:spPr bwMode="auto">
          <a:xfrm>
            <a:off x="5322888" y="2233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98" name="Rectangle 95"/>
          <p:cNvSpPr>
            <a:spLocks noChangeArrowheads="1"/>
          </p:cNvSpPr>
          <p:nvPr/>
        </p:nvSpPr>
        <p:spPr bwMode="auto">
          <a:xfrm>
            <a:off x="2947988" y="2025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99" name="Text Box 96"/>
          <p:cNvSpPr txBox="1">
            <a:spLocks noChangeArrowheads="1"/>
          </p:cNvSpPr>
          <p:nvPr/>
        </p:nvSpPr>
        <p:spPr bwMode="auto">
          <a:xfrm>
            <a:off x="2884488" y="2005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0" name="Rectangle 97"/>
          <p:cNvSpPr>
            <a:spLocks noChangeArrowheads="1"/>
          </p:cNvSpPr>
          <p:nvPr/>
        </p:nvSpPr>
        <p:spPr bwMode="auto">
          <a:xfrm>
            <a:off x="5843588" y="4845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01" name="Text Box 98"/>
          <p:cNvSpPr txBox="1">
            <a:spLocks noChangeArrowheads="1"/>
          </p:cNvSpPr>
          <p:nvPr/>
        </p:nvSpPr>
        <p:spPr bwMode="auto">
          <a:xfrm>
            <a:off x="5780088" y="4824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2" name="Rectangle 99"/>
          <p:cNvSpPr>
            <a:spLocks noChangeArrowheads="1"/>
          </p:cNvSpPr>
          <p:nvPr/>
        </p:nvSpPr>
        <p:spPr bwMode="auto">
          <a:xfrm>
            <a:off x="6224588" y="2254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03" name="Text Box 100"/>
          <p:cNvSpPr txBox="1">
            <a:spLocks noChangeArrowheads="1"/>
          </p:cNvSpPr>
          <p:nvPr/>
        </p:nvSpPr>
        <p:spPr bwMode="auto">
          <a:xfrm>
            <a:off x="6161088" y="2233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4" name="Rectangle 101"/>
          <p:cNvSpPr>
            <a:spLocks noChangeArrowheads="1"/>
          </p:cNvSpPr>
          <p:nvPr/>
        </p:nvSpPr>
        <p:spPr bwMode="auto">
          <a:xfrm>
            <a:off x="6605588" y="1720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05" name="Text Box 102"/>
          <p:cNvSpPr txBox="1">
            <a:spLocks noChangeArrowheads="1"/>
          </p:cNvSpPr>
          <p:nvPr/>
        </p:nvSpPr>
        <p:spPr bwMode="auto">
          <a:xfrm>
            <a:off x="6542088" y="1700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6" name="Rectangle 103"/>
          <p:cNvSpPr>
            <a:spLocks noChangeArrowheads="1"/>
          </p:cNvSpPr>
          <p:nvPr/>
        </p:nvSpPr>
        <p:spPr bwMode="auto">
          <a:xfrm>
            <a:off x="6529388" y="33972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07" name="Text Box 104"/>
          <p:cNvSpPr txBox="1">
            <a:spLocks noChangeArrowheads="1"/>
          </p:cNvSpPr>
          <p:nvPr/>
        </p:nvSpPr>
        <p:spPr bwMode="auto">
          <a:xfrm>
            <a:off x="6465888" y="33766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08" name="Rectangle 105"/>
          <p:cNvSpPr>
            <a:spLocks noChangeArrowheads="1"/>
          </p:cNvSpPr>
          <p:nvPr/>
        </p:nvSpPr>
        <p:spPr bwMode="auto">
          <a:xfrm>
            <a:off x="5614988" y="3244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09" name="Text Box 106"/>
          <p:cNvSpPr txBox="1">
            <a:spLocks noChangeArrowheads="1"/>
          </p:cNvSpPr>
          <p:nvPr/>
        </p:nvSpPr>
        <p:spPr bwMode="auto">
          <a:xfrm>
            <a:off x="5551488" y="3224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10" name="Rectangle 107"/>
          <p:cNvSpPr>
            <a:spLocks noChangeArrowheads="1"/>
          </p:cNvSpPr>
          <p:nvPr/>
        </p:nvSpPr>
        <p:spPr bwMode="auto">
          <a:xfrm>
            <a:off x="6148388" y="5607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1" name="Text Box 108"/>
          <p:cNvSpPr txBox="1">
            <a:spLocks noChangeArrowheads="1"/>
          </p:cNvSpPr>
          <p:nvPr/>
        </p:nvSpPr>
        <p:spPr bwMode="auto">
          <a:xfrm>
            <a:off x="6084888" y="5586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12" name="Rectangle 109"/>
          <p:cNvSpPr>
            <a:spLocks noChangeArrowheads="1"/>
          </p:cNvSpPr>
          <p:nvPr/>
        </p:nvSpPr>
        <p:spPr bwMode="auto">
          <a:xfrm>
            <a:off x="4624388" y="4311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3" name="Text Box 110"/>
          <p:cNvSpPr txBox="1">
            <a:spLocks noChangeArrowheads="1"/>
          </p:cNvSpPr>
          <p:nvPr/>
        </p:nvSpPr>
        <p:spPr bwMode="auto">
          <a:xfrm>
            <a:off x="4560888" y="4291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14" name="Rectangle 111"/>
          <p:cNvSpPr>
            <a:spLocks noChangeArrowheads="1"/>
          </p:cNvSpPr>
          <p:nvPr/>
        </p:nvSpPr>
        <p:spPr bwMode="auto">
          <a:xfrm>
            <a:off x="4548188" y="1720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5" name="Text Box 112"/>
          <p:cNvSpPr txBox="1">
            <a:spLocks noChangeArrowheads="1"/>
          </p:cNvSpPr>
          <p:nvPr/>
        </p:nvSpPr>
        <p:spPr bwMode="auto">
          <a:xfrm>
            <a:off x="4484688" y="1700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16" name="Rectangle 113"/>
          <p:cNvSpPr>
            <a:spLocks noChangeArrowheads="1"/>
          </p:cNvSpPr>
          <p:nvPr/>
        </p:nvSpPr>
        <p:spPr bwMode="auto">
          <a:xfrm>
            <a:off x="2795588" y="49974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7" name="Text Box 114"/>
          <p:cNvSpPr txBox="1">
            <a:spLocks noChangeArrowheads="1"/>
          </p:cNvSpPr>
          <p:nvPr/>
        </p:nvSpPr>
        <p:spPr bwMode="auto">
          <a:xfrm>
            <a:off x="2732088" y="49768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18" name="Rectangle 115"/>
          <p:cNvSpPr>
            <a:spLocks noChangeArrowheads="1"/>
          </p:cNvSpPr>
          <p:nvPr/>
        </p:nvSpPr>
        <p:spPr bwMode="auto">
          <a:xfrm>
            <a:off x="3862388" y="29400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19" name="Text Box 116"/>
          <p:cNvSpPr txBox="1">
            <a:spLocks noChangeArrowheads="1"/>
          </p:cNvSpPr>
          <p:nvPr/>
        </p:nvSpPr>
        <p:spPr bwMode="auto">
          <a:xfrm>
            <a:off x="3798888" y="29194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20" name="Rectangle 119"/>
          <p:cNvSpPr>
            <a:spLocks noChangeArrowheads="1"/>
          </p:cNvSpPr>
          <p:nvPr/>
        </p:nvSpPr>
        <p:spPr bwMode="auto">
          <a:xfrm>
            <a:off x="6757988" y="4387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21" name="Text Box 120"/>
          <p:cNvSpPr txBox="1">
            <a:spLocks noChangeArrowheads="1"/>
          </p:cNvSpPr>
          <p:nvPr/>
        </p:nvSpPr>
        <p:spPr bwMode="auto">
          <a:xfrm>
            <a:off x="6694488" y="43672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22" name="Rectangle 121"/>
          <p:cNvSpPr>
            <a:spLocks noChangeArrowheads="1"/>
          </p:cNvSpPr>
          <p:nvPr/>
        </p:nvSpPr>
        <p:spPr bwMode="auto">
          <a:xfrm>
            <a:off x="6910388" y="51498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23" name="Rectangle 125"/>
          <p:cNvSpPr>
            <a:spLocks noChangeArrowheads="1"/>
          </p:cNvSpPr>
          <p:nvPr/>
        </p:nvSpPr>
        <p:spPr bwMode="auto">
          <a:xfrm>
            <a:off x="6757988" y="2406650"/>
            <a:ext cx="381000" cy="533400"/>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
        <p:nvSpPr>
          <p:cNvPr id="124" name="Text Box 126"/>
          <p:cNvSpPr txBox="1">
            <a:spLocks noChangeArrowheads="1"/>
          </p:cNvSpPr>
          <p:nvPr/>
        </p:nvSpPr>
        <p:spPr bwMode="auto">
          <a:xfrm>
            <a:off x="6694488" y="2386014"/>
            <a:ext cx="533400" cy="615553"/>
          </a:xfrm>
          <a:prstGeom prst="rect">
            <a:avLst/>
          </a:prstGeom>
          <a:solidFill>
            <a:schemeClr val="tx1">
              <a:lumMod val="20000"/>
              <a:lumOff val="80000"/>
            </a:schemeClr>
          </a:solidFill>
          <a:ln w="9525">
            <a:solidFill>
              <a:schemeClr val="tx2">
                <a:lumMod val="60000"/>
                <a:lumOff val="40000"/>
                <a:alpha val="97000"/>
              </a:schemeClr>
            </a:solidFill>
            <a:miter lim="800000"/>
            <a:headEnd/>
            <a:tailEnd/>
          </a:ln>
          <a:effectLst/>
        </p:spPr>
        <p:txBody>
          <a:bodyPr>
            <a:spAutoFit/>
          </a:bodyPr>
          <a:lstStyle/>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Title</a:t>
            </a:r>
          </a:p>
          <a:p>
            <a:pPr eaLnBrk="1" hangingPunct="1">
              <a:lnSpc>
                <a:spcPct val="100000"/>
              </a:lnSpc>
              <a:spcBef>
                <a:spcPct val="50000"/>
              </a:spcBef>
              <a:defRPr/>
            </a:pPr>
            <a:r>
              <a:rPr lang="en-US" sz="400" dirty="0">
                <a:solidFill>
                  <a:schemeClr val="bg1">
                    <a:lumMod val="50000"/>
                    <a:lumOff val="50000"/>
                  </a:schemeClr>
                </a:solidFill>
                <a:effectLst>
                  <a:outerShdw blurRad="38100" dist="38100" dir="2700000" algn="tl">
                    <a:srgbClr val="FFFFFF"/>
                  </a:outerShdw>
                </a:effectLst>
              </a:rPr>
              <a:t>Some random text here.  You can’t read it anyway!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a:t>
            </a:r>
            <a:r>
              <a:rPr lang="en-US" sz="400" dirty="0" err="1">
                <a:solidFill>
                  <a:schemeClr val="bg1">
                    <a:lumMod val="50000"/>
                    <a:lumOff val="50000"/>
                  </a:schemeClr>
                </a:solidFill>
                <a:effectLst>
                  <a:outerShdw blurRad="38100" dist="38100" dir="2700000" algn="tl">
                    <a:srgbClr val="FFFFFF"/>
                  </a:outerShdw>
                </a:effectLst>
              </a:rPr>
              <a:t>har</a:t>
            </a:r>
            <a:r>
              <a:rPr lang="en-US" sz="400" dirty="0">
                <a:solidFill>
                  <a:schemeClr val="bg1">
                    <a:lumMod val="50000"/>
                    <a:lumOff val="50000"/>
                  </a:schemeClr>
                </a:solidFill>
                <a:effectLst>
                  <a:outerShdw blurRad="38100" dist="38100" dir="2700000" algn="tl">
                    <a:srgbClr val="FFFFFF"/>
                  </a:outerShdw>
                </a:effectLst>
              </a:rPr>
              <a:t>!  Use </a:t>
            </a:r>
            <a:r>
              <a:rPr lang="en-US" sz="400" dirty="0" err="1">
                <a:solidFill>
                  <a:schemeClr val="bg1">
                    <a:lumMod val="50000"/>
                    <a:lumOff val="50000"/>
                  </a:schemeClr>
                </a:solidFill>
                <a:effectLst>
                  <a:outerShdw blurRad="38100" dist="38100" dir="2700000" algn="tl">
                    <a:srgbClr val="FFFFFF"/>
                  </a:outerShdw>
                </a:effectLst>
              </a:rPr>
              <a:t>Css</a:t>
            </a:r>
            <a:r>
              <a:rPr lang="en-US" sz="400" dirty="0">
                <a:solidFill>
                  <a:schemeClr val="bg1">
                    <a:lumMod val="50000"/>
                    <a:lumOff val="50000"/>
                  </a:schemeClr>
                </a:solidFill>
                <a:effectLst>
                  <a:outerShdw blurRad="38100" dist="38100" dir="2700000" algn="tl">
                    <a:srgbClr val="FFFFFF"/>
                  </a:outerShdw>
                </a:effectLst>
              </a:rPr>
              <a:t>.</a:t>
            </a:r>
          </a:p>
        </p:txBody>
      </p:sp>
      <p:sp>
        <p:nvSpPr>
          <p:cNvPr id="125" name="Text Box 128"/>
          <p:cNvSpPr txBox="1">
            <a:spLocks noChangeArrowheads="1"/>
          </p:cNvSpPr>
          <p:nvPr/>
        </p:nvSpPr>
        <p:spPr bwMode="auto">
          <a:xfrm>
            <a:off x="9220200" y="3342382"/>
            <a:ext cx="1371600" cy="1077218"/>
          </a:xfrm>
          <a:prstGeom prst="rect">
            <a:avLst/>
          </a:prstGeom>
          <a:noFill/>
          <a:ln w="9525">
            <a:noFill/>
            <a:miter lim="800000"/>
            <a:headEnd/>
            <a:tailEnd/>
          </a:ln>
          <a:effectLst/>
        </p:spPr>
        <p:txBody>
          <a:bodyPr wrap="square" anchor="ctr" anchorCtr="0">
            <a:spAutoFit/>
          </a:bodyPr>
          <a:lstStyle/>
          <a:p>
            <a:pPr algn="ctr" eaLnBrk="1" hangingPunct="1">
              <a:lnSpc>
                <a:spcPct val="100000"/>
              </a:lnSpc>
              <a:spcBef>
                <a:spcPct val="50000"/>
              </a:spcBef>
              <a:defRPr/>
            </a:pPr>
            <a:r>
              <a:rPr lang="en-US" sz="3200" b="1" dirty="0">
                <a:effectLst>
                  <a:outerShdw blurRad="38100" dist="38100" dir="2700000" algn="tl">
                    <a:srgbClr val="000000">
                      <a:alpha val="43137"/>
                    </a:srgbClr>
                  </a:outerShdw>
                </a:effectLst>
              </a:rPr>
              <a:t>CSS file</a:t>
            </a:r>
          </a:p>
        </p:txBody>
      </p:sp>
      <p:sp>
        <p:nvSpPr>
          <p:cNvPr id="126" name="AutoShape 129"/>
          <p:cNvSpPr>
            <a:spLocks/>
          </p:cNvSpPr>
          <p:nvPr/>
        </p:nvSpPr>
        <p:spPr bwMode="auto">
          <a:xfrm>
            <a:off x="7761289" y="2005013"/>
            <a:ext cx="1214437" cy="3657600"/>
          </a:xfrm>
          <a:prstGeom prst="rightBrace">
            <a:avLst>
              <a:gd name="adj1" fmla="val 25098"/>
              <a:gd name="adj2" fmla="val 50000"/>
            </a:avLst>
          </a:prstGeom>
          <a:noFill/>
          <a:ln w="19050">
            <a:solidFill>
              <a:schemeClr val="accent5">
                <a:lumMod val="20000"/>
                <a:lumOff val="80000"/>
              </a:schemeClr>
            </a:solidFill>
            <a:round/>
            <a:headEnd/>
            <a:tailEnd/>
          </a:ln>
          <a:effectLst/>
        </p:spPr>
        <p:txBody>
          <a:bodyPr wrap="none" anchor="ctr"/>
          <a:lstStyle/>
          <a:p>
            <a:pPr>
              <a:defRPr/>
            </a:pPr>
            <a:endParaRPr lang="en-US">
              <a:solidFill>
                <a:schemeClr val="bg1">
                  <a:lumMod val="50000"/>
                  <a:lumOff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0997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CSS Development Tools</a:t>
            </a:r>
            <a:endParaRPr lang="bg-BG" dirty="0" smtClean="0"/>
          </a:p>
        </p:txBody>
      </p:sp>
      <p:sp>
        <p:nvSpPr>
          <p:cNvPr id="1001475" name="Rectangle 3"/>
          <p:cNvSpPr>
            <a:spLocks noGrp="1" noChangeArrowheads="1"/>
          </p:cNvSpPr>
          <p:nvPr>
            <p:ph idx="1"/>
          </p:nvPr>
        </p:nvSpPr>
        <p:spPr/>
        <p:txBody>
          <a:bodyPr/>
          <a:lstStyle/>
          <a:p>
            <a:pPr>
              <a:defRPr/>
            </a:pPr>
            <a:r>
              <a:rPr lang="en-US" dirty="0" smtClean="0"/>
              <a:t>Visual Studio – CSS Editor</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138</a:t>
            </a:fld>
            <a:endParaRPr lang="en-US" dirty="0"/>
          </a:p>
        </p:txBody>
      </p:sp>
      <p:pic>
        <p:nvPicPr>
          <p:cNvPr id="4" name="Picture 4" descr="V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561306"/>
            <a:ext cx="6413500" cy="4879975"/>
          </a:xfrm>
          <a:prstGeom prst="rect">
            <a:avLst/>
          </a:prstGeom>
          <a:noFill/>
          <a:ln w="6350">
            <a:solidFill>
              <a:srgbClr val="000000"/>
            </a:solidFill>
            <a:miter lim="800000"/>
            <a:headEnd/>
            <a:tailEnd/>
          </a:ln>
        </p:spPr>
      </p:pic>
    </p:spTree>
    <p:extLst>
      <p:ext uri="{BB962C8B-B14F-4D97-AF65-F5344CB8AC3E}">
        <p14:creationId xmlns:p14="http://schemas.microsoft.com/office/powerpoint/2010/main" val="314945178"/>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CSS Development Tools (3)</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t>Firebug</a:t>
            </a:r>
            <a:r>
              <a:rPr lang="en-US" noProof="1" smtClean="0"/>
              <a:t> – </a:t>
            </a:r>
            <a:r>
              <a:rPr lang="en-US" dirty="0" smtClean="0"/>
              <a:t>add-on to Firefox used to examine and adjust CSS and HTML</a:t>
            </a:r>
            <a:endParaRPr lang="en-US" noProof="1"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139</a:t>
            </a:fld>
            <a:endParaRPr 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3600" y="2324100"/>
            <a:ext cx="5689600" cy="4229100"/>
          </a:xfrm>
          <a:prstGeom prst="roundRect">
            <a:avLst>
              <a:gd name="adj" fmla="val 2165"/>
            </a:avLst>
          </a:prstGeom>
          <a:noFill/>
          <a:ln w="6350">
            <a:solidFill>
              <a:srgbClr val="000000"/>
            </a:solidFill>
            <a:miter lim="800000"/>
            <a:headEnd/>
            <a:tailEnd/>
          </a:ln>
        </p:spPr>
      </p:pic>
    </p:spTree>
    <p:extLst>
      <p:ext uri="{BB962C8B-B14F-4D97-AF65-F5344CB8AC3E}">
        <p14:creationId xmlns:p14="http://schemas.microsoft.com/office/powerpoint/2010/main" val="32893255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a:t>First HTML Page</a:t>
            </a:r>
            <a:endParaRPr lang="en-US" dirty="0"/>
          </a:p>
        </p:txBody>
      </p:sp>
      <p:sp>
        <p:nvSpPr>
          <p:cNvPr id="4" name="Rectangle 3"/>
          <p:cNvSpPr/>
          <p:nvPr/>
        </p:nvSpPr>
        <p:spPr>
          <a:xfrm>
            <a:off x="5445753" y="1027906"/>
            <a:ext cx="1854995" cy="579646"/>
          </a:xfrm>
          <a:prstGeom prst="rect">
            <a:avLst/>
          </a:prstGeom>
        </p:spPr>
        <p:txBody>
          <a:bodyPr wrap="none">
            <a:spAutoFit/>
          </a:bodyPr>
          <a:lstStyle/>
          <a:p>
            <a:pPr marL="282575" indent="-282575" eaLnBrk="0" hangingPunct="0">
              <a:lnSpc>
                <a:spcPts val="3800"/>
              </a:lnSpc>
              <a:spcBef>
                <a:spcPts val="600"/>
              </a:spcBef>
              <a:spcAft>
                <a:spcPts val="600"/>
              </a:spcAft>
              <a:buClr>
                <a:srgbClr val="46A6BD">
                  <a:lumMod val="40000"/>
                  <a:lumOff val="60000"/>
                </a:srgbClr>
              </a:buClr>
              <a:buSzPct val="70000"/>
              <a:tabLst>
                <a:tab pos="282575" algn="l"/>
              </a:tabLst>
            </a:pPr>
            <a:r>
              <a:rPr lang="en-US" sz="3200" b="1" dirty="0" smtClean="0">
                <a:effectLst>
                  <a:outerShdw blurRad="38100" dist="38100" dir="2700000" algn="tl">
                    <a:srgbClr val="000000">
                      <a:alpha val="43137"/>
                    </a:srgbClr>
                  </a:outerShdw>
                </a:effectLst>
                <a:latin typeface="Corbel"/>
              </a:rPr>
              <a:t>first.html</a:t>
            </a:r>
            <a:endParaRPr lang="en-US" sz="3200" b="1" dirty="0">
              <a:effectLst>
                <a:outerShdw blurRad="38100" dist="38100" dir="2700000" algn="tl">
                  <a:srgbClr val="000000">
                    <a:alpha val="43137"/>
                  </a:srgbClr>
                </a:outerShdw>
              </a:effectLst>
              <a:latin typeface="Corbel"/>
            </a:endParaRPr>
          </a:p>
        </p:txBody>
      </p:sp>
      <p:cxnSp>
        <p:nvCxnSpPr>
          <p:cNvPr id="8" name="Straight Arrow Connector 7"/>
          <p:cNvCxnSpPr/>
          <p:nvPr/>
        </p:nvCxnSpPr>
        <p:spPr>
          <a:xfrm>
            <a:off x="3382899" y="1900038"/>
            <a:ext cx="3579604" cy="332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7300748" y="1700271"/>
            <a:ext cx="28809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noProof="1" smtClean="0"/>
              <a:t>&lt;</a:t>
            </a:r>
            <a:r>
              <a:rPr lang="en-US" dirty="0" smtClean="0"/>
              <a:t>!</a:t>
            </a:r>
            <a:r>
              <a:rPr lang="en-US" noProof="1" smtClean="0"/>
              <a:t>doctype&gt;</a:t>
            </a:r>
            <a:r>
              <a:rPr lang="en-US" dirty="0" smtClean="0"/>
              <a:t> </a:t>
            </a:r>
            <a:r>
              <a:rPr lang="en-US" dirty="0"/>
              <a:t>Declaration</a:t>
            </a:r>
          </a:p>
        </p:txBody>
      </p:sp>
      <p:sp>
        <p:nvSpPr>
          <p:cNvPr id="12" name="Rectangle 11"/>
          <p:cNvSpPr/>
          <p:nvPr/>
        </p:nvSpPr>
        <p:spPr>
          <a:xfrm>
            <a:off x="6719824" y="2172132"/>
            <a:ext cx="3979818" cy="646331"/>
          </a:xfrm>
          <a:prstGeom prst="rect">
            <a:avLst/>
          </a:prstGeom>
        </p:spPr>
        <p:txBody>
          <a:bodyPr wrap="square">
            <a:spAutoFit/>
          </a:bodyPr>
          <a:lstStyle/>
          <a:p>
            <a:pPr algn="ctr">
              <a:defRPr/>
            </a:pPr>
            <a:r>
              <a:rPr lang="en-US" b="1" dirty="0"/>
              <a:t>HTML documents must start with a document type definition (DTD)</a:t>
            </a:r>
          </a:p>
        </p:txBody>
      </p:sp>
      <p:sp>
        <p:nvSpPr>
          <p:cNvPr id="15" name="Rectangle 14"/>
          <p:cNvSpPr/>
          <p:nvPr/>
        </p:nvSpPr>
        <p:spPr>
          <a:xfrm>
            <a:off x="1337146" y="1690688"/>
            <a:ext cx="2045753" cy="369332"/>
          </a:xfrm>
          <a:prstGeom prst="rect">
            <a:avLst/>
          </a:prstGeom>
        </p:spPr>
        <p:txBody>
          <a:bodyPr wrap="none">
            <a:spAutoFit/>
          </a:bodyPr>
          <a:lstStyle/>
          <a:p>
            <a:r>
              <a:rPr lang="en-US" dirty="0"/>
              <a:t>&lt;!</a:t>
            </a:r>
            <a:r>
              <a:rPr lang="en-US" dirty="0" err="1"/>
              <a:t>doctype</a:t>
            </a:r>
            <a:r>
              <a:rPr lang="en-US" dirty="0"/>
              <a:t> html&gt;</a:t>
            </a:r>
          </a:p>
        </p:txBody>
      </p:sp>
      <p:sp>
        <p:nvSpPr>
          <p:cNvPr id="16" name="Rectangle 15"/>
          <p:cNvSpPr/>
          <p:nvPr/>
        </p:nvSpPr>
        <p:spPr>
          <a:xfrm>
            <a:off x="1337146" y="2030204"/>
            <a:ext cx="2085827" cy="369332"/>
          </a:xfrm>
          <a:prstGeom prst="rect">
            <a:avLst/>
          </a:prstGeom>
        </p:spPr>
        <p:txBody>
          <a:bodyPr wrap="none">
            <a:spAutoFit/>
          </a:bodyPr>
          <a:lstStyle/>
          <a:p>
            <a:r>
              <a:rPr lang="en-US" dirty="0"/>
              <a:t>&lt;html </a:t>
            </a:r>
            <a:r>
              <a:rPr lang="en-US" dirty="0" err="1"/>
              <a:t>lang</a:t>
            </a:r>
            <a:r>
              <a:rPr lang="en-US" dirty="0"/>
              <a:t>="</a:t>
            </a:r>
            <a:r>
              <a:rPr lang="en-US" dirty="0" err="1"/>
              <a:t>en</a:t>
            </a:r>
            <a:r>
              <a:rPr lang="en-US" dirty="0"/>
              <a:t>"&gt;</a:t>
            </a:r>
          </a:p>
        </p:txBody>
      </p:sp>
      <p:sp>
        <p:nvSpPr>
          <p:cNvPr id="17" name="Rectangle 16"/>
          <p:cNvSpPr/>
          <p:nvPr/>
        </p:nvSpPr>
        <p:spPr>
          <a:xfrm>
            <a:off x="1337146" y="2369720"/>
            <a:ext cx="1071127" cy="369332"/>
          </a:xfrm>
          <a:prstGeom prst="rect">
            <a:avLst/>
          </a:prstGeom>
        </p:spPr>
        <p:txBody>
          <a:bodyPr wrap="none">
            <a:spAutoFit/>
          </a:bodyPr>
          <a:lstStyle/>
          <a:p>
            <a:r>
              <a:rPr lang="en-US" dirty="0"/>
              <a:t>&lt;head&gt;</a:t>
            </a:r>
          </a:p>
        </p:txBody>
      </p:sp>
      <p:sp>
        <p:nvSpPr>
          <p:cNvPr id="18" name="Rectangle 17"/>
          <p:cNvSpPr/>
          <p:nvPr/>
        </p:nvSpPr>
        <p:spPr>
          <a:xfrm>
            <a:off x="1337146" y="2646919"/>
            <a:ext cx="5024465" cy="1477328"/>
          </a:xfrm>
          <a:prstGeom prst="rect">
            <a:avLst/>
          </a:prstGeom>
        </p:spPr>
        <p:txBody>
          <a:bodyPr wrap="square">
            <a:spAutoFit/>
          </a:bodyPr>
          <a:lstStyle/>
          <a:p>
            <a:r>
              <a:rPr lang="en-US" dirty="0"/>
              <a:t>&lt;meta charset="UTF-8"&gt;</a:t>
            </a:r>
          </a:p>
          <a:p>
            <a:r>
              <a:rPr lang="en-US" dirty="0"/>
              <a:t>  &lt;meta name="Generator" content=""&gt;</a:t>
            </a:r>
          </a:p>
          <a:p>
            <a:r>
              <a:rPr lang="en-US" dirty="0"/>
              <a:t>  &lt;meta name="Author" content=""&gt;</a:t>
            </a:r>
          </a:p>
          <a:p>
            <a:r>
              <a:rPr lang="en-US" dirty="0"/>
              <a:t>  &lt;meta name="Keywords" content=""&gt;</a:t>
            </a:r>
          </a:p>
          <a:p>
            <a:r>
              <a:rPr lang="en-US" dirty="0"/>
              <a:t>  &lt;meta name="Description" content=""&gt;</a:t>
            </a:r>
          </a:p>
        </p:txBody>
      </p:sp>
      <p:sp>
        <p:nvSpPr>
          <p:cNvPr id="21" name="Rectangle 20"/>
          <p:cNvSpPr/>
          <p:nvPr/>
        </p:nvSpPr>
        <p:spPr>
          <a:xfrm>
            <a:off x="1458803" y="4387892"/>
            <a:ext cx="1172116" cy="369332"/>
          </a:xfrm>
          <a:prstGeom prst="rect">
            <a:avLst/>
          </a:prstGeom>
        </p:spPr>
        <p:txBody>
          <a:bodyPr wrap="none">
            <a:spAutoFit/>
          </a:bodyPr>
          <a:lstStyle/>
          <a:p>
            <a:r>
              <a:rPr lang="en-US" dirty="0"/>
              <a:t>&lt;/head&gt;</a:t>
            </a:r>
          </a:p>
        </p:txBody>
      </p:sp>
      <p:sp>
        <p:nvSpPr>
          <p:cNvPr id="23" name="Rectangle 22"/>
          <p:cNvSpPr/>
          <p:nvPr/>
        </p:nvSpPr>
        <p:spPr>
          <a:xfrm>
            <a:off x="1332977" y="5373739"/>
            <a:ext cx="1047082" cy="369332"/>
          </a:xfrm>
          <a:prstGeom prst="rect">
            <a:avLst/>
          </a:prstGeom>
        </p:spPr>
        <p:txBody>
          <a:bodyPr wrap="none">
            <a:spAutoFit/>
          </a:bodyPr>
          <a:lstStyle/>
          <a:p>
            <a:r>
              <a:rPr lang="en-US" dirty="0"/>
              <a:t>&lt;/html&gt;</a:t>
            </a:r>
          </a:p>
        </p:txBody>
      </p:sp>
      <p:sp>
        <p:nvSpPr>
          <p:cNvPr id="24" name="Rectangle 23"/>
          <p:cNvSpPr/>
          <p:nvPr/>
        </p:nvSpPr>
        <p:spPr>
          <a:xfrm>
            <a:off x="6025261" y="2834102"/>
            <a:ext cx="5054273" cy="646331"/>
          </a:xfrm>
          <a:prstGeom prst="rect">
            <a:avLst/>
          </a:prstGeom>
        </p:spPr>
        <p:txBody>
          <a:bodyPr wrap="square">
            <a:spAutoFit/>
          </a:bodyPr>
          <a:lstStyle/>
          <a:p>
            <a:pPr lvl="1" algn="ctr">
              <a:defRPr/>
            </a:pPr>
            <a:r>
              <a:rPr lang="en-US" b="1" dirty="0"/>
              <a:t>It tells web browsers what type is the served code</a:t>
            </a:r>
          </a:p>
        </p:txBody>
      </p:sp>
      <p:sp>
        <p:nvSpPr>
          <p:cNvPr id="25" name="Rectangle 24"/>
          <p:cNvSpPr/>
          <p:nvPr/>
        </p:nvSpPr>
        <p:spPr>
          <a:xfrm>
            <a:off x="6719823" y="3448481"/>
            <a:ext cx="3665148" cy="369332"/>
          </a:xfrm>
          <a:prstGeom prst="rect">
            <a:avLst/>
          </a:prstGeom>
        </p:spPr>
        <p:txBody>
          <a:bodyPr wrap="square">
            <a:spAutoFit/>
          </a:bodyPr>
          <a:lstStyle/>
          <a:p>
            <a:pPr lvl="1" algn="ctr">
              <a:defRPr/>
            </a:pPr>
            <a:r>
              <a:rPr lang="en-US" b="1" dirty="0" smtClean="0"/>
              <a:t>It changes for each version </a:t>
            </a:r>
            <a:endParaRPr lang="en-US" b="1" dirty="0"/>
          </a:p>
        </p:txBody>
      </p:sp>
      <p:sp>
        <p:nvSpPr>
          <p:cNvPr id="27" name="Rectangle 26"/>
          <p:cNvSpPr/>
          <p:nvPr/>
        </p:nvSpPr>
        <p:spPr>
          <a:xfrm>
            <a:off x="6186051" y="3802886"/>
            <a:ext cx="1754777" cy="369332"/>
          </a:xfrm>
          <a:prstGeom prst="rect">
            <a:avLst/>
          </a:prstGeom>
        </p:spPr>
        <p:txBody>
          <a:bodyPr wrap="square">
            <a:spAutoFit/>
          </a:bodyPr>
          <a:lstStyle/>
          <a:p>
            <a:pPr lvl="1" algn="ctr">
              <a:defRPr/>
            </a:pPr>
            <a:r>
              <a:rPr lang="en-US" b="1" dirty="0" smtClean="0"/>
              <a:t>Example : </a:t>
            </a:r>
            <a:endParaRPr lang="en-US" b="1" dirty="0"/>
          </a:p>
        </p:txBody>
      </p:sp>
      <p:sp>
        <p:nvSpPr>
          <p:cNvPr id="28" name="Rectangle 27"/>
          <p:cNvSpPr/>
          <p:nvPr/>
        </p:nvSpPr>
        <p:spPr>
          <a:xfrm>
            <a:off x="7940828" y="3802886"/>
            <a:ext cx="1811248" cy="369332"/>
          </a:xfrm>
          <a:prstGeom prst="rect">
            <a:avLst/>
          </a:prstGeom>
        </p:spPr>
        <p:txBody>
          <a:bodyPr wrap="square">
            <a:spAutoFit/>
          </a:bodyPr>
          <a:lstStyle/>
          <a:p>
            <a:pPr lvl="1" algn="ctr">
              <a:defRPr/>
            </a:pPr>
            <a:r>
              <a:rPr lang="en-US" b="1" dirty="0" smtClean="0"/>
              <a:t>XHTML 1.0</a:t>
            </a:r>
            <a:endParaRPr lang="en-US" b="1" dirty="0"/>
          </a:p>
        </p:txBody>
      </p:sp>
      <p:sp>
        <p:nvSpPr>
          <p:cNvPr id="29" name="Rectangle 28"/>
          <p:cNvSpPr/>
          <p:nvPr/>
        </p:nvSpPr>
        <p:spPr>
          <a:xfrm>
            <a:off x="3931619" y="4249392"/>
            <a:ext cx="8018417" cy="646331"/>
          </a:xfrm>
          <a:prstGeom prst="rect">
            <a:avLst/>
          </a:prstGeom>
        </p:spPr>
        <p:txBody>
          <a:bodyPr wrap="square">
            <a:spAutoFit/>
          </a:bodyPr>
          <a:lstStyle/>
          <a:p>
            <a:pPr eaLnBrk="0" hangingPunct="0">
              <a:spcBef>
                <a:spcPts val="0"/>
              </a:spcBef>
              <a:buClr>
                <a:schemeClr val="accent5">
                  <a:lumMod val="40000"/>
                  <a:lumOff val="60000"/>
                </a:schemeClr>
              </a:buClr>
              <a:buSzPct val="70000"/>
              <a:defRPr/>
            </a:pPr>
            <a:r>
              <a:rPr lang="en-US"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&lt;!DOCTYPE html PUBLIC "-//W3C//DTD XHTML 1.0 Transitional//EN" "http://www.w3.org/TR/xhtml1/DTD/xhtml1-transitional.dtd"&gt;</a:t>
            </a:r>
          </a:p>
        </p:txBody>
      </p:sp>
      <p:sp>
        <p:nvSpPr>
          <p:cNvPr id="30" name="Rectangle 29"/>
          <p:cNvSpPr/>
          <p:nvPr/>
        </p:nvSpPr>
        <p:spPr>
          <a:xfrm>
            <a:off x="7994055" y="3806345"/>
            <a:ext cx="1431356" cy="369332"/>
          </a:xfrm>
          <a:prstGeom prst="rect">
            <a:avLst/>
          </a:prstGeom>
        </p:spPr>
        <p:txBody>
          <a:bodyPr wrap="square">
            <a:spAutoFit/>
          </a:bodyPr>
          <a:lstStyle/>
          <a:p>
            <a:pPr lvl="1" algn="ctr">
              <a:defRPr/>
            </a:pPr>
            <a:r>
              <a:rPr lang="en-US" b="1" dirty="0" smtClean="0"/>
              <a:t>HTML 5</a:t>
            </a:r>
            <a:endParaRPr lang="en-US" b="1" dirty="0"/>
          </a:p>
        </p:txBody>
      </p:sp>
      <p:sp>
        <p:nvSpPr>
          <p:cNvPr id="31" name="Rectangle 30"/>
          <p:cNvSpPr/>
          <p:nvPr/>
        </p:nvSpPr>
        <p:spPr>
          <a:xfrm>
            <a:off x="7940827" y="4381232"/>
            <a:ext cx="2102032" cy="369332"/>
          </a:xfrm>
          <a:prstGeom prst="rect">
            <a:avLst/>
          </a:prstGeom>
        </p:spPr>
        <p:txBody>
          <a:bodyPr wrap="square">
            <a:spAutoFit/>
          </a:bodyPr>
          <a:lstStyle/>
          <a:p>
            <a:pPr eaLnBrk="0" hangingPunct="0">
              <a:spcBef>
                <a:spcPts val="0"/>
              </a:spcBef>
              <a:buClr>
                <a:schemeClr val="accent5">
                  <a:lumMod val="40000"/>
                  <a:lumOff val="60000"/>
                </a:schemeClr>
              </a:buClr>
              <a:buSzPct val="70000"/>
              <a:defRPr/>
            </a:pPr>
            <a:r>
              <a:rPr lang="en-US"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&lt;!DOCTYPE </a:t>
            </a:r>
            <a:r>
              <a:rPr lang="en-US" b="1" noProof="1" smtClean="0">
                <a:solidFill>
                  <a:srgbClr val="92D050"/>
                </a:solidFill>
                <a:effectLst>
                  <a:outerShdw blurRad="38100" dist="38100" dir="2700000" algn="tl">
                    <a:srgbClr val="000000">
                      <a:alpha val="43137"/>
                    </a:srgbClr>
                  </a:outerShdw>
                </a:effectLst>
                <a:latin typeface="Consolas" pitchFamily="49" charset="0"/>
                <a:cs typeface="Consolas" pitchFamily="49" charset="0"/>
              </a:rPr>
              <a:t>html&gt;</a:t>
            </a:r>
            <a:endParaRPr lang="en-US" b="1" noProof="1">
              <a:solidFill>
                <a:srgbClr val="92D050"/>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35" name="Straight Arrow Connector 34"/>
          <p:cNvCxnSpPr>
            <a:stCxn id="16" idx="3"/>
          </p:cNvCxnSpPr>
          <p:nvPr/>
        </p:nvCxnSpPr>
        <p:spPr>
          <a:xfrm flipV="1">
            <a:off x="3422973" y="2069603"/>
            <a:ext cx="3539530" cy="145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Rectangle 35"/>
          <p:cNvSpPr/>
          <p:nvPr/>
        </p:nvSpPr>
        <p:spPr>
          <a:xfrm>
            <a:off x="8099961" y="1683225"/>
            <a:ext cx="9460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noProof="1" smtClean="0"/>
              <a:t>&lt;html&gt;</a:t>
            </a:r>
            <a:endParaRPr lang="en-US" dirty="0"/>
          </a:p>
        </p:txBody>
      </p:sp>
      <p:sp>
        <p:nvSpPr>
          <p:cNvPr id="37" name="Rectangle 36"/>
          <p:cNvSpPr/>
          <p:nvPr/>
        </p:nvSpPr>
        <p:spPr>
          <a:xfrm>
            <a:off x="7124978" y="2465639"/>
            <a:ext cx="1631697" cy="369332"/>
          </a:xfrm>
          <a:prstGeom prst="rect">
            <a:avLst/>
          </a:prstGeom>
        </p:spPr>
        <p:txBody>
          <a:bodyPr wrap="square">
            <a:spAutoFit/>
          </a:bodyPr>
          <a:lstStyle/>
          <a:p>
            <a:pPr lvl="1" algn="ctr">
              <a:defRPr/>
            </a:pPr>
            <a:r>
              <a:rPr lang="en-US" b="1" dirty="0" smtClean="0"/>
              <a:t>Start tag </a:t>
            </a:r>
            <a:endParaRPr lang="en-US" b="1" dirty="0"/>
          </a:p>
        </p:txBody>
      </p:sp>
      <p:sp>
        <p:nvSpPr>
          <p:cNvPr id="38" name="Rectangle 37"/>
          <p:cNvSpPr/>
          <p:nvPr/>
        </p:nvSpPr>
        <p:spPr>
          <a:xfrm>
            <a:off x="7078036" y="2879333"/>
            <a:ext cx="1631697" cy="369332"/>
          </a:xfrm>
          <a:prstGeom prst="rect">
            <a:avLst/>
          </a:prstGeom>
        </p:spPr>
        <p:txBody>
          <a:bodyPr wrap="square">
            <a:spAutoFit/>
          </a:bodyPr>
          <a:lstStyle/>
          <a:p>
            <a:pPr lvl="1" algn="ctr">
              <a:defRPr/>
            </a:pPr>
            <a:r>
              <a:rPr lang="en-US" b="1" dirty="0" smtClean="0"/>
              <a:t>End tag </a:t>
            </a:r>
            <a:endParaRPr lang="en-US" b="1" dirty="0"/>
          </a:p>
        </p:txBody>
      </p:sp>
      <p:cxnSp>
        <p:nvCxnSpPr>
          <p:cNvPr id="40" name="Straight Arrow Connector 39"/>
          <p:cNvCxnSpPr>
            <a:stCxn id="16" idx="3"/>
          </p:cNvCxnSpPr>
          <p:nvPr/>
        </p:nvCxnSpPr>
        <p:spPr>
          <a:xfrm>
            <a:off x="3422973" y="2214870"/>
            <a:ext cx="3998244" cy="306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V="1">
            <a:off x="2408273" y="3157267"/>
            <a:ext cx="5132214" cy="2401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Right Brace 43"/>
          <p:cNvSpPr/>
          <p:nvPr/>
        </p:nvSpPr>
        <p:spPr>
          <a:xfrm>
            <a:off x="4839341" y="2451755"/>
            <a:ext cx="1669103" cy="2016827"/>
          </a:xfrm>
          <a:prstGeom prst="rightBrace">
            <a:avLst>
              <a:gd name="adj1" fmla="val 6731"/>
              <a:gd name="adj2" fmla="val 16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ectangle 46"/>
          <p:cNvSpPr/>
          <p:nvPr/>
        </p:nvSpPr>
        <p:spPr>
          <a:xfrm>
            <a:off x="7738986" y="1677416"/>
            <a:ext cx="19414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noProof="1" smtClean="0"/>
              <a:t>Html head tag</a:t>
            </a:r>
            <a:endParaRPr lang="en-US" dirty="0"/>
          </a:p>
        </p:txBody>
      </p:sp>
      <p:sp>
        <p:nvSpPr>
          <p:cNvPr id="48" name="Rectangle 47"/>
          <p:cNvSpPr/>
          <p:nvPr/>
        </p:nvSpPr>
        <p:spPr>
          <a:xfrm>
            <a:off x="5994065" y="2841994"/>
            <a:ext cx="6096000" cy="646331"/>
          </a:xfrm>
          <a:prstGeom prst="rect">
            <a:avLst/>
          </a:prstGeom>
        </p:spPr>
        <p:txBody>
          <a:bodyPr>
            <a:spAutoFit/>
          </a:bodyPr>
          <a:lstStyle/>
          <a:p>
            <a:pPr>
              <a:lnSpc>
                <a:spcPct val="100000"/>
              </a:lnSpc>
              <a:defRPr/>
            </a:pPr>
            <a:r>
              <a:rPr lang="en-US" b="1" dirty="0"/>
              <a:t>Contains information that doesn’t show directly on the viewable page</a:t>
            </a:r>
          </a:p>
        </p:txBody>
      </p:sp>
      <p:sp>
        <p:nvSpPr>
          <p:cNvPr id="49" name="Rectangle 48"/>
          <p:cNvSpPr/>
          <p:nvPr/>
        </p:nvSpPr>
        <p:spPr>
          <a:xfrm>
            <a:off x="6456914" y="3781601"/>
            <a:ext cx="5322710" cy="2092881"/>
          </a:xfrm>
          <a:prstGeom prst="rect">
            <a:avLst/>
          </a:prstGeom>
        </p:spPr>
        <p:txBody>
          <a:bodyPr wrap="square">
            <a:spAutoFit/>
          </a:bodyPr>
          <a:lstStyle/>
          <a:p>
            <a:pPr>
              <a:lnSpc>
                <a:spcPct val="100000"/>
              </a:lnSpc>
              <a:defRPr/>
            </a:pPr>
            <a:r>
              <a:rPr lang="en-US" b="1" dirty="0"/>
              <a:t>Can contain some other tags, e.g.</a:t>
            </a:r>
          </a:p>
          <a:p>
            <a:pPr lvl="1">
              <a:lnSpc>
                <a:spcPct val="100000"/>
              </a:lnSpc>
              <a:defRPr/>
            </a:pPr>
            <a:r>
              <a:rPr lang="en-US" sz="2800" b="1" dirty="0">
                <a:latin typeface="Consolas" pitchFamily="49" charset="0"/>
                <a:cs typeface="Consolas" pitchFamily="49" charset="0"/>
              </a:rPr>
              <a:t>&lt;meta&gt;</a:t>
            </a:r>
          </a:p>
          <a:p>
            <a:pPr lvl="1">
              <a:lnSpc>
                <a:spcPct val="100000"/>
              </a:lnSpc>
              <a:defRPr/>
            </a:pPr>
            <a:r>
              <a:rPr lang="en-US" sz="2800" b="1" dirty="0">
                <a:latin typeface="Consolas" pitchFamily="49" charset="0"/>
                <a:cs typeface="Consolas" pitchFamily="49" charset="0"/>
              </a:rPr>
              <a:t>&lt;script&gt;</a:t>
            </a:r>
          </a:p>
          <a:p>
            <a:pPr lvl="1">
              <a:lnSpc>
                <a:spcPct val="100000"/>
              </a:lnSpc>
              <a:defRPr/>
            </a:pPr>
            <a:r>
              <a:rPr lang="en-US" sz="2800" b="1" dirty="0">
                <a:latin typeface="Consolas" pitchFamily="49" charset="0"/>
                <a:cs typeface="Consolas" pitchFamily="49" charset="0"/>
              </a:rPr>
              <a:t>&lt;style&gt;</a:t>
            </a:r>
          </a:p>
          <a:p>
            <a:pPr lvl="1">
              <a:lnSpc>
                <a:spcPct val="100000"/>
              </a:lnSpc>
              <a:defRPr/>
            </a:pPr>
            <a:r>
              <a:rPr lang="en-US" sz="2800" b="1" dirty="0">
                <a:latin typeface="Consolas" pitchFamily="49" charset="0"/>
                <a:cs typeface="Consolas" pitchFamily="49" charset="0"/>
              </a:rPr>
              <a:t>&lt;!–- comments --&gt;</a:t>
            </a:r>
          </a:p>
        </p:txBody>
      </p:sp>
    </p:spTree>
    <p:extLst>
      <p:ext uri="{BB962C8B-B14F-4D97-AF65-F5344CB8AC3E}">
        <p14:creationId xmlns:p14="http://schemas.microsoft.com/office/powerpoint/2010/main" val="250177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6"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out)">
                                      <p:cBhvr>
                                        <p:cTn id="17" dur="2000"/>
                                        <p:tgtEl>
                                          <p:spTgt spid="8"/>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500"/>
                                        <p:tgtEl>
                                          <p:spTgt spid="24"/>
                                        </p:tgtEl>
                                      </p:cBhvr>
                                    </p:animEffect>
                                    <p:anim calcmode="lin" valueType="num">
                                      <p:cBhvr>
                                        <p:cTn id="33" dur="1500" fill="hold"/>
                                        <p:tgtEl>
                                          <p:spTgt spid="24"/>
                                        </p:tgtEl>
                                        <p:attrNameLst>
                                          <p:attrName>ppt_x</p:attrName>
                                        </p:attrNameLst>
                                      </p:cBhvr>
                                      <p:tavLst>
                                        <p:tav tm="0">
                                          <p:val>
                                            <p:strVal val="#ppt_x"/>
                                          </p:val>
                                        </p:tav>
                                        <p:tav tm="100000">
                                          <p:val>
                                            <p:strVal val="#ppt_x"/>
                                          </p:val>
                                        </p:tav>
                                      </p:tavLst>
                                    </p:anim>
                                    <p:anim calcmode="lin" valueType="num">
                                      <p:cBhvr>
                                        <p:cTn id="34" dur="1500" fill="hold"/>
                                        <p:tgtEl>
                                          <p:spTgt spid="24"/>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000"/>
                                        <p:tgtEl>
                                          <p:spTgt spid="25"/>
                                        </p:tgtEl>
                                      </p:cBhvr>
                                    </p:animEffect>
                                    <p:anim calcmode="lin" valueType="num">
                                      <p:cBhvr>
                                        <p:cTn id="38" dur="2000" fill="hold"/>
                                        <p:tgtEl>
                                          <p:spTgt spid="25"/>
                                        </p:tgtEl>
                                        <p:attrNameLst>
                                          <p:attrName>ppt_x</p:attrName>
                                        </p:attrNameLst>
                                      </p:cBhvr>
                                      <p:tavLst>
                                        <p:tav tm="0">
                                          <p:val>
                                            <p:strVal val="#ppt_x"/>
                                          </p:val>
                                        </p:tav>
                                        <p:tav tm="100000">
                                          <p:val>
                                            <p:strVal val="#ppt_x"/>
                                          </p:val>
                                        </p:tav>
                                      </p:tavLst>
                                    </p:anim>
                                    <p:anim calcmode="lin" valueType="num">
                                      <p:cBhvr>
                                        <p:cTn id="39" dur="2000" fill="hold"/>
                                        <p:tgtEl>
                                          <p:spTgt spid="25"/>
                                        </p:tgtEl>
                                        <p:attrNameLst>
                                          <p:attrName>ppt_y</p:attrName>
                                        </p:attrNameLst>
                                      </p:cBhvr>
                                      <p:tavLst>
                                        <p:tav tm="0">
                                          <p:val>
                                            <p:strVal val="#ppt_y-.1"/>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2000" fill="hold"/>
                                        <p:tgtEl>
                                          <p:spTgt spid="27"/>
                                        </p:tgtEl>
                                        <p:attrNameLst>
                                          <p:attrName>ppt_x</p:attrName>
                                        </p:attrNameLst>
                                      </p:cBhvr>
                                      <p:tavLst>
                                        <p:tav tm="0">
                                          <p:val>
                                            <p:strVal val="#ppt_x"/>
                                          </p:val>
                                        </p:tav>
                                        <p:tav tm="100000">
                                          <p:val>
                                            <p:strVal val="#ppt_x"/>
                                          </p:val>
                                        </p:tav>
                                      </p:tavLst>
                                    </p:anim>
                                    <p:anim calcmode="lin" valueType="num">
                                      <p:cBhvr additive="base">
                                        <p:cTn id="43" dur="2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anim calcmode="lin" valueType="num">
                                      <p:cBhvr>
                                        <p:cTn id="49" dur="1000" fill="hold"/>
                                        <p:tgtEl>
                                          <p:spTgt spid="28"/>
                                        </p:tgtEl>
                                        <p:attrNameLst>
                                          <p:attrName>ppt_x</p:attrName>
                                        </p:attrNameLst>
                                      </p:cBhvr>
                                      <p:tavLst>
                                        <p:tav tm="0">
                                          <p:val>
                                            <p:strVal val="#ppt_x"/>
                                          </p:val>
                                        </p:tav>
                                        <p:tav tm="100000">
                                          <p:val>
                                            <p:strVal val="#ppt_x"/>
                                          </p:val>
                                        </p:tav>
                                      </p:tavLst>
                                    </p:anim>
                                    <p:anim calcmode="lin" valueType="num">
                                      <p:cBhvr>
                                        <p:cTn id="50" dur="1000" fill="hold"/>
                                        <p:tgtEl>
                                          <p:spTgt spid="2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500"/>
                                        <p:tgtEl>
                                          <p:spTgt spid="29"/>
                                        </p:tgtEl>
                                      </p:cBhvr>
                                    </p:animEffect>
                                    <p:anim calcmode="lin" valueType="num">
                                      <p:cBhvr>
                                        <p:cTn id="54" dur="1500" fill="hold"/>
                                        <p:tgtEl>
                                          <p:spTgt spid="29"/>
                                        </p:tgtEl>
                                        <p:attrNameLst>
                                          <p:attrName>ppt_x</p:attrName>
                                        </p:attrNameLst>
                                      </p:cBhvr>
                                      <p:tavLst>
                                        <p:tav tm="0">
                                          <p:val>
                                            <p:strVal val="#ppt_x"/>
                                          </p:val>
                                        </p:tav>
                                        <p:tav tm="100000">
                                          <p:val>
                                            <p:strVal val="#ppt_x"/>
                                          </p:val>
                                        </p:tav>
                                      </p:tavLst>
                                    </p:anim>
                                    <p:anim calcmode="lin" valueType="num">
                                      <p:cBhvr>
                                        <p:cTn id="55" dur="1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1" nodeType="clickEffect">
                                  <p:stCondLst>
                                    <p:cond delay="0"/>
                                  </p:stCondLst>
                                  <p:childTnLst>
                                    <p:anim calcmode="lin" valueType="num">
                                      <p:cBhvr additive="base">
                                        <p:cTn id="59" dur="500"/>
                                        <p:tgtEl>
                                          <p:spTgt spid="28"/>
                                        </p:tgtEl>
                                        <p:attrNameLst>
                                          <p:attrName>ppt_x</p:attrName>
                                        </p:attrNameLst>
                                      </p:cBhvr>
                                      <p:tavLst>
                                        <p:tav tm="0">
                                          <p:val>
                                            <p:strVal val="ppt_x"/>
                                          </p:val>
                                        </p:tav>
                                        <p:tav tm="100000">
                                          <p:val>
                                            <p:strVal val="ppt_x"/>
                                          </p:val>
                                        </p:tav>
                                      </p:tavLst>
                                    </p:anim>
                                    <p:anim calcmode="lin" valueType="num">
                                      <p:cBhvr additive="base">
                                        <p:cTn id="60" dur="500"/>
                                        <p:tgtEl>
                                          <p:spTgt spid="28"/>
                                        </p:tgtEl>
                                        <p:attrNameLst>
                                          <p:attrName>ppt_y</p:attrName>
                                        </p:attrNameLst>
                                      </p:cBhvr>
                                      <p:tavLst>
                                        <p:tav tm="0">
                                          <p:val>
                                            <p:strVal val="ppt_y"/>
                                          </p:val>
                                        </p:tav>
                                        <p:tav tm="100000">
                                          <p:val>
                                            <p:strVal val="1+ppt_h/2"/>
                                          </p:val>
                                        </p:tav>
                                      </p:tavLst>
                                    </p:anim>
                                    <p:set>
                                      <p:cBhvr>
                                        <p:cTn id="61" dur="1" fill="hold">
                                          <p:stCondLst>
                                            <p:cond delay="499"/>
                                          </p:stCondLst>
                                        </p:cTn>
                                        <p:tgtEl>
                                          <p:spTgt spid="28"/>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9"/>
                                        </p:tgtEl>
                                        <p:attrNameLst>
                                          <p:attrName>ppt_x</p:attrName>
                                        </p:attrNameLst>
                                      </p:cBhvr>
                                      <p:tavLst>
                                        <p:tav tm="0">
                                          <p:val>
                                            <p:strVal val="ppt_x"/>
                                          </p:val>
                                        </p:tav>
                                        <p:tav tm="100000">
                                          <p:val>
                                            <p:strVal val="ppt_x"/>
                                          </p:val>
                                        </p:tav>
                                      </p:tavLst>
                                    </p:anim>
                                    <p:anim calcmode="lin" valueType="num">
                                      <p:cBhvr additive="base">
                                        <p:cTn id="64" dur="500"/>
                                        <p:tgtEl>
                                          <p:spTgt spid="29"/>
                                        </p:tgtEl>
                                        <p:attrNameLst>
                                          <p:attrName>ppt_y</p:attrName>
                                        </p:attrNameLst>
                                      </p:cBhvr>
                                      <p:tavLst>
                                        <p:tav tm="0">
                                          <p:val>
                                            <p:strVal val="ppt_y"/>
                                          </p:val>
                                        </p:tav>
                                        <p:tav tm="100000">
                                          <p:val>
                                            <p:strVal val="1+ppt_h/2"/>
                                          </p:val>
                                        </p:tav>
                                      </p:tavLst>
                                    </p:anim>
                                    <p:set>
                                      <p:cBhvr>
                                        <p:cTn id="65" dur="1" fill="hold">
                                          <p:stCondLst>
                                            <p:cond delay="499"/>
                                          </p:stCondLst>
                                        </p:cTn>
                                        <p:tgtEl>
                                          <p:spTgt spid="2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1000"/>
                                        <p:tgtEl>
                                          <p:spTgt spid="31"/>
                                        </p:tgtEl>
                                      </p:cBhvr>
                                    </p:animEffect>
                                    <p:anim calcmode="lin" valueType="num">
                                      <p:cBhvr>
                                        <p:cTn id="76" dur="1000" fill="hold"/>
                                        <p:tgtEl>
                                          <p:spTgt spid="31"/>
                                        </p:tgtEl>
                                        <p:attrNameLst>
                                          <p:attrName>ppt_x</p:attrName>
                                        </p:attrNameLst>
                                      </p:cBhvr>
                                      <p:tavLst>
                                        <p:tav tm="0">
                                          <p:val>
                                            <p:strVal val="#ppt_x"/>
                                          </p:val>
                                        </p:tav>
                                        <p:tav tm="100000">
                                          <p:val>
                                            <p:strVal val="#ppt_x"/>
                                          </p:val>
                                        </p:tav>
                                      </p:tavLst>
                                    </p:anim>
                                    <p:anim calcmode="lin" valueType="num">
                                      <p:cBhvr>
                                        <p:cTn id="7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4" presetClass="exit" presetSubtype="10" fill="hold" grpId="1" nodeType="clickEffect">
                                  <p:stCondLst>
                                    <p:cond delay="0"/>
                                  </p:stCondLst>
                                  <p:childTnLst>
                                    <p:animEffect transition="out" filter="randombar(horizontal)">
                                      <p:cBhvr>
                                        <p:cTn id="81" dur="500"/>
                                        <p:tgtEl>
                                          <p:spTgt spid="10"/>
                                        </p:tgtEl>
                                      </p:cBhvr>
                                    </p:animEffect>
                                    <p:set>
                                      <p:cBhvr>
                                        <p:cTn id="82" dur="1" fill="hold">
                                          <p:stCondLst>
                                            <p:cond delay="499"/>
                                          </p:stCondLst>
                                        </p:cTn>
                                        <p:tgtEl>
                                          <p:spTgt spid="10"/>
                                        </p:tgtEl>
                                        <p:attrNameLst>
                                          <p:attrName>style.visibility</p:attrName>
                                        </p:attrNameLst>
                                      </p:cBhvr>
                                      <p:to>
                                        <p:strVal val="hidden"/>
                                      </p:to>
                                    </p:set>
                                  </p:childTnLst>
                                </p:cTn>
                              </p:par>
                              <p:par>
                                <p:cTn id="83" presetID="14" presetClass="exit" presetSubtype="10" fill="hold" grpId="1" nodeType="withEffect">
                                  <p:stCondLst>
                                    <p:cond delay="0"/>
                                  </p:stCondLst>
                                  <p:childTnLst>
                                    <p:animEffect transition="out" filter="randombar(horizontal)">
                                      <p:cBhvr>
                                        <p:cTn id="84" dur="500"/>
                                        <p:tgtEl>
                                          <p:spTgt spid="12"/>
                                        </p:tgtEl>
                                      </p:cBhvr>
                                    </p:animEffect>
                                    <p:set>
                                      <p:cBhvr>
                                        <p:cTn id="85" dur="1" fill="hold">
                                          <p:stCondLst>
                                            <p:cond delay="499"/>
                                          </p:stCondLst>
                                        </p:cTn>
                                        <p:tgtEl>
                                          <p:spTgt spid="12"/>
                                        </p:tgtEl>
                                        <p:attrNameLst>
                                          <p:attrName>style.visibility</p:attrName>
                                        </p:attrNameLst>
                                      </p:cBhvr>
                                      <p:to>
                                        <p:strVal val="hidden"/>
                                      </p:to>
                                    </p:set>
                                  </p:childTnLst>
                                </p:cTn>
                              </p:par>
                              <p:par>
                                <p:cTn id="86" presetID="14" presetClass="exit" presetSubtype="10" fill="hold" grpId="1" nodeType="withEffect">
                                  <p:stCondLst>
                                    <p:cond delay="0"/>
                                  </p:stCondLst>
                                  <p:childTnLst>
                                    <p:animEffect transition="out" filter="randombar(horizontal)">
                                      <p:cBhvr>
                                        <p:cTn id="87" dur="500"/>
                                        <p:tgtEl>
                                          <p:spTgt spid="24"/>
                                        </p:tgtEl>
                                      </p:cBhvr>
                                    </p:animEffect>
                                    <p:set>
                                      <p:cBhvr>
                                        <p:cTn id="88" dur="1" fill="hold">
                                          <p:stCondLst>
                                            <p:cond delay="499"/>
                                          </p:stCondLst>
                                        </p:cTn>
                                        <p:tgtEl>
                                          <p:spTgt spid="24"/>
                                        </p:tgtEl>
                                        <p:attrNameLst>
                                          <p:attrName>style.visibility</p:attrName>
                                        </p:attrNameLst>
                                      </p:cBhvr>
                                      <p:to>
                                        <p:strVal val="hidden"/>
                                      </p:to>
                                    </p:set>
                                  </p:childTnLst>
                                </p:cTn>
                              </p:par>
                              <p:par>
                                <p:cTn id="89" presetID="14" presetClass="exit" presetSubtype="10" fill="hold" grpId="1" nodeType="withEffect">
                                  <p:stCondLst>
                                    <p:cond delay="0"/>
                                  </p:stCondLst>
                                  <p:childTnLst>
                                    <p:animEffect transition="out" filter="randombar(horizontal)">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par>
                                <p:cTn id="92" presetID="14" presetClass="exit" presetSubtype="10" fill="hold" grpId="1" nodeType="withEffect">
                                  <p:stCondLst>
                                    <p:cond delay="0"/>
                                  </p:stCondLst>
                                  <p:childTnLst>
                                    <p:animEffect transition="out" filter="randombar(horizontal)">
                                      <p:cBhvr>
                                        <p:cTn id="93" dur="500"/>
                                        <p:tgtEl>
                                          <p:spTgt spid="27"/>
                                        </p:tgtEl>
                                      </p:cBhvr>
                                    </p:animEffect>
                                    <p:set>
                                      <p:cBhvr>
                                        <p:cTn id="94" dur="1" fill="hold">
                                          <p:stCondLst>
                                            <p:cond delay="499"/>
                                          </p:stCondLst>
                                        </p:cTn>
                                        <p:tgtEl>
                                          <p:spTgt spid="27"/>
                                        </p:tgtEl>
                                        <p:attrNameLst>
                                          <p:attrName>style.visibility</p:attrName>
                                        </p:attrNameLst>
                                      </p:cBhvr>
                                      <p:to>
                                        <p:strVal val="hidden"/>
                                      </p:to>
                                    </p:set>
                                  </p:childTnLst>
                                </p:cTn>
                              </p:par>
                              <p:par>
                                <p:cTn id="95" presetID="14" presetClass="exit" presetSubtype="10" fill="hold" grpId="2" nodeType="withEffect">
                                  <p:stCondLst>
                                    <p:cond delay="0"/>
                                  </p:stCondLst>
                                  <p:childTnLst>
                                    <p:animEffect transition="out" filter="randombar(horizontal)">
                                      <p:cBhvr>
                                        <p:cTn id="96" dur="500"/>
                                        <p:tgtEl>
                                          <p:spTgt spid="28"/>
                                        </p:tgtEl>
                                      </p:cBhvr>
                                    </p:animEffect>
                                    <p:set>
                                      <p:cBhvr>
                                        <p:cTn id="97" dur="1" fill="hold">
                                          <p:stCondLst>
                                            <p:cond delay="499"/>
                                          </p:stCondLst>
                                        </p:cTn>
                                        <p:tgtEl>
                                          <p:spTgt spid="28"/>
                                        </p:tgtEl>
                                        <p:attrNameLst>
                                          <p:attrName>style.visibility</p:attrName>
                                        </p:attrNameLst>
                                      </p:cBhvr>
                                      <p:to>
                                        <p:strVal val="hidden"/>
                                      </p:to>
                                    </p:set>
                                  </p:childTnLst>
                                </p:cTn>
                              </p:par>
                              <p:par>
                                <p:cTn id="98" presetID="14" presetClass="exit" presetSubtype="10" fill="hold" grpId="2" nodeType="withEffect">
                                  <p:stCondLst>
                                    <p:cond delay="0"/>
                                  </p:stCondLst>
                                  <p:childTnLst>
                                    <p:animEffect transition="out" filter="randombar(horizontal)">
                                      <p:cBhvr>
                                        <p:cTn id="99" dur="500"/>
                                        <p:tgtEl>
                                          <p:spTgt spid="29"/>
                                        </p:tgtEl>
                                      </p:cBhvr>
                                    </p:animEffect>
                                    <p:set>
                                      <p:cBhvr>
                                        <p:cTn id="100" dur="1" fill="hold">
                                          <p:stCondLst>
                                            <p:cond delay="499"/>
                                          </p:stCondLst>
                                        </p:cTn>
                                        <p:tgtEl>
                                          <p:spTgt spid="29"/>
                                        </p:tgtEl>
                                        <p:attrNameLst>
                                          <p:attrName>style.visibility</p:attrName>
                                        </p:attrNameLst>
                                      </p:cBhvr>
                                      <p:to>
                                        <p:strVal val="hidden"/>
                                      </p:to>
                                    </p:set>
                                  </p:childTnLst>
                                </p:cTn>
                              </p:par>
                              <p:par>
                                <p:cTn id="101" presetID="14" presetClass="exit" presetSubtype="10" fill="hold" grpId="1" nodeType="withEffect">
                                  <p:stCondLst>
                                    <p:cond delay="0"/>
                                  </p:stCondLst>
                                  <p:childTnLst>
                                    <p:animEffect transition="out" filter="randombar(horizontal)">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par>
                                <p:cTn id="104" presetID="14" presetClass="exit" presetSubtype="10" fill="hold" grpId="1" nodeType="withEffect">
                                  <p:stCondLst>
                                    <p:cond delay="0"/>
                                  </p:stCondLst>
                                  <p:childTnLst>
                                    <p:animEffect transition="out" filter="randombar(horizontal)">
                                      <p:cBhvr>
                                        <p:cTn id="105" dur="500"/>
                                        <p:tgtEl>
                                          <p:spTgt spid="31"/>
                                        </p:tgtEl>
                                      </p:cBhvr>
                                    </p:animEffect>
                                    <p:set>
                                      <p:cBhvr>
                                        <p:cTn id="106" dur="1" fill="hold">
                                          <p:stCondLst>
                                            <p:cond delay="499"/>
                                          </p:stCondLst>
                                        </p:cTn>
                                        <p:tgtEl>
                                          <p:spTgt spid="31"/>
                                        </p:tgtEl>
                                        <p:attrNameLst>
                                          <p:attrName>style.visibility</p:attrName>
                                        </p:attrNameLst>
                                      </p:cBhvr>
                                      <p:to>
                                        <p:strVal val="hidden"/>
                                      </p:to>
                                    </p:set>
                                  </p:childTnLst>
                                </p:cTn>
                              </p:par>
                              <p:par>
                                <p:cTn id="107" presetID="14" presetClass="exit" presetSubtype="10" fill="hold" nodeType="withEffect">
                                  <p:stCondLst>
                                    <p:cond delay="0"/>
                                  </p:stCondLst>
                                  <p:childTnLst>
                                    <p:animEffect transition="out" filter="randombar(horizontal)">
                                      <p:cBhvr>
                                        <p:cTn id="108" dur="500"/>
                                        <p:tgtEl>
                                          <p:spTgt spid="8"/>
                                        </p:tgtEl>
                                      </p:cBhvr>
                                    </p:animEffect>
                                    <p:set>
                                      <p:cBhvr>
                                        <p:cTn id="109" dur="1" fill="hold">
                                          <p:stCondLst>
                                            <p:cond delay="499"/>
                                          </p:stCondLst>
                                        </p:cTn>
                                        <p:tgtEl>
                                          <p:spTgt spid="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ntr" presetSubtype="2"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 calcmode="lin" valueType="num">
                                      <p:cBhvr additive="base">
                                        <p:cTn id="114" dur="500" fill="hold"/>
                                        <p:tgtEl>
                                          <p:spTgt spid="16"/>
                                        </p:tgtEl>
                                        <p:attrNameLst>
                                          <p:attrName>ppt_x</p:attrName>
                                        </p:attrNameLst>
                                      </p:cBhvr>
                                      <p:tavLst>
                                        <p:tav tm="0">
                                          <p:val>
                                            <p:strVal val="1+#ppt_w/2"/>
                                          </p:val>
                                        </p:tav>
                                        <p:tav tm="100000">
                                          <p:val>
                                            <p:strVal val="#ppt_x"/>
                                          </p:val>
                                        </p:tav>
                                      </p:tavLst>
                                    </p:anim>
                                    <p:anim calcmode="lin" valueType="num">
                                      <p:cBhvr additive="base">
                                        <p:cTn id="115" dur="500" fill="hold"/>
                                        <p:tgtEl>
                                          <p:spTgt spid="1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500" fill="hold"/>
                                        <p:tgtEl>
                                          <p:spTgt spid="23"/>
                                        </p:tgtEl>
                                        <p:attrNameLst>
                                          <p:attrName>ppt_x</p:attrName>
                                        </p:attrNameLst>
                                      </p:cBhvr>
                                      <p:tavLst>
                                        <p:tav tm="0">
                                          <p:val>
                                            <p:strVal val="1+#ppt_w/2"/>
                                          </p:val>
                                        </p:tav>
                                        <p:tav tm="100000">
                                          <p:val>
                                            <p:strVal val="#ppt_x"/>
                                          </p:val>
                                        </p:tav>
                                      </p:tavLst>
                                    </p:anim>
                                    <p:anim calcmode="lin" valueType="num">
                                      <p:cBhvr additive="base">
                                        <p:cTn id="119" dur="500" fill="hold"/>
                                        <p:tgtEl>
                                          <p:spTgt spid="23"/>
                                        </p:tgtEl>
                                        <p:attrNameLst>
                                          <p:attrName>ppt_y</p:attrName>
                                        </p:attrNameLst>
                                      </p:cBhvr>
                                      <p:tavLst>
                                        <p:tav tm="0">
                                          <p:val>
                                            <p:strVal val="#ppt_y"/>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1000"/>
                                        <p:tgtEl>
                                          <p:spTgt spid="36"/>
                                        </p:tgtEl>
                                      </p:cBhvr>
                                    </p:animEffect>
                                    <p:anim calcmode="lin" valueType="num">
                                      <p:cBhvr>
                                        <p:cTn id="123" dur="1000" fill="hold"/>
                                        <p:tgtEl>
                                          <p:spTgt spid="36"/>
                                        </p:tgtEl>
                                        <p:attrNameLst>
                                          <p:attrName>ppt_x</p:attrName>
                                        </p:attrNameLst>
                                      </p:cBhvr>
                                      <p:tavLst>
                                        <p:tav tm="0">
                                          <p:val>
                                            <p:strVal val="#ppt_x"/>
                                          </p:val>
                                        </p:tav>
                                        <p:tav tm="100000">
                                          <p:val>
                                            <p:strVal val="#ppt_x"/>
                                          </p:val>
                                        </p:tav>
                                      </p:tavLst>
                                    </p:anim>
                                    <p:anim calcmode="lin" valueType="num">
                                      <p:cBhvr>
                                        <p:cTn id="124" dur="1000" fill="hold"/>
                                        <p:tgtEl>
                                          <p:spTgt spid="36"/>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1000"/>
                                        <p:tgtEl>
                                          <p:spTgt spid="35"/>
                                        </p:tgtEl>
                                      </p:cBhvr>
                                    </p:animEffect>
                                    <p:anim calcmode="lin" valueType="num">
                                      <p:cBhvr>
                                        <p:cTn id="128" dur="1000" fill="hold"/>
                                        <p:tgtEl>
                                          <p:spTgt spid="35"/>
                                        </p:tgtEl>
                                        <p:attrNameLst>
                                          <p:attrName>ppt_x</p:attrName>
                                        </p:attrNameLst>
                                      </p:cBhvr>
                                      <p:tavLst>
                                        <p:tav tm="0">
                                          <p:val>
                                            <p:strVal val="#ppt_x"/>
                                          </p:val>
                                        </p:tav>
                                        <p:tav tm="100000">
                                          <p:val>
                                            <p:strVal val="#ppt_x"/>
                                          </p:val>
                                        </p:tav>
                                      </p:tavLst>
                                    </p:anim>
                                    <p:anim calcmode="lin" valueType="num">
                                      <p:cBhvr>
                                        <p:cTn id="12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1" presetClass="exit" presetSubtype="0" fill="hold" nodeType="clickEffect">
                                  <p:stCondLst>
                                    <p:cond delay="0"/>
                                  </p:stCondLst>
                                  <p:childTnLst>
                                    <p:anim calcmode="lin" valueType="num">
                                      <p:cBhvr>
                                        <p:cTn id="133" dur="1000"/>
                                        <p:tgtEl>
                                          <p:spTgt spid="35"/>
                                        </p:tgtEl>
                                        <p:attrNameLst>
                                          <p:attrName>ppt_w</p:attrName>
                                        </p:attrNameLst>
                                      </p:cBhvr>
                                      <p:tavLst>
                                        <p:tav tm="0">
                                          <p:val>
                                            <p:strVal val="ppt_w"/>
                                          </p:val>
                                        </p:tav>
                                        <p:tav tm="100000">
                                          <p:val>
                                            <p:fltVal val="0"/>
                                          </p:val>
                                        </p:tav>
                                      </p:tavLst>
                                    </p:anim>
                                    <p:anim calcmode="lin" valueType="num">
                                      <p:cBhvr>
                                        <p:cTn id="134" dur="1000"/>
                                        <p:tgtEl>
                                          <p:spTgt spid="35"/>
                                        </p:tgtEl>
                                        <p:attrNameLst>
                                          <p:attrName>ppt_h</p:attrName>
                                        </p:attrNameLst>
                                      </p:cBhvr>
                                      <p:tavLst>
                                        <p:tav tm="0">
                                          <p:val>
                                            <p:strVal val="ppt_h"/>
                                          </p:val>
                                        </p:tav>
                                        <p:tav tm="100000">
                                          <p:val>
                                            <p:fltVal val="0"/>
                                          </p:val>
                                        </p:tav>
                                      </p:tavLst>
                                    </p:anim>
                                    <p:anim calcmode="lin" valueType="num">
                                      <p:cBhvr>
                                        <p:cTn id="135" dur="1000"/>
                                        <p:tgtEl>
                                          <p:spTgt spid="35"/>
                                        </p:tgtEl>
                                        <p:attrNameLst>
                                          <p:attrName>style.rotation</p:attrName>
                                        </p:attrNameLst>
                                      </p:cBhvr>
                                      <p:tavLst>
                                        <p:tav tm="0">
                                          <p:val>
                                            <p:fltVal val="0"/>
                                          </p:val>
                                        </p:tav>
                                        <p:tav tm="100000">
                                          <p:val>
                                            <p:fltVal val="90"/>
                                          </p:val>
                                        </p:tav>
                                      </p:tavLst>
                                    </p:anim>
                                    <p:animEffect transition="out" filter="fade">
                                      <p:cBhvr>
                                        <p:cTn id="136" dur="1000"/>
                                        <p:tgtEl>
                                          <p:spTgt spid="35"/>
                                        </p:tgtEl>
                                      </p:cBhvr>
                                    </p:animEffect>
                                    <p:set>
                                      <p:cBhvr>
                                        <p:cTn id="137" dur="1" fill="hold">
                                          <p:stCondLst>
                                            <p:cond delay="999"/>
                                          </p:stCondLst>
                                        </p:cTn>
                                        <p:tgtEl>
                                          <p:spTgt spid="35"/>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 presetClass="entr" presetSubtype="8" fill="hold" nodeType="clickEffect">
                                  <p:stCondLst>
                                    <p:cond delay="0"/>
                                  </p:stCondLst>
                                  <p:childTnLst>
                                    <p:set>
                                      <p:cBhvr>
                                        <p:cTn id="141" dur="1" fill="hold">
                                          <p:stCondLst>
                                            <p:cond delay="0"/>
                                          </p:stCondLst>
                                        </p:cTn>
                                        <p:tgtEl>
                                          <p:spTgt spid="40"/>
                                        </p:tgtEl>
                                        <p:attrNameLst>
                                          <p:attrName>style.visibility</p:attrName>
                                        </p:attrNameLst>
                                      </p:cBhvr>
                                      <p:to>
                                        <p:strVal val="visible"/>
                                      </p:to>
                                    </p:set>
                                    <p:anim calcmode="lin" valueType="num">
                                      <p:cBhvr additive="base">
                                        <p:cTn id="142" dur="500" fill="hold"/>
                                        <p:tgtEl>
                                          <p:spTgt spid="40"/>
                                        </p:tgtEl>
                                        <p:attrNameLst>
                                          <p:attrName>ppt_x</p:attrName>
                                        </p:attrNameLst>
                                      </p:cBhvr>
                                      <p:tavLst>
                                        <p:tav tm="0">
                                          <p:val>
                                            <p:strVal val="0-#ppt_w/2"/>
                                          </p:val>
                                        </p:tav>
                                        <p:tav tm="100000">
                                          <p:val>
                                            <p:strVal val="#ppt_x"/>
                                          </p:val>
                                        </p:tav>
                                      </p:tavLst>
                                    </p:anim>
                                    <p:anim calcmode="lin" valueType="num">
                                      <p:cBhvr additive="base">
                                        <p:cTn id="143" dur="500" fill="hold"/>
                                        <p:tgtEl>
                                          <p:spTgt spid="40"/>
                                        </p:tgtEl>
                                        <p:attrNameLst>
                                          <p:attrName>ppt_y</p:attrName>
                                        </p:attrNameLst>
                                      </p:cBhvr>
                                      <p:tavLst>
                                        <p:tav tm="0">
                                          <p:val>
                                            <p:strVal val="#ppt_y"/>
                                          </p:val>
                                        </p:tav>
                                        <p:tav tm="100000">
                                          <p:val>
                                            <p:strVal val="#ppt_y"/>
                                          </p:val>
                                        </p:tav>
                                      </p:tavLst>
                                    </p:anim>
                                  </p:childTnLst>
                                </p:cTn>
                              </p:par>
                              <p:par>
                                <p:cTn id="144" presetID="47"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1000"/>
                                        <p:tgtEl>
                                          <p:spTgt spid="37"/>
                                        </p:tgtEl>
                                      </p:cBhvr>
                                    </p:animEffect>
                                    <p:anim calcmode="lin" valueType="num">
                                      <p:cBhvr>
                                        <p:cTn id="147" dur="1000" fill="hold"/>
                                        <p:tgtEl>
                                          <p:spTgt spid="37"/>
                                        </p:tgtEl>
                                        <p:attrNameLst>
                                          <p:attrName>ppt_x</p:attrName>
                                        </p:attrNameLst>
                                      </p:cBhvr>
                                      <p:tavLst>
                                        <p:tav tm="0">
                                          <p:val>
                                            <p:strVal val="#ppt_x"/>
                                          </p:val>
                                        </p:tav>
                                        <p:tav tm="100000">
                                          <p:val>
                                            <p:strVal val="#ppt_x"/>
                                          </p:val>
                                        </p:tav>
                                      </p:tavLst>
                                    </p:anim>
                                    <p:anim calcmode="lin" valueType="num">
                                      <p:cBhvr>
                                        <p:cTn id="14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12" fill="hold" nodeType="click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0-#ppt_w/2"/>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fade">
                                      <p:cBhvr>
                                        <p:cTn id="157" dur="1000"/>
                                        <p:tgtEl>
                                          <p:spTgt spid="38"/>
                                        </p:tgtEl>
                                      </p:cBhvr>
                                    </p:animEffect>
                                    <p:anim calcmode="lin" valueType="num">
                                      <p:cBhvr>
                                        <p:cTn id="158" dur="1000" fill="hold"/>
                                        <p:tgtEl>
                                          <p:spTgt spid="38"/>
                                        </p:tgtEl>
                                        <p:attrNameLst>
                                          <p:attrName>ppt_x</p:attrName>
                                        </p:attrNameLst>
                                      </p:cBhvr>
                                      <p:tavLst>
                                        <p:tav tm="0">
                                          <p:val>
                                            <p:strVal val="#ppt_x"/>
                                          </p:val>
                                        </p:tav>
                                        <p:tav tm="100000">
                                          <p:val>
                                            <p:strVal val="#ppt_x"/>
                                          </p:val>
                                        </p:tav>
                                      </p:tavLst>
                                    </p:anim>
                                    <p:anim calcmode="lin" valueType="num">
                                      <p:cBhvr>
                                        <p:cTn id="1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xit" presetSubtype="1" fill="hold" grpId="1" nodeType="clickEffect">
                                  <p:stCondLst>
                                    <p:cond delay="0"/>
                                  </p:stCondLst>
                                  <p:childTnLst>
                                    <p:anim calcmode="lin" valueType="num">
                                      <p:cBhvr additive="base">
                                        <p:cTn id="163" dur="500"/>
                                        <p:tgtEl>
                                          <p:spTgt spid="36"/>
                                        </p:tgtEl>
                                        <p:attrNameLst>
                                          <p:attrName>ppt_x</p:attrName>
                                        </p:attrNameLst>
                                      </p:cBhvr>
                                      <p:tavLst>
                                        <p:tav tm="0">
                                          <p:val>
                                            <p:strVal val="ppt_x"/>
                                          </p:val>
                                        </p:tav>
                                        <p:tav tm="100000">
                                          <p:val>
                                            <p:strVal val="ppt_x"/>
                                          </p:val>
                                        </p:tav>
                                      </p:tavLst>
                                    </p:anim>
                                    <p:anim calcmode="lin" valueType="num">
                                      <p:cBhvr additive="base">
                                        <p:cTn id="164" dur="500"/>
                                        <p:tgtEl>
                                          <p:spTgt spid="36"/>
                                        </p:tgtEl>
                                        <p:attrNameLst>
                                          <p:attrName>ppt_y</p:attrName>
                                        </p:attrNameLst>
                                      </p:cBhvr>
                                      <p:tavLst>
                                        <p:tav tm="0">
                                          <p:val>
                                            <p:strVal val="ppt_y"/>
                                          </p:val>
                                        </p:tav>
                                        <p:tav tm="100000">
                                          <p:val>
                                            <p:strVal val="0-ppt_h/2"/>
                                          </p:val>
                                        </p:tav>
                                      </p:tavLst>
                                    </p:anim>
                                    <p:set>
                                      <p:cBhvr>
                                        <p:cTn id="165" dur="1" fill="hold">
                                          <p:stCondLst>
                                            <p:cond delay="499"/>
                                          </p:stCondLst>
                                        </p:cTn>
                                        <p:tgtEl>
                                          <p:spTgt spid="36"/>
                                        </p:tgtEl>
                                        <p:attrNameLst>
                                          <p:attrName>style.visibility</p:attrName>
                                        </p:attrNameLst>
                                      </p:cBhvr>
                                      <p:to>
                                        <p:strVal val="hidden"/>
                                      </p:to>
                                    </p:set>
                                  </p:childTnLst>
                                </p:cTn>
                              </p:par>
                              <p:par>
                                <p:cTn id="166" presetID="2" presetClass="exit" presetSubtype="1" fill="hold" nodeType="withEffect">
                                  <p:stCondLst>
                                    <p:cond delay="0"/>
                                  </p:stCondLst>
                                  <p:childTnLst>
                                    <p:anim calcmode="lin" valueType="num">
                                      <p:cBhvr additive="base">
                                        <p:cTn id="167" dur="500"/>
                                        <p:tgtEl>
                                          <p:spTgt spid="40"/>
                                        </p:tgtEl>
                                        <p:attrNameLst>
                                          <p:attrName>ppt_x</p:attrName>
                                        </p:attrNameLst>
                                      </p:cBhvr>
                                      <p:tavLst>
                                        <p:tav tm="0">
                                          <p:val>
                                            <p:strVal val="ppt_x"/>
                                          </p:val>
                                        </p:tav>
                                        <p:tav tm="100000">
                                          <p:val>
                                            <p:strVal val="ppt_x"/>
                                          </p:val>
                                        </p:tav>
                                      </p:tavLst>
                                    </p:anim>
                                    <p:anim calcmode="lin" valueType="num">
                                      <p:cBhvr additive="base">
                                        <p:cTn id="168" dur="500"/>
                                        <p:tgtEl>
                                          <p:spTgt spid="40"/>
                                        </p:tgtEl>
                                        <p:attrNameLst>
                                          <p:attrName>ppt_y</p:attrName>
                                        </p:attrNameLst>
                                      </p:cBhvr>
                                      <p:tavLst>
                                        <p:tav tm="0">
                                          <p:val>
                                            <p:strVal val="ppt_y"/>
                                          </p:val>
                                        </p:tav>
                                        <p:tav tm="100000">
                                          <p:val>
                                            <p:strVal val="0-ppt_h/2"/>
                                          </p:val>
                                        </p:tav>
                                      </p:tavLst>
                                    </p:anim>
                                    <p:set>
                                      <p:cBhvr>
                                        <p:cTn id="169" dur="1" fill="hold">
                                          <p:stCondLst>
                                            <p:cond delay="499"/>
                                          </p:stCondLst>
                                        </p:cTn>
                                        <p:tgtEl>
                                          <p:spTgt spid="40"/>
                                        </p:tgtEl>
                                        <p:attrNameLst>
                                          <p:attrName>style.visibility</p:attrName>
                                        </p:attrNameLst>
                                      </p:cBhvr>
                                      <p:to>
                                        <p:strVal val="hidden"/>
                                      </p:to>
                                    </p:set>
                                  </p:childTnLst>
                                </p:cTn>
                              </p:par>
                              <p:par>
                                <p:cTn id="170" presetID="2" presetClass="exit" presetSubtype="1" fill="hold" grpId="1" nodeType="withEffect">
                                  <p:stCondLst>
                                    <p:cond delay="0"/>
                                  </p:stCondLst>
                                  <p:childTnLst>
                                    <p:anim calcmode="lin" valueType="num">
                                      <p:cBhvr additive="base">
                                        <p:cTn id="171" dur="500"/>
                                        <p:tgtEl>
                                          <p:spTgt spid="37"/>
                                        </p:tgtEl>
                                        <p:attrNameLst>
                                          <p:attrName>ppt_x</p:attrName>
                                        </p:attrNameLst>
                                      </p:cBhvr>
                                      <p:tavLst>
                                        <p:tav tm="0">
                                          <p:val>
                                            <p:strVal val="ppt_x"/>
                                          </p:val>
                                        </p:tav>
                                        <p:tav tm="100000">
                                          <p:val>
                                            <p:strVal val="ppt_x"/>
                                          </p:val>
                                        </p:tav>
                                      </p:tavLst>
                                    </p:anim>
                                    <p:anim calcmode="lin" valueType="num">
                                      <p:cBhvr additive="base">
                                        <p:cTn id="172" dur="500"/>
                                        <p:tgtEl>
                                          <p:spTgt spid="37"/>
                                        </p:tgtEl>
                                        <p:attrNameLst>
                                          <p:attrName>ppt_y</p:attrName>
                                        </p:attrNameLst>
                                      </p:cBhvr>
                                      <p:tavLst>
                                        <p:tav tm="0">
                                          <p:val>
                                            <p:strVal val="ppt_y"/>
                                          </p:val>
                                        </p:tav>
                                        <p:tav tm="100000">
                                          <p:val>
                                            <p:strVal val="0-ppt_h/2"/>
                                          </p:val>
                                        </p:tav>
                                      </p:tavLst>
                                    </p:anim>
                                    <p:set>
                                      <p:cBhvr>
                                        <p:cTn id="173" dur="1" fill="hold">
                                          <p:stCondLst>
                                            <p:cond delay="499"/>
                                          </p:stCondLst>
                                        </p:cTn>
                                        <p:tgtEl>
                                          <p:spTgt spid="37"/>
                                        </p:tgtEl>
                                        <p:attrNameLst>
                                          <p:attrName>style.visibility</p:attrName>
                                        </p:attrNameLst>
                                      </p:cBhvr>
                                      <p:to>
                                        <p:strVal val="hidden"/>
                                      </p:to>
                                    </p:set>
                                  </p:childTnLst>
                                </p:cTn>
                              </p:par>
                              <p:par>
                                <p:cTn id="174" presetID="2" presetClass="exit" presetSubtype="1" fill="hold" nodeType="withEffect">
                                  <p:stCondLst>
                                    <p:cond delay="0"/>
                                  </p:stCondLst>
                                  <p:childTnLst>
                                    <p:anim calcmode="lin" valueType="num">
                                      <p:cBhvr additive="base">
                                        <p:cTn id="175" dur="500"/>
                                        <p:tgtEl>
                                          <p:spTgt spid="43"/>
                                        </p:tgtEl>
                                        <p:attrNameLst>
                                          <p:attrName>ppt_x</p:attrName>
                                        </p:attrNameLst>
                                      </p:cBhvr>
                                      <p:tavLst>
                                        <p:tav tm="0">
                                          <p:val>
                                            <p:strVal val="ppt_x"/>
                                          </p:val>
                                        </p:tav>
                                        <p:tav tm="100000">
                                          <p:val>
                                            <p:strVal val="ppt_x"/>
                                          </p:val>
                                        </p:tav>
                                      </p:tavLst>
                                    </p:anim>
                                    <p:anim calcmode="lin" valueType="num">
                                      <p:cBhvr additive="base">
                                        <p:cTn id="176" dur="500"/>
                                        <p:tgtEl>
                                          <p:spTgt spid="43"/>
                                        </p:tgtEl>
                                        <p:attrNameLst>
                                          <p:attrName>ppt_y</p:attrName>
                                        </p:attrNameLst>
                                      </p:cBhvr>
                                      <p:tavLst>
                                        <p:tav tm="0">
                                          <p:val>
                                            <p:strVal val="ppt_y"/>
                                          </p:val>
                                        </p:tav>
                                        <p:tav tm="100000">
                                          <p:val>
                                            <p:strVal val="0-ppt_h/2"/>
                                          </p:val>
                                        </p:tav>
                                      </p:tavLst>
                                    </p:anim>
                                    <p:set>
                                      <p:cBhvr>
                                        <p:cTn id="177" dur="1" fill="hold">
                                          <p:stCondLst>
                                            <p:cond delay="499"/>
                                          </p:stCondLst>
                                        </p:cTn>
                                        <p:tgtEl>
                                          <p:spTgt spid="43"/>
                                        </p:tgtEl>
                                        <p:attrNameLst>
                                          <p:attrName>style.visibility</p:attrName>
                                        </p:attrNameLst>
                                      </p:cBhvr>
                                      <p:to>
                                        <p:strVal val="hidden"/>
                                      </p:to>
                                    </p:set>
                                  </p:childTnLst>
                                </p:cTn>
                              </p:par>
                              <p:par>
                                <p:cTn id="178" presetID="2" presetClass="exit" presetSubtype="1" fill="hold" grpId="1" nodeType="withEffect">
                                  <p:stCondLst>
                                    <p:cond delay="0"/>
                                  </p:stCondLst>
                                  <p:childTnLst>
                                    <p:anim calcmode="lin" valueType="num">
                                      <p:cBhvr additive="base">
                                        <p:cTn id="179" dur="500"/>
                                        <p:tgtEl>
                                          <p:spTgt spid="38"/>
                                        </p:tgtEl>
                                        <p:attrNameLst>
                                          <p:attrName>ppt_x</p:attrName>
                                        </p:attrNameLst>
                                      </p:cBhvr>
                                      <p:tavLst>
                                        <p:tav tm="0">
                                          <p:val>
                                            <p:strVal val="ppt_x"/>
                                          </p:val>
                                        </p:tav>
                                        <p:tav tm="100000">
                                          <p:val>
                                            <p:strVal val="ppt_x"/>
                                          </p:val>
                                        </p:tav>
                                      </p:tavLst>
                                    </p:anim>
                                    <p:anim calcmode="lin" valueType="num">
                                      <p:cBhvr additive="base">
                                        <p:cTn id="180" dur="500"/>
                                        <p:tgtEl>
                                          <p:spTgt spid="38"/>
                                        </p:tgtEl>
                                        <p:attrNameLst>
                                          <p:attrName>ppt_y</p:attrName>
                                        </p:attrNameLst>
                                      </p:cBhvr>
                                      <p:tavLst>
                                        <p:tav tm="0">
                                          <p:val>
                                            <p:strVal val="ppt_y"/>
                                          </p:val>
                                        </p:tav>
                                        <p:tav tm="100000">
                                          <p:val>
                                            <p:strVal val="0-ppt_h/2"/>
                                          </p:val>
                                        </p:tav>
                                      </p:tavLst>
                                    </p:anim>
                                    <p:set>
                                      <p:cBhvr>
                                        <p:cTn id="181" dur="1" fill="hold">
                                          <p:stCondLst>
                                            <p:cond delay="499"/>
                                          </p:stCondLst>
                                        </p:cTn>
                                        <p:tgtEl>
                                          <p:spTgt spid="38"/>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 presetClass="entr" presetSubtype="2" fill="hold" grpId="0" nodeType="clickEffect">
                                  <p:stCondLst>
                                    <p:cond delay="0"/>
                                  </p:stCondLst>
                                  <p:childTnLst>
                                    <p:set>
                                      <p:cBhvr>
                                        <p:cTn id="185" dur="1" fill="hold">
                                          <p:stCondLst>
                                            <p:cond delay="0"/>
                                          </p:stCondLst>
                                        </p:cTn>
                                        <p:tgtEl>
                                          <p:spTgt spid="21"/>
                                        </p:tgtEl>
                                        <p:attrNameLst>
                                          <p:attrName>style.visibility</p:attrName>
                                        </p:attrNameLst>
                                      </p:cBhvr>
                                      <p:to>
                                        <p:strVal val="visible"/>
                                      </p:to>
                                    </p:set>
                                    <p:anim calcmode="lin" valueType="num">
                                      <p:cBhvr additive="base">
                                        <p:cTn id="186" dur="500" fill="hold"/>
                                        <p:tgtEl>
                                          <p:spTgt spid="21"/>
                                        </p:tgtEl>
                                        <p:attrNameLst>
                                          <p:attrName>ppt_x</p:attrName>
                                        </p:attrNameLst>
                                      </p:cBhvr>
                                      <p:tavLst>
                                        <p:tav tm="0">
                                          <p:val>
                                            <p:strVal val="1+#ppt_w/2"/>
                                          </p:val>
                                        </p:tav>
                                        <p:tav tm="100000">
                                          <p:val>
                                            <p:strVal val="#ppt_x"/>
                                          </p:val>
                                        </p:tav>
                                      </p:tavLst>
                                    </p:anim>
                                    <p:anim calcmode="lin" valueType="num">
                                      <p:cBhvr additive="base">
                                        <p:cTn id="187" dur="500" fill="hold"/>
                                        <p:tgtEl>
                                          <p:spTgt spid="21"/>
                                        </p:tgtEl>
                                        <p:attrNameLst>
                                          <p:attrName>ppt_y</p:attrName>
                                        </p:attrNameLst>
                                      </p:cBhvr>
                                      <p:tavLst>
                                        <p:tav tm="0">
                                          <p:val>
                                            <p:strVal val="#ppt_y"/>
                                          </p:val>
                                        </p:tav>
                                        <p:tav tm="100000">
                                          <p:val>
                                            <p:strVal val="#ppt_y"/>
                                          </p:val>
                                        </p:tav>
                                      </p:tavLst>
                                    </p:anim>
                                  </p:childTnLst>
                                </p:cTn>
                              </p:par>
                              <p:par>
                                <p:cTn id="188" presetID="2" presetClass="entr" presetSubtype="2" fill="hold" grpId="0" nodeType="withEffect">
                                  <p:stCondLst>
                                    <p:cond delay="0"/>
                                  </p:stCondLst>
                                  <p:childTnLst>
                                    <p:set>
                                      <p:cBhvr>
                                        <p:cTn id="189" dur="1" fill="hold">
                                          <p:stCondLst>
                                            <p:cond delay="0"/>
                                          </p:stCondLst>
                                        </p:cTn>
                                        <p:tgtEl>
                                          <p:spTgt spid="17"/>
                                        </p:tgtEl>
                                        <p:attrNameLst>
                                          <p:attrName>style.visibility</p:attrName>
                                        </p:attrNameLst>
                                      </p:cBhvr>
                                      <p:to>
                                        <p:strVal val="visible"/>
                                      </p:to>
                                    </p:set>
                                    <p:anim calcmode="lin" valueType="num">
                                      <p:cBhvr additive="base">
                                        <p:cTn id="190" dur="500" fill="hold"/>
                                        <p:tgtEl>
                                          <p:spTgt spid="17"/>
                                        </p:tgtEl>
                                        <p:attrNameLst>
                                          <p:attrName>ppt_x</p:attrName>
                                        </p:attrNameLst>
                                      </p:cBhvr>
                                      <p:tavLst>
                                        <p:tav tm="0">
                                          <p:val>
                                            <p:strVal val="1+#ppt_w/2"/>
                                          </p:val>
                                        </p:tav>
                                        <p:tav tm="100000">
                                          <p:val>
                                            <p:strVal val="#ppt_x"/>
                                          </p:val>
                                        </p:tav>
                                      </p:tavLst>
                                    </p:anim>
                                    <p:anim calcmode="lin" valueType="num">
                                      <p:cBhvr additive="base">
                                        <p:cTn id="19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2" fill="hold" grpId="0" nodeType="clickEffect">
                                  <p:stCondLst>
                                    <p:cond delay="0"/>
                                  </p:stCondLst>
                                  <p:childTnLst>
                                    <p:set>
                                      <p:cBhvr>
                                        <p:cTn id="195" dur="1" fill="hold">
                                          <p:stCondLst>
                                            <p:cond delay="0"/>
                                          </p:stCondLst>
                                        </p:cTn>
                                        <p:tgtEl>
                                          <p:spTgt spid="44"/>
                                        </p:tgtEl>
                                        <p:attrNameLst>
                                          <p:attrName>style.visibility</p:attrName>
                                        </p:attrNameLst>
                                      </p:cBhvr>
                                      <p:to>
                                        <p:strVal val="visible"/>
                                      </p:to>
                                    </p:set>
                                    <p:anim calcmode="lin" valueType="num">
                                      <p:cBhvr additive="base">
                                        <p:cTn id="196" dur="500" fill="hold"/>
                                        <p:tgtEl>
                                          <p:spTgt spid="44"/>
                                        </p:tgtEl>
                                        <p:attrNameLst>
                                          <p:attrName>ppt_x</p:attrName>
                                        </p:attrNameLst>
                                      </p:cBhvr>
                                      <p:tavLst>
                                        <p:tav tm="0">
                                          <p:val>
                                            <p:strVal val="1+#ppt_w/2"/>
                                          </p:val>
                                        </p:tav>
                                        <p:tav tm="100000">
                                          <p:val>
                                            <p:strVal val="#ppt_x"/>
                                          </p:val>
                                        </p:tav>
                                      </p:tavLst>
                                    </p:anim>
                                    <p:anim calcmode="lin" valueType="num">
                                      <p:cBhvr additive="base">
                                        <p:cTn id="197" dur="500" fill="hold"/>
                                        <p:tgtEl>
                                          <p:spTgt spid="44"/>
                                        </p:tgtEl>
                                        <p:attrNameLst>
                                          <p:attrName>ppt_y</p:attrName>
                                        </p:attrNameLst>
                                      </p:cBhvr>
                                      <p:tavLst>
                                        <p:tav tm="0">
                                          <p:val>
                                            <p:strVal val="#ppt_y"/>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47"/>
                                        </p:tgtEl>
                                        <p:attrNameLst>
                                          <p:attrName>style.visibility</p:attrName>
                                        </p:attrNameLst>
                                      </p:cBhvr>
                                      <p:to>
                                        <p:strVal val="visible"/>
                                      </p:to>
                                    </p:set>
                                    <p:animEffect transition="in" filter="fade">
                                      <p:cBhvr>
                                        <p:cTn id="200" dur="1000"/>
                                        <p:tgtEl>
                                          <p:spTgt spid="47"/>
                                        </p:tgtEl>
                                      </p:cBhvr>
                                    </p:animEffect>
                                    <p:anim calcmode="lin" valueType="num">
                                      <p:cBhvr>
                                        <p:cTn id="201" dur="1000" fill="hold"/>
                                        <p:tgtEl>
                                          <p:spTgt spid="47"/>
                                        </p:tgtEl>
                                        <p:attrNameLst>
                                          <p:attrName>ppt_x</p:attrName>
                                        </p:attrNameLst>
                                      </p:cBhvr>
                                      <p:tavLst>
                                        <p:tav tm="0">
                                          <p:val>
                                            <p:strVal val="#ppt_x"/>
                                          </p:val>
                                        </p:tav>
                                        <p:tav tm="100000">
                                          <p:val>
                                            <p:strVal val="#ppt_x"/>
                                          </p:val>
                                        </p:tav>
                                      </p:tavLst>
                                    </p:anim>
                                    <p:anim calcmode="lin" valueType="num">
                                      <p:cBhvr>
                                        <p:cTn id="20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2" fill="hold" nodeType="clickEffect">
                                  <p:stCondLst>
                                    <p:cond delay="0"/>
                                  </p:stCondLst>
                                  <p:childTnLst>
                                    <p:set>
                                      <p:cBhvr>
                                        <p:cTn id="206" dur="1" fill="hold">
                                          <p:stCondLst>
                                            <p:cond delay="0"/>
                                          </p:stCondLst>
                                        </p:cTn>
                                        <p:tgtEl>
                                          <p:spTgt spid="18">
                                            <p:txEl>
                                              <p:pRg st="0" end="0"/>
                                            </p:txEl>
                                          </p:spTgt>
                                        </p:tgtEl>
                                        <p:attrNameLst>
                                          <p:attrName>style.visibility</p:attrName>
                                        </p:attrNameLst>
                                      </p:cBhvr>
                                      <p:to>
                                        <p:strVal val="visible"/>
                                      </p:to>
                                    </p:set>
                                    <p:anim calcmode="lin" valueType="num">
                                      <p:cBhvr additive="base">
                                        <p:cTn id="20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08" dur="500" fill="hold"/>
                                        <p:tgtEl>
                                          <p:spTgt spid="18">
                                            <p:txEl>
                                              <p:pRg st="0" end="0"/>
                                            </p:txEl>
                                          </p:spTgt>
                                        </p:tgtEl>
                                        <p:attrNameLst>
                                          <p:attrName>ppt_y</p:attrName>
                                        </p:attrNameLst>
                                      </p:cBhvr>
                                      <p:tavLst>
                                        <p:tav tm="0">
                                          <p:val>
                                            <p:strVal val="#ppt_y"/>
                                          </p:val>
                                        </p:tav>
                                        <p:tav tm="100000">
                                          <p:val>
                                            <p:strVal val="#ppt_y"/>
                                          </p:val>
                                        </p:tav>
                                      </p:tavLst>
                                    </p:anim>
                                  </p:childTnLst>
                                </p:cTn>
                              </p:par>
                              <p:par>
                                <p:cTn id="209" presetID="2" presetClass="entr" presetSubtype="2" fill="hold" nodeType="withEffect">
                                  <p:stCondLst>
                                    <p:cond delay="0"/>
                                  </p:stCondLst>
                                  <p:childTnLst>
                                    <p:set>
                                      <p:cBhvr>
                                        <p:cTn id="210" dur="1" fill="hold">
                                          <p:stCondLst>
                                            <p:cond delay="0"/>
                                          </p:stCondLst>
                                        </p:cTn>
                                        <p:tgtEl>
                                          <p:spTgt spid="18">
                                            <p:txEl>
                                              <p:pRg st="1" end="1"/>
                                            </p:txEl>
                                          </p:spTgt>
                                        </p:tgtEl>
                                        <p:attrNameLst>
                                          <p:attrName>style.visibility</p:attrName>
                                        </p:attrNameLst>
                                      </p:cBhvr>
                                      <p:to>
                                        <p:strVal val="visible"/>
                                      </p:to>
                                    </p:set>
                                    <p:anim calcmode="lin" valueType="num">
                                      <p:cBhvr additive="base">
                                        <p:cTn id="211"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12" dur="500" fill="hold"/>
                                        <p:tgtEl>
                                          <p:spTgt spid="18">
                                            <p:txEl>
                                              <p:pRg st="1" end="1"/>
                                            </p:txEl>
                                          </p:spTgt>
                                        </p:tgtEl>
                                        <p:attrNameLst>
                                          <p:attrName>ppt_y</p:attrName>
                                        </p:attrNameLst>
                                      </p:cBhvr>
                                      <p:tavLst>
                                        <p:tav tm="0">
                                          <p:val>
                                            <p:strVal val="#ppt_y"/>
                                          </p:val>
                                        </p:tav>
                                        <p:tav tm="100000">
                                          <p:val>
                                            <p:strVal val="#ppt_y"/>
                                          </p:val>
                                        </p:tav>
                                      </p:tavLst>
                                    </p:anim>
                                  </p:childTnLst>
                                </p:cTn>
                              </p:par>
                              <p:par>
                                <p:cTn id="213" presetID="2" presetClass="entr" presetSubtype="2" fill="hold" nodeType="withEffect">
                                  <p:stCondLst>
                                    <p:cond delay="0"/>
                                  </p:stCondLst>
                                  <p:childTnLst>
                                    <p:set>
                                      <p:cBhvr>
                                        <p:cTn id="214" dur="1" fill="hold">
                                          <p:stCondLst>
                                            <p:cond delay="0"/>
                                          </p:stCondLst>
                                        </p:cTn>
                                        <p:tgtEl>
                                          <p:spTgt spid="18">
                                            <p:txEl>
                                              <p:pRg st="2" end="2"/>
                                            </p:txEl>
                                          </p:spTgt>
                                        </p:tgtEl>
                                        <p:attrNameLst>
                                          <p:attrName>style.visibility</p:attrName>
                                        </p:attrNameLst>
                                      </p:cBhvr>
                                      <p:to>
                                        <p:strVal val="visible"/>
                                      </p:to>
                                    </p:set>
                                    <p:anim calcmode="lin" valueType="num">
                                      <p:cBhvr additive="base">
                                        <p:cTn id="215"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16" dur="500" fill="hold"/>
                                        <p:tgtEl>
                                          <p:spTgt spid="18">
                                            <p:txEl>
                                              <p:pRg st="2" end="2"/>
                                            </p:txEl>
                                          </p:spTgt>
                                        </p:tgtEl>
                                        <p:attrNameLst>
                                          <p:attrName>ppt_y</p:attrName>
                                        </p:attrNameLst>
                                      </p:cBhvr>
                                      <p:tavLst>
                                        <p:tav tm="0">
                                          <p:val>
                                            <p:strVal val="#ppt_y"/>
                                          </p:val>
                                        </p:tav>
                                        <p:tav tm="100000">
                                          <p:val>
                                            <p:strVal val="#ppt_y"/>
                                          </p:val>
                                        </p:tav>
                                      </p:tavLst>
                                    </p:anim>
                                  </p:childTnLst>
                                </p:cTn>
                              </p:par>
                              <p:par>
                                <p:cTn id="217" presetID="2" presetClass="entr" presetSubtype="2" fill="hold" nodeType="withEffect">
                                  <p:stCondLst>
                                    <p:cond delay="0"/>
                                  </p:stCondLst>
                                  <p:childTnLst>
                                    <p:set>
                                      <p:cBhvr>
                                        <p:cTn id="218" dur="1" fill="hold">
                                          <p:stCondLst>
                                            <p:cond delay="0"/>
                                          </p:stCondLst>
                                        </p:cTn>
                                        <p:tgtEl>
                                          <p:spTgt spid="18">
                                            <p:txEl>
                                              <p:pRg st="3" end="3"/>
                                            </p:txEl>
                                          </p:spTgt>
                                        </p:tgtEl>
                                        <p:attrNameLst>
                                          <p:attrName>style.visibility</p:attrName>
                                        </p:attrNameLst>
                                      </p:cBhvr>
                                      <p:to>
                                        <p:strVal val="visible"/>
                                      </p:to>
                                    </p:set>
                                    <p:anim calcmode="lin" valueType="num">
                                      <p:cBhvr additive="base">
                                        <p:cTn id="219" dur="500" fill="hold"/>
                                        <p:tgtEl>
                                          <p:spTgt spid="18">
                                            <p:txEl>
                                              <p:pRg st="3" end="3"/>
                                            </p:txEl>
                                          </p:spTgt>
                                        </p:tgtEl>
                                        <p:attrNameLst>
                                          <p:attrName>ppt_x</p:attrName>
                                        </p:attrNameLst>
                                      </p:cBhvr>
                                      <p:tavLst>
                                        <p:tav tm="0">
                                          <p:val>
                                            <p:strVal val="1+#ppt_w/2"/>
                                          </p:val>
                                        </p:tav>
                                        <p:tav tm="100000">
                                          <p:val>
                                            <p:strVal val="#ppt_x"/>
                                          </p:val>
                                        </p:tav>
                                      </p:tavLst>
                                    </p:anim>
                                    <p:anim calcmode="lin" valueType="num">
                                      <p:cBhvr additive="base">
                                        <p:cTn id="220" dur="500" fill="hold"/>
                                        <p:tgtEl>
                                          <p:spTgt spid="18">
                                            <p:txEl>
                                              <p:pRg st="3" end="3"/>
                                            </p:txEl>
                                          </p:spTgt>
                                        </p:tgtEl>
                                        <p:attrNameLst>
                                          <p:attrName>ppt_y</p:attrName>
                                        </p:attrNameLst>
                                      </p:cBhvr>
                                      <p:tavLst>
                                        <p:tav tm="0">
                                          <p:val>
                                            <p:strVal val="#ppt_y"/>
                                          </p:val>
                                        </p:tav>
                                        <p:tav tm="100000">
                                          <p:val>
                                            <p:strVal val="#ppt_y"/>
                                          </p:val>
                                        </p:tav>
                                      </p:tavLst>
                                    </p:anim>
                                  </p:childTnLst>
                                </p:cTn>
                              </p:par>
                              <p:par>
                                <p:cTn id="221" presetID="2" presetClass="entr" presetSubtype="2" fill="hold" nodeType="withEffect">
                                  <p:stCondLst>
                                    <p:cond delay="0"/>
                                  </p:stCondLst>
                                  <p:childTnLst>
                                    <p:set>
                                      <p:cBhvr>
                                        <p:cTn id="222" dur="1" fill="hold">
                                          <p:stCondLst>
                                            <p:cond delay="0"/>
                                          </p:stCondLst>
                                        </p:cTn>
                                        <p:tgtEl>
                                          <p:spTgt spid="18">
                                            <p:txEl>
                                              <p:pRg st="4" end="4"/>
                                            </p:txEl>
                                          </p:spTgt>
                                        </p:tgtEl>
                                        <p:attrNameLst>
                                          <p:attrName>style.visibility</p:attrName>
                                        </p:attrNameLst>
                                      </p:cBhvr>
                                      <p:to>
                                        <p:strVal val="visible"/>
                                      </p:to>
                                    </p:set>
                                    <p:anim calcmode="lin" valueType="num">
                                      <p:cBhvr additive="base">
                                        <p:cTn id="223" dur="500" fill="hold"/>
                                        <p:tgtEl>
                                          <p:spTgt spid="18">
                                            <p:txEl>
                                              <p:pRg st="4" end="4"/>
                                            </p:txEl>
                                          </p:spTgt>
                                        </p:tgtEl>
                                        <p:attrNameLst>
                                          <p:attrName>ppt_x</p:attrName>
                                        </p:attrNameLst>
                                      </p:cBhvr>
                                      <p:tavLst>
                                        <p:tav tm="0">
                                          <p:val>
                                            <p:strVal val="1+#ppt_w/2"/>
                                          </p:val>
                                        </p:tav>
                                        <p:tav tm="100000">
                                          <p:val>
                                            <p:strVal val="#ppt_x"/>
                                          </p:val>
                                        </p:tav>
                                      </p:tavLst>
                                    </p:anim>
                                    <p:anim calcmode="lin" valueType="num">
                                      <p:cBhvr additive="base">
                                        <p:cTn id="224" dur="500" fill="hold"/>
                                        <p:tgtEl>
                                          <p:spTgt spid="1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xit" presetSubtype="1" fill="hold" grpId="1" nodeType="clickEffect">
                                  <p:stCondLst>
                                    <p:cond delay="0"/>
                                  </p:stCondLst>
                                  <p:childTnLst>
                                    <p:anim calcmode="lin" valueType="num">
                                      <p:cBhvr additive="base">
                                        <p:cTn id="228" dur="500"/>
                                        <p:tgtEl>
                                          <p:spTgt spid="47"/>
                                        </p:tgtEl>
                                        <p:attrNameLst>
                                          <p:attrName>ppt_x</p:attrName>
                                        </p:attrNameLst>
                                      </p:cBhvr>
                                      <p:tavLst>
                                        <p:tav tm="0">
                                          <p:val>
                                            <p:strVal val="ppt_x"/>
                                          </p:val>
                                        </p:tav>
                                        <p:tav tm="100000">
                                          <p:val>
                                            <p:strVal val="ppt_x"/>
                                          </p:val>
                                        </p:tav>
                                      </p:tavLst>
                                    </p:anim>
                                    <p:anim calcmode="lin" valueType="num">
                                      <p:cBhvr additive="base">
                                        <p:cTn id="229" dur="500"/>
                                        <p:tgtEl>
                                          <p:spTgt spid="47"/>
                                        </p:tgtEl>
                                        <p:attrNameLst>
                                          <p:attrName>ppt_y</p:attrName>
                                        </p:attrNameLst>
                                      </p:cBhvr>
                                      <p:tavLst>
                                        <p:tav tm="0">
                                          <p:val>
                                            <p:strVal val="ppt_y"/>
                                          </p:val>
                                        </p:tav>
                                        <p:tav tm="100000">
                                          <p:val>
                                            <p:strVal val="0-ppt_h/2"/>
                                          </p:val>
                                        </p:tav>
                                      </p:tavLst>
                                    </p:anim>
                                    <p:set>
                                      <p:cBhvr>
                                        <p:cTn id="230" dur="1" fill="hold">
                                          <p:stCondLst>
                                            <p:cond delay="499"/>
                                          </p:stCondLst>
                                        </p:cTn>
                                        <p:tgtEl>
                                          <p:spTgt spid="47"/>
                                        </p:tgtEl>
                                        <p:attrNameLst>
                                          <p:attrName>style.visibility</p:attrName>
                                        </p:attrNameLst>
                                      </p:cBhvr>
                                      <p:to>
                                        <p:strVal val="hidden"/>
                                      </p:to>
                                    </p:set>
                                  </p:childTnLst>
                                </p:cTn>
                              </p:par>
                              <p:par>
                                <p:cTn id="231" presetID="42" presetClass="entr" presetSubtype="0"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Effect transition="in" filter="fade">
                                      <p:cBhvr>
                                        <p:cTn id="233" dur="1000"/>
                                        <p:tgtEl>
                                          <p:spTgt spid="48"/>
                                        </p:tgtEl>
                                      </p:cBhvr>
                                    </p:animEffect>
                                    <p:anim calcmode="lin" valueType="num">
                                      <p:cBhvr>
                                        <p:cTn id="234" dur="1000" fill="hold"/>
                                        <p:tgtEl>
                                          <p:spTgt spid="48"/>
                                        </p:tgtEl>
                                        <p:attrNameLst>
                                          <p:attrName>ppt_x</p:attrName>
                                        </p:attrNameLst>
                                      </p:cBhvr>
                                      <p:tavLst>
                                        <p:tav tm="0">
                                          <p:val>
                                            <p:strVal val="#ppt_x"/>
                                          </p:val>
                                        </p:tav>
                                        <p:tav tm="100000">
                                          <p:val>
                                            <p:strVal val="#ppt_x"/>
                                          </p:val>
                                        </p:tav>
                                      </p:tavLst>
                                    </p:anim>
                                    <p:anim calcmode="lin" valueType="num">
                                      <p:cBhvr>
                                        <p:cTn id="235" dur="1000" fill="hold"/>
                                        <p:tgtEl>
                                          <p:spTgt spid="48"/>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49"/>
                                        </p:tgtEl>
                                        <p:attrNameLst>
                                          <p:attrName>style.visibility</p:attrName>
                                        </p:attrNameLst>
                                      </p:cBhvr>
                                      <p:to>
                                        <p:strVal val="visible"/>
                                      </p:to>
                                    </p:set>
                                    <p:animEffect transition="in" filter="fade">
                                      <p:cBhvr>
                                        <p:cTn id="238" dur="2000"/>
                                        <p:tgtEl>
                                          <p:spTgt spid="49"/>
                                        </p:tgtEl>
                                      </p:cBhvr>
                                    </p:animEffect>
                                    <p:anim calcmode="lin" valueType="num">
                                      <p:cBhvr>
                                        <p:cTn id="239" dur="2000" fill="hold"/>
                                        <p:tgtEl>
                                          <p:spTgt spid="49"/>
                                        </p:tgtEl>
                                        <p:attrNameLst>
                                          <p:attrName>ppt_x</p:attrName>
                                        </p:attrNameLst>
                                      </p:cBhvr>
                                      <p:tavLst>
                                        <p:tav tm="0">
                                          <p:val>
                                            <p:strVal val="#ppt_x"/>
                                          </p:val>
                                        </p:tav>
                                        <p:tav tm="100000">
                                          <p:val>
                                            <p:strVal val="#ppt_x"/>
                                          </p:val>
                                        </p:tav>
                                      </p:tavLst>
                                    </p:anim>
                                    <p:anim calcmode="lin" valueType="num">
                                      <p:cBhvr>
                                        <p:cTn id="240" dur="2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0" grpId="1" animBg="1"/>
      <p:bldP spid="12" grpId="0"/>
      <p:bldP spid="12" grpId="1"/>
      <p:bldP spid="15" grpId="0"/>
      <p:bldP spid="16" grpId="0"/>
      <p:bldP spid="17" grpId="0"/>
      <p:bldP spid="21" grpId="0"/>
      <p:bldP spid="23" grpId="0"/>
      <p:bldP spid="24" grpId="0"/>
      <p:bldP spid="24" grpId="1"/>
      <p:bldP spid="25" grpId="0"/>
      <p:bldP spid="25" grpId="1"/>
      <p:bldP spid="27" grpId="0"/>
      <p:bldP spid="27" grpId="1"/>
      <p:bldP spid="28" grpId="0"/>
      <p:bldP spid="28" grpId="1"/>
      <p:bldP spid="28" grpId="2"/>
      <p:bldP spid="29" grpId="0"/>
      <p:bldP spid="29" grpId="1"/>
      <p:bldP spid="29" grpId="2"/>
      <p:bldP spid="30" grpId="0"/>
      <p:bldP spid="30" grpId="1"/>
      <p:bldP spid="31" grpId="0"/>
      <p:bldP spid="31" grpId="1"/>
      <p:bldP spid="36" grpId="0" animBg="1"/>
      <p:bldP spid="36" grpId="1" animBg="1"/>
      <p:bldP spid="37" grpId="0"/>
      <p:bldP spid="37" grpId="1"/>
      <p:bldP spid="38" grpId="0"/>
      <p:bldP spid="38" grpId="1"/>
      <p:bldP spid="44" grpId="0" animBg="1"/>
      <p:bldP spid="47" grpId="0" animBg="1"/>
      <p:bldP spid="47" grpId="1" animBg="1"/>
      <p:bldP spid="48" grpId="0"/>
      <p:bldP spid="49"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CSS Development Tools (4)</a:t>
            </a:r>
            <a:endParaRPr lang="bg-BG" dirty="0" smtClean="0"/>
          </a:p>
        </p:txBody>
      </p:sp>
      <p:sp>
        <p:nvSpPr>
          <p:cNvPr id="1001475" name="Rectangle 3"/>
          <p:cNvSpPr>
            <a:spLocks noGrp="1" noChangeArrowheads="1"/>
          </p:cNvSpPr>
          <p:nvPr>
            <p:ph idx="1"/>
          </p:nvPr>
        </p:nvSpPr>
        <p:spPr/>
        <p:txBody>
          <a:bodyPr/>
          <a:lstStyle/>
          <a:p>
            <a:pPr>
              <a:lnSpc>
                <a:spcPct val="100000"/>
              </a:lnSpc>
              <a:defRPr/>
            </a:pPr>
            <a:r>
              <a:rPr lang="en-US" dirty="0" smtClean="0"/>
              <a:t>IE Developer Toolbar</a:t>
            </a:r>
            <a:r>
              <a:rPr lang="en-US" noProof="1" smtClean="0"/>
              <a:t> – </a:t>
            </a:r>
            <a:r>
              <a:rPr lang="en-US" dirty="0" smtClean="0"/>
              <a:t>add-on to IE used to examine CSS and HTML (press [F12])</a:t>
            </a:r>
            <a:endParaRPr lang="en-US" noProof="1"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140</a:t>
            </a:fld>
            <a:endParaRPr 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3988" y="2449513"/>
            <a:ext cx="6119812" cy="4217987"/>
          </a:xfrm>
          <a:prstGeom prst="rect">
            <a:avLst/>
          </a:prstGeom>
          <a:noFill/>
          <a:ln w="6350" algn="ctr">
            <a:solidFill>
              <a:schemeClr val="tx1"/>
            </a:solidFill>
            <a:miter lim="800000"/>
            <a:headEnd/>
            <a:tailEnd/>
          </a:ln>
        </p:spPr>
      </p:pic>
    </p:spTree>
    <p:extLst>
      <p:ext uri="{BB962C8B-B14F-4D97-AF65-F5344CB8AC3E}">
        <p14:creationId xmlns:p14="http://schemas.microsoft.com/office/powerpoint/2010/main" val="3999388160"/>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895602"/>
            <a:ext cx="8229600" cy="838199"/>
          </a:xfrm>
          <a:effectLst>
            <a:reflection blurRad="6350" stA="52000" endA="300" endPos="35000" dir="5400000" sy="-100000" algn="bl" rotWithShape="0"/>
          </a:effectLst>
        </p:spPr>
        <p:txBody>
          <a:bodyPr>
            <a:normAutofit fontScale="90000"/>
          </a:bodyPr>
          <a:lstStyle/>
          <a:p>
            <a:r>
              <a:rPr lang="en-US" dirty="0" smtClean="0"/>
              <a:t>Introduction to JavaScript</a:t>
            </a:r>
            <a:endParaRPr lang="en-US" dirty="0"/>
          </a:p>
        </p:txBody>
      </p:sp>
      <p:pic>
        <p:nvPicPr>
          <p:cNvPr id="65538" name="Picture 2" descr="http://3.bp.blogspot.com/_Z1RigC4qQAE/SLEwIcK-DYI/AAAAAAAAA-c/24vi57NQFnc/s400/javascript_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304" y="973101"/>
            <a:ext cx="1504950" cy="1428750"/>
          </a:xfrm>
          <a:prstGeom prst="rect">
            <a:avLst/>
          </a:prstGeom>
          <a:ln>
            <a:noFill/>
          </a:ln>
          <a:effectLst>
            <a:softEdge rad="112500"/>
          </a:effectLst>
          <a:scene3d>
            <a:camera prst="perspectiveRight"/>
            <a:lightRig rig="threePt" dir="t"/>
          </a:scene3d>
        </p:spPr>
      </p:pic>
      <p:pic>
        <p:nvPicPr>
          <p:cNvPr id="65540"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34200" y="533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5542"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2734" y="1828801"/>
            <a:ext cx="990600" cy="990601"/>
          </a:xfrm>
          <a:prstGeom prst="rect">
            <a:avLst/>
          </a:prstGeom>
          <a:noFill/>
        </p:spPr>
      </p:pic>
      <p:pic>
        <p:nvPicPr>
          <p:cNvPr id="65544"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504" y="1129905"/>
            <a:ext cx="1613296" cy="1613297"/>
          </a:xfrm>
          <a:prstGeom prst="rect">
            <a:avLst/>
          </a:prstGeom>
          <a:noFill/>
          <a:scene3d>
            <a:camera prst="perspectiveContrastingRightFacing" fov="3900000">
              <a:rot lat="1096793" lon="21059336" rev="21486019"/>
            </a:camera>
            <a:lightRig rig="threePt" dir="t"/>
          </a:scene3d>
        </p:spPr>
      </p:pic>
      <p:pic>
        <p:nvPicPr>
          <p:cNvPr id="65546"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5168788" y="907608"/>
            <a:ext cx="2069928" cy="2069930"/>
          </a:xfrm>
          <a:prstGeom prst="rect">
            <a:avLst/>
          </a:prstGeom>
          <a:noFill/>
        </p:spPr>
      </p:pic>
      <p:pic>
        <p:nvPicPr>
          <p:cNvPr id="1028" name="Picture 4" descr="http://4.bp.blogspot.com/_Fyl1dFhmZf4/S-mjvhNO96I/AAAAAAAAATU/ZB_LbexAHYk/s320/javascript_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4648201"/>
            <a:ext cx="2324100" cy="1704785"/>
          </a:xfrm>
          <a:prstGeom prst="roundRect">
            <a:avLst>
              <a:gd name="adj" fmla="val 4193"/>
            </a:avLst>
          </a:prstGeom>
          <a:noFill/>
          <a:extLst>
            <a:ext uri="{909E8E84-426E-40DD-AFC4-6F175D3DCCD1}">
              <a14:hiddenFill xmlns:a14="http://schemas.microsoft.com/office/drawing/2010/main">
                <a:solidFill>
                  <a:srgbClr val="FFFFFF"/>
                </a:solidFill>
              </a14:hiddenFill>
            </a:ext>
          </a:extLst>
        </p:spPr>
      </p:pic>
      <p:pic>
        <p:nvPicPr>
          <p:cNvPr id="1030" name="Picture 6" descr="http://fforw.de/ffjs/image/logo.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086350" y="4610100"/>
            <a:ext cx="1771650" cy="1771650"/>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359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marL="609600" indent="-609600"/>
            <a:r>
              <a:rPr lang="en-CA" dirty="0" smtClean="0">
                <a:cs typeface="Times New Roman" pitchFamily="18" charset="0"/>
              </a:rPr>
              <a:t>What is DHTML?</a:t>
            </a:r>
            <a:endParaRPr lang="en-CA" sz="6000" dirty="0">
              <a:cs typeface="Times New Roman" pitchFamily="18" charset="0"/>
            </a:endParaRPr>
          </a:p>
          <a:p>
            <a:pPr marL="609600" indent="-609600"/>
            <a:r>
              <a:rPr lang="en-CA" dirty="0" smtClean="0">
                <a:cs typeface="Times New Roman" pitchFamily="18" charset="0"/>
              </a:rPr>
              <a:t>DHTML Technologies</a:t>
            </a:r>
          </a:p>
          <a:p>
            <a:pPr marL="990600" lvl="1" indent="-533400"/>
            <a:r>
              <a:rPr lang="en-CA" dirty="0" smtClean="0">
                <a:cs typeface="Times New Roman" pitchFamily="18" charset="0"/>
              </a:rPr>
              <a:t>XHTML, CSS, JavaScript, DOM</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142</a:t>
            </a:fld>
            <a:endParaRPr lang="en-US" dirty="0"/>
          </a:p>
        </p:txBody>
      </p:sp>
      <p:pic>
        <p:nvPicPr>
          <p:cNvPr id="2050" name="Picture 2" descr="http://corpussearch.sourceforge.net/CS-manual/refer7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4189228"/>
            <a:ext cx="2284228" cy="22842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32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marL="609600" indent="-609600"/>
            <a:r>
              <a:rPr lang="en-CA" dirty="0" smtClean="0">
                <a:cs typeface="Times New Roman" pitchFamily="18" charset="0"/>
              </a:rPr>
              <a:t>Introduction to JavaScript</a:t>
            </a:r>
            <a:endParaRPr lang="en-CA" dirty="0">
              <a:cs typeface="Times New Roman" pitchFamily="18" charset="0"/>
            </a:endParaRPr>
          </a:p>
          <a:p>
            <a:pPr marL="957263" lvl="1" indent="-609600"/>
            <a:r>
              <a:rPr lang="en-CA" dirty="0">
                <a:cs typeface="Times New Roman" pitchFamily="18" charset="0"/>
              </a:rPr>
              <a:t>What is </a:t>
            </a:r>
            <a:r>
              <a:rPr lang="en-CA" dirty="0" smtClean="0">
                <a:cs typeface="Times New Roman" pitchFamily="18" charset="0"/>
              </a:rPr>
              <a:t>JavaScript</a:t>
            </a:r>
          </a:p>
          <a:p>
            <a:pPr marL="957263" lvl="1" indent="-609600"/>
            <a:r>
              <a:rPr lang="en-CA" dirty="0" smtClean="0">
                <a:cs typeface="Times New Roman" pitchFamily="18" charset="0"/>
              </a:rPr>
              <a:t>Implementing JavaScript into Web pages</a:t>
            </a:r>
            <a:endParaRPr lang="en-US" dirty="0" smtClean="0"/>
          </a:p>
          <a:p>
            <a:pPr marL="1249363" lvl="2" indent="-609600"/>
            <a:r>
              <a:rPr lang="en-US" dirty="0" smtClean="0">
                <a:cs typeface="Times New Roman" pitchFamily="18" charset="0"/>
              </a:rPr>
              <a:t>In &lt;head&gt; part</a:t>
            </a:r>
          </a:p>
          <a:p>
            <a:pPr marL="1249363" lvl="2" indent="-609600"/>
            <a:r>
              <a:rPr lang="en-US" dirty="0" smtClean="0">
                <a:cs typeface="Times New Roman" pitchFamily="18" charset="0"/>
              </a:rPr>
              <a:t>In &lt;body&gt; part</a:t>
            </a:r>
          </a:p>
          <a:p>
            <a:pPr marL="1249363" lvl="2" indent="-609600"/>
            <a:r>
              <a:rPr lang="en-US" dirty="0" smtClean="0">
                <a:cs typeface="Times New Roman" pitchFamily="18" charset="0"/>
              </a:rPr>
              <a:t>In external </a:t>
            </a:r>
            <a:r>
              <a:rPr lang="en-US" dirty="0" smtClean="0">
                <a:solidFill>
                  <a:schemeClr val="accent5">
                    <a:lumMod val="20000"/>
                    <a:lumOff val="80000"/>
                  </a:schemeClr>
                </a:solidFill>
                <a:cs typeface="Times New Roman" pitchFamily="18" charset="0"/>
              </a:rPr>
              <a:t>.js</a:t>
            </a:r>
            <a:r>
              <a:rPr lang="en-US" dirty="0" smtClean="0">
                <a:cs typeface="Times New Roman" pitchFamily="18" charset="0"/>
              </a:rPr>
              <a:t> file</a:t>
            </a:r>
          </a:p>
          <a:p>
            <a:pPr marL="347663" lvl="1" indent="0">
              <a:buNone/>
            </a:pPr>
            <a:endParaRPr lang="en-CA" sz="3600" dirty="0">
              <a:cs typeface="Times New Roman" pitchFamily="18" charset="0"/>
            </a:endParaRPr>
          </a:p>
          <a:p>
            <a:pPr marL="1096963" lvl="2" indent="-457200"/>
            <a:endParaRPr lang="en-US" dirty="0">
              <a:cs typeface="Times New Roman" pitchFamily="18"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15076">
            <a:off x="7078938" y="3529810"/>
            <a:ext cx="2982456" cy="2524125"/>
          </a:xfrm>
          <a:prstGeom prst="roundRect">
            <a:avLst>
              <a:gd name="adj" fmla="val 7107"/>
            </a:avLst>
          </a:prstGeom>
          <a:noFill/>
          <a:ln>
            <a:noFill/>
          </a:ln>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21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a:t>
            </a:r>
            <a:r>
              <a:rPr lang="en-US" dirty="0" smtClean="0"/>
              <a:t>of </a:t>
            </a:r>
            <a:r>
              <a:rPr lang="en-US" dirty="0"/>
              <a:t>Contents </a:t>
            </a:r>
            <a:r>
              <a:rPr lang="en-US" dirty="0" smtClean="0"/>
              <a:t>(3)</a:t>
            </a:r>
            <a:endParaRPr lang="en-US" dirty="0"/>
          </a:p>
        </p:txBody>
      </p:sp>
      <p:sp>
        <p:nvSpPr>
          <p:cNvPr id="3" name="Content Placeholder 2"/>
          <p:cNvSpPr>
            <a:spLocks noGrp="1"/>
          </p:cNvSpPr>
          <p:nvPr>
            <p:ph idx="1"/>
          </p:nvPr>
        </p:nvSpPr>
        <p:spPr/>
        <p:txBody>
          <a:bodyPr/>
          <a:lstStyle/>
          <a:p>
            <a:pPr marL="457200" indent="-457200"/>
            <a:r>
              <a:rPr lang="en-US" dirty="0">
                <a:cs typeface="Times New Roman" pitchFamily="18" charset="0"/>
              </a:rPr>
              <a:t>JavaScript </a:t>
            </a:r>
            <a:r>
              <a:rPr lang="en-US" dirty="0" smtClean="0">
                <a:cs typeface="Times New Roman" pitchFamily="18" charset="0"/>
              </a:rPr>
              <a:t>Syntax</a:t>
            </a:r>
          </a:p>
          <a:p>
            <a:pPr marL="804863" lvl="1" indent="-457200"/>
            <a:r>
              <a:rPr lang="en-US" dirty="0" smtClean="0">
                <a:cs typeface="Times New Roman" pitchFamily="18" charset="0"/>
              </a:rPr>
              <a:t>JavaScript operators</a:t>
            </a:r>
            <a:endParaRPr lang="en-US" dirty="0">
              <a:cs typeface="Times New Roman" pitchFamily="18" charset="0"/>
            </a:endParaRPr>
          </a:p>
          <a:p>
            <a:pPr marL="804863" lvl="1" indent="-457200"/>
            <a:r>
              <a:rPr lang="en-US" dirty="0">
                <a:cs typeface="Times New Roman" pitchFamily="18" charset="0"/>
              </a:rPr>
              <a:t>JavaScript Data </a:t>
            </a:r>
            <a:r>
              <a:rPr lang="en-US" dirty="0" smtClean="0">
                <a:cs typeface="Times New Roman" pitchFamily="18" charset="0"/>
              </a:rPr>
              <a:t>Types</a:t>
            </a:r>
          </a:p>
          <a:p>
            <a:pPr marL="804863" lvl="1" indent="-457200"/>
            <a:r>
              <a:rPr lang="en-US" dirty="0" smtClean="0"/>
              <a:t>JavaScript Pop-up boxes</a:t>
            </a:r>
          </a:p>
          <a:p>
            <a:pPr lvl="2"/>
            <a:r>
              <a:rPr lang="en-US" dirty="0" smtClean="0"/>
              <a:t>alert, confirm and prompt</a:t>
            </a:r>
          </a:p>
          <a:p>
            <a:pPr lvl="1"/>
            <a:r>
              <a:rPr lang="en-US" dirty="0" smtClean="0"/>
              <a:t>Conditional and switch statements, loops and functions</a:t>
            </a:r>
          </a:p>
          <a:p>
            <a:r>
              <a:rPr lang="en-US" dirty="0" smtClean="0"/>
              <a:t>Document Object Model</a:t>
            </a:r>
          </a:p>
          <a:p>
            <a:r>
              <a:rPr lang="en-US" dirty="0" smtClean="0"/>
              <a:t>Debugging in JavaScript</a:t>
            </a:r>
          </a:p>
          <a:p>
            <a:pPr marL="0" indent="0">
              <a:buNone/>
            </a:pP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144</a:t>
            </a:fld>
            <a:endParaRPr lang="en-US" dirty="0"/>
          </a:p>
        </p:txBody>
      </p:sp>
    </p:spTree>
    <p:extLst>
      <p:ext uri="{BB962C8B-B14F-4D97-AF65-F5344CB8AC3E}">
        <p14:creationId xmlns:p14="http://schemas.microsoft.com/office/powerpoint/2010/main" val="397762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2439206" y="1371600"/>
            <a:ext cx="7313588" cy="685800"/>
          </a:xfrm>
        </p:spPr>
        <p:txBody>
          <a:bodyPr>
            <a:normAutofit fontScale="90000"/>
          </a:bodyPr>
          <a:lstStyle/>
          <a:p>
            <a:r>
              <a:rPr lang="en-US" dirty="0" smtClean="0"/>
              <a:t>DHTML</a:t>
            </a:r>
            <a:endParaRPr lang="en-US" dirty="0"/>
          </a:p>
        </p:txBody>
      </p:sp>
      <p:sp>
        <p:nvSpPr>
          <p:cNvPr id="6" name="Subtitle 5"/>
          <p:cNvSpPr>
            <a:spLocks noGrp="1"/>
          </p:cNvSpPr>
          <p:nvPr>
            <p:ph type="subTitle" idx="1"/>
          </p:nvPr>
        </p:nvSpPr>
        <p:spPr>
          <a:xfrm>
            <a:off x="2439206" y="2097879"/>
            <a:ext cx="7313588" cy="569120"/>
          </a:xfrm>
        </p:spPr>
        <p:txBody>
          <a:bodyPr/>
          <a:lstStyle/>
          <a:p>
            <a:r>
              <a:rPr lang="en-US" smtClean="0"/>
              <a:t>Dynamic Behavior </a:t>
            </a:r>
            <a:r>
              <a:rPr lang="en-US" dirty="0" smtClean="0"/>
              <a:t>at the Client Side</a:t>
            </a:r>
            <a:endParaRPr lang="en-US" dirty="0"/>
          </a:p>
        </p:txBody>
      </p:sp>
      <p:pic>
        <p:nvPicPr>
          <p:cNvPr id="3074" name="Picture 2" descr="http://www.adobe.com/devnet/education/articles/technologies_elearning/dhtml_exam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592" y="3124200"/>
            <a:ext cx="3140008" cy="31233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rapidlearn.files.wordpress.com/2010/06/browsers_dhtml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1050" y="251883"/>
            <a:ext cx="1962150" cy="181680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78" name="Picture 6" descr="http://www.dhtml-menu.com/dhtml/apdhtm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124200"/>
            <a:ext cx="3123394" cy="31233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cbtis51.edu.mx/sitios/lopezj/pw/falsas/imagenes/dhtml2.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225749" y="990600"/>
            <a:ext cx="993156" cy="952500"/>
          </a:xfrm>
          <a:prstGeom prst="roundRect">
            <a:avLst>
              <a:gd name="adj" fmla="val 577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7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DHTML?</a:t>
            </a:r>
            <a:endParaRPr lang="en-US" dirty="0">
              <a:solidFill>
                <a:schemeClr val="tx1"/>
              </a:solidFill>
            </a:endParaRPr>
          </a:p>
        </p:txBody>
      </p:sp>
      <p:sp>
        <p:nvSpPr>
          <p:cNvPr id="3" name="Content Placeholder 2"/>
          <p:cNvSpPr>
            <a:spLocks noGrp="1"/>
          </p:cNvSpPr>
          <p:nvPr>
            <p:ph idx="1"/>
          </p:nvPr>
        </p:nvSpPr>
        <p:spPr>
          <a:xfrm>
            <a:off x="1752600" y="1340644"/>
            <a:ext cx="8686800" cy="5562600"/>
          </a:xfrm>
        </p:spPr>
        <p:txBody>
          <a:bodyPr/>
          <a:lstStyle/>
          <a:p>
            <a:r>
              <a:rPr lang="en-US" dirty="0" smtClean="0"/>
              <a:t>Dynamic HTML (DHTML)</a:t>
            </a:r>
          </a:p>
          <a:p>
            <a:pPr lvl="1"/>
            <a:r>
              <a:rPr lang="en-US" dirty="0" smtClean="0"/>
              <a:t>Makes possible a Web page to react and change in response to the user’s actions</a:t>
            </a:r>
          </a:p>
          <a:p>
            <a:r>
              <a:rPr lang="en-US" dirty="0" smtClean="0"/>
              <a:t>DHTML = HTML + CSS + JavaScript</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146</a:t>
            </a:fld>
            <a:endParaRPr lang="en-US" dirty="0">
              <a:solidFill>
                <a:schemeClr val="tx1"/>
              </a:solidFill>
            </a:endParaRPr>
          </a:p>
        </p:txBody>
      </p:sp>
      <p:graphicFrame>
        <p:nvGraphicFramePr>
          <p:cNvPr id="6" name="Diagram 5"/>
          <p:cNvGraphicFramePr/>
          <p:nvPr>
            <p:extLst>
              <p:ext uri="{D42A27DB-BD31-4B8C-83A1-F6EECF244321}">
                <p14:modId xmlns:p14="http://schemas.microsoft.com/office/powerpoint/2010/main" val="1929637891"/>
              </p:ext>
            </p:extLst>
          </p:nvPr>
        </p:nvGraphicFramePr>
        <p:xfrm>
          <a:off x="2286000" y="3657600"/>
          <a:ext cx="7548562"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674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DTHML = HTML + CSS + JavaScript</a:t>
            </a:r>
          </a:p>
        </p:txBody>
      </p:sp>
      <p:sp>
        <p:nvSpPr>
          <p:cNvPr id="3" name="Content Placeholder 2"/>
          <p:cNvSpPr>
            <a:spLocks noGrp="1"/>
          </p:cNvSpPr>
          <p:nvPr>
            <p:ph idx="1"/>
          </p:nvPr>
        </p:nvSpPr>
        <p:spPr>
          <a:xfrm>
            <a:off x="1752600" y="1466850"/>
            <a:ext cx="8686800" cy="5715000"/>
          </a:xfrm>
        </p:spPr>
        <p:txBody>
          <a:bodyPr/>
          <a:lstStyle/>
          <a:p>
            <a:pPr>
              <a:lnSpc>
                <a:spcPct val="100000"/>
              </a:lnSpc>
            </a:pPr>
            <a:r>
              <a:rPr lang="en-US" dirty="0" smtClean="0">
                <a:effectLst/>
              </a:rPr>
              <a:t>HTML defines Web sites content through semantic tags (headings, paragraphs, lists, …)</a:t>
            </a:r>
          </a:p>
          <a:p>
            <a:pPr>
              <a:lnSpc>
                <a:spcPct val="100000"/>
              </a:lnSpc>
            </a:pPr>
            <a:r>
              <a:rPr lang="en-US" dirty="0" smtClean="0">
                <a:effectLst/>
              </a:rPr>
              <a:t>CSS defines 'rules' or 'styles' for presenting every aspect of an HTML document</a:t>
            </a:r>
          </a:p>
          <a:p>
            <a:pPr lvl="1">
              <a:lnSpc>
                <a:spcPct val="100000"/>
              </a:lnSpc>
            </a:pPr>
            <a:r>
              <a:rPr lang="en-US" dirty="0" smtClean="0">
                <a:effectLst/>
              </a:rPr>
              <a:t>Font (family, size, color, weight, etc.)</a:t>
            </a:r>
          </a:p>
          <a:p>
            <a:pPr lvl="1">
              <a:lnSpc>
                <a:spcPct val="100000"/>
              </a:lnSpc>
            </a:pPr>
            <a:r>
              <a:rPr lang="en-US" dirty="0" smtClean="0">
                <a:effectLst/>
              </a:rPr>
              <a:t>Background (color, image, position, repeat)</a:t>
            </a:r>
          </a:p>
          <a:p>
            <a:pPr lvl="1">
              <a:lnSpc>
                <a:spcPct val="100000"/>
              </a:lnSpc>
            </a:pPr>
            <a:r>
              <a:rPr lang="en-US" dirty="0" smtClean="0">
                <a:effectLst/>
              </a:rPr>
              <a:t>Position and layout (of any object on the page)</a:t>
            </a:r>
          </a:p>
          <a:p>
            <a:pPr>
              <a:lnSpc>
                <a:spcPct val="100000"/>
              </a:lnSpc>
            </a:pPr>
            <a:r>
              <a:rPr lang="en-US" dirty="0" smtClean="0">
                <a:effectLst/>
              </a:rPr>
              <a:t>JavaScript defines dynamic behavior</a:t>
            </a:r>
          </a:p>
          <a:p>
            <a:pPr lvl="1">
              <a:lnSpc>
                <a:spcPct val="100000"/>
              </a:lnSpc>
            </a:pPr>
            <a:r>
              <a:rPr lang="en-US" dirty="0" smtClean="0">
                <a:effectLst/>
              </a:rPr>
              <a:t>Programming logic for interaction with the user, to handle events, etc.</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147</a:t>
            </a:fld>
            <a:endParaRPr lang="en-US" dirty="0"/>
          </a:p>
        </p:txBody>
      </p:sp>
    </p:spTree>
    <p:extLst>
      <p:ext uri="{BB962C8B-B14F-4D97-AF65-F5344CB8AC3E}">
        <p14:creationId xmlns:p14="http://schemas.microsoft.com/office/powerpoint/2010/main" val="201078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2800" y="4495801"/>
            <a:ext cx="5486400" cy="685800"/>
          </a:xfrm>
        </p:spPr>
        <p:txBody>
          <a:bodyPr>
            <a:normAutofit fontScale="90000"/>
          </a:bodyPr>
          <a:lstStyle/>
          <a:p>
            <a:r>
              <a:rPr lang="en-US" dirty="0" smtClean="0"/>
              <a:t>JavaScript</a:t>
            </a:r>
            <a:endParaRPr lang="en-US" dirty="0"/>
          </a:p>
        </p:txBody>
      </p:sp>
      <p:sp>
        <p:nvSpPr>
          <p:cNvPr id="6" name="Subtitle 5"/>
          <p:cNvSpPr>
            <a:spLocks noGrp="1"/>
          </p:cNvSpPr>
          <p:nvPr>
            <p:ph type="subTitle" idx="1"/>
          </p:nvPr>
        </p:nvSpPr>
        <p:spPr>
          <a:xfrm>
            <a:off x="3352800" y="5298280"/>
            <a:ext cx="5486400" cy="569120"/>
          </a:xfrm>
        </p:spPr>
        <p:txBody>
          <a:bodyPr/>
          <a:lstStyle/>
          <a:p>
            <a:r>
              <a:rPr lang="en-US" dirty="0" smtClean="0"/>
              <a:t>Dynamic Behavior in a Web Page</a:t>
            </a:r>
            <a:endParaRPr lang="en-US" dirty="0"/>
          </a:p>
        </p:txBody>
      </p:sp>
      <p:pic>
        <p:nvPicPr>
          <p:cNvPr id="4100" name="Picture 4" descr="http://www.dreamswiss.net/guided-tour/pix/javascript_log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912" y="1770323"/>
            <a:ext cx="4019688" cy="2411818"/>
          </a:xfrm>
          <a:prstGeom prst="roundRect">
            <a:avLst>
              <a:gd name="adj" fmla="val 1074"/>
            </a:avLst>
          </a:prstGeom>
          <a:noFill/>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4102" name="Picture 6" descr="http://settegiorni.blogsome.com/images/javascri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800" y="1752602"/>
            <a:ext cx="4071001" cy="2456123"/>
          </a:xfrm>
          <a:prstGeom prst="roundRect">
            <a:avLst>
              <a:gd name="adj" fmla="val 1130"/>
            </a:avLst>
          </a:prstGeom>
          <a:noFill/>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pic>
        <p:nvPicPr>
          <p:cNvPr id="4104" name="Picture 8" descr="http://1.bp.blogspot.com/_BwaIJMPkHI0/Rq0jWcGkF-I/AAAAAAAABQM/UdJYGzH0LhQ/s320/JavaScript.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257800" y="804147"/>
            <a:ext cx="1425378" cy="1710454"/>
          </a:xfrm>
          <a:prstGeom prst="roundRect">
            <a:avLst>
              <a:gd name="adj" fmla="val 4732"/>
            </a:avLst>
          </a:prstGeom>
          <a:noFill/>
          <a:ln>
            <a:solidFill>
              <a:srgbClr val="4C6400"/>
            </a:solidFill>
          </a:ln>
          <a:effectLst>
            <a:outerShdw blurRad="1270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1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a:t>
            </a:r>
            <a:endParaRPr lang="en-US" dirty="0"/>
          </a:p>
        </p:txBody>
      </p:sp>
      <p:sp>
        <p:nvSpPr>
          <p:cNvPr id="3" name="Content Placeholder 2"/>
          <p:cNvSpPr>
            <a:spLocks noGrp="1"/>
          </p:cNvSpPr>
          <p:nvPr>
            <p:ph idx="1"/>
          </p:nvPr>
        </p:nvSpPr>
        <p:spPr>
          <a:xfrm>
            <a:off x="1752600" y="1559312"/>
            <a:ext cx="8686800" cy="5791200"/>
          </a:xfrm>
        </p:spPr>
        <p:txBody>
          <a:bodyPr/>
          <a:lstStyle/>
          <a:p>
            <a:pPr>
              <a:lnSpc>
                <a:spcPct val="100000"/>
              </a:lnSpc>
            </a:pPr>
            <a:r>
              <a:rPr lang="en-US" dirty="0" smtClean="0"/>
              <a:t>JavaScript is a front-end scripting language developed by Netscape for dynamic content</a:t>
            </a:r>
          </a:p>
          <a:p>
            <a:pPr lvl="1">
              <a:lnSpc>
                <a:spcPct val="100000"/>
              </a:lnSpc>
            </a:pPr>
            <a:r>
              <a:rPr lang="en-US" dirty="0" smtClean="0"/>
              <a:t>Lightweight, but with limited capabilities</a:t>
            </a:r>
            <a:endParaRPr lang="en-US" dirty="0"/>
          </a:p>
          <a:p>
            <a:pPr lvl="1">
              <a:lnSpc>
                <a:spcPct val="100000"/>
              </a:lnSpc>
            </a:pPr>
            <a:r>
              <a:rPr lang="en-US" dirty="0" smtClean="0"/>
              <a:t>Can be used as object-oriented language</a:t>
            </a:r>
          </a:p>
          <a:p>
            <a:pPr>
              <a:lnSpc>
                <a:spcPct val="100000"/>
              </a:lnSpc>
            </a:pPr>
            <a:r>
              <a:rPr lang="en-US" dirty="0" smtClean="0"/>
              <a:t>Client-side technology</a:t>
            </a:r>
          </a:p>
          <a:p>
            <a:pPr lvl="1">
              <a:lnSpc>
                <a:spcPct val="100000"/>
              </a:lnSpc>
            </a:pPr>
            <a:r>
              <a:rPr lang="en-US" dirty="0" smtClean="0"/>
              <a:t>Embedded in your HTML page</a:t>
            </a:r>
          </a:p>
          <a:p>
            <a:pPr lvl="1">
              <a:lnSpc>
                <a:spcPct val="100000"/>
              </a:lnSpc>
            </a:pPr>
            <a:r>
              <a:rPr lang="en-US" dirty="0" smtClean="0"/>
              <a:t>Interpreted by the Web browser</a:t>
            </a:r>
          </a:p>
          <a:p>
            <a:pPr>
              <a:lnSpc>
                <a:spcPct val="100000"/>
              </a:lnSpc>
            </a:pPr>
            <a:r>
              <a:rPr lang="en-US" dirty="0" smtClean="0"/>
              <a:t>Simple and flexible</a:t>
            </a:r>
          </a:p>
          <a:p>
            <a:pPr>
              <a:lnSpc>
                <a:spcPct val="100000"/>
              </a:lnSpc>
            </a:pPr>
            <a:r>
              <a:rPr lang="en-US" dirty="0" smtClean="0"/>
              <a:t>Powerful to manipulate the DOM</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149</a:t>
            </a:fld>
            <a:endParaRPr lang="en-US" dirty="0"/>
          </a:p>
        </p:txBody>
      </p:sp>
    </p:spTree>
    <p:extLst>
      <p:ext uri="{BB962C8B-B14F-4D97-AF65-F5344CB8AC3E}">
        <p14:creationId xmlns:p14="http://schemas.microsoft.com/office/powerpoint/2010/main" val="351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a:t>First HTML Page</a:t>
            </a:r>
            <a:endParaRPr lang="en-US" dirty="0"/>
          </a:p>
        </p:txBody>
      </p:sp>
      <p:sp>
        <p:nvSpPr>
          <p:cNvPr id="4" name="Rectangle 3"/>
          <p:cNvSpPr/>
          <p:nvPr/>
        </p:nvSpPr>
        <p:spPr>
          <a:xfrm>
            <a:off x="5445753" y="1027906"/>
            <a:ext cx="1854995" cy="579646"/>
          </a:xfrm>
          <a:prstGeom prst="rect">
            <a:avLst/>
          </a:prstGeom>
        </p:spPr>
        <p:txBody>
          <a:bodyPr wrap="none">
            <a:spAutoFit/>
          </a:bodyPr>
          <a:lstStyle/>
          <a:p>
            <a:pPr marL="282575" indent="-282575" eaLnBrk="0" hangingPunct="0">
              <a:lnSpc>
                <a:spcPts val="3800"/>
              </a:lnSpc>
              <a:spcBef>
                <a:spcPts val="600"/>
              </a:spcBef>
              <a:spcAft>
                <a:spcPts val="600"/>
              </a:spcAft>
              <a:buClr>
                <a:srgbClr val="46A6BD">
                  <a:lumMod val="40000"/>
                  <a:lumOff val="60000"/>
                </a:srgbClr>
              </a:buClr>
              <a:buSzPct val="70000"/>
              <a:tabLst>
                <a:tab pos="282575" algn="l"/>
              </a:tabLst>
            </a:pPr>
            <a:r>
              <a:rPr lang="en-US" sz="3200" b="1" dirty="0" smtClean="0">
                <a:effectLst>
                  <a:outerShdw blurRad="38100" dist="38100" dir="2700000" algn="tl">
                    <a:srgbClr val="000000">
                      <a:alpha val="43137"/>
                    </a:srgbClr>
                  </a:outerShdw>
                </a:effectLst>
                <a:latin typeface="Corbel"/>
              </a:rPr>
              <a:t>first.html</a:t>
            </a:r>
            <a:endParaRPr lang="en-US" sz="3200" b="1" dirty="0">
              <a:effectLst>
                <a:outerShdw blurRad="38100" dist="38100" dir="2700000" algn="tl">
                  <a:srgbClr val="000000">
                    <a:alpha val="43137"/>
                  </a:srgbClr>
                </a:outerShdw>
              </a:effectLst>
              <a:latin typeface="Corbel"/>
            </a:endParaRPr>
          </a:p>
        </p:txBody>
      </p:sp>
      <p:sp>
        <p:nvSpPr>
          <p:cNvPr id="15" name="Rectangle 14"/>
          <p:cNvSpPr/>
          <p:nvPr/>
        </p:nvSpPr>
        <p:spPr>
          <a:xfrm>
            <a:off x="1337146" y="1690688"/>
            <a:ext cx="2045753" cy="369332"/>
          </a:xfrm>
          <a:prstGeom prst="rect">
            <a:avLst/>
          </a:prstGeom>
        </p:spPr>
        <p:txBody>
          <a:bodyPr wrap="none">
            <a:spAutoFit/>
          </a:bodyPr>
          <a:lstStyle/>
          <a:p>
            <a:r>
              <a:rPr lang="en-US" dirty="0"/>
              <a:t>&lt;!</a:t>
            </a:r>
            <a:r>
              <a:rPr lang="en-US" dirty="0" err="1"/>
              <a:t>doctype</a:t>
            </a:r>
            <a:r>
              <a:rPr lang="en-US" dirty="0"/>
              <a:t> html&gt;</a:t>
            </a:r>
          </a:p>
        </p:txBody>
      </p:sp>
      <p:sp>
        <p:nvSpPr>
          <p:cNvPr id="16" name="Rectangle 15"/>
          <p:cNvSpPr/>
          <p:nvPr/>
        </p:nvSpPr>
        <p:spPr>
          <a:xfrm>
            <a:off x="1337146" y="2030204"/>
            <a:ext cx="2085827" cy="369332"/>
          </a:xfrm>
          <a:prstGeom prst="rect">
            <a:avLst/>
          </a:prstGeom>
        </p:spPr>
        <p:txBody>
          <a:bodyPr wrap="none">
            <a:spAutoFit/>
          </a:bodyPr>
          <a:lstStyle/>
          <a:p>
            <a:r>
              <a:rPr lang="en-US" dirty="0"/>
              <a:t>&lt;html </a:t>
            </a:r>
            <a:r>
              <a:rPr lang="en-US" dirty="0" err="1"/>
              <a:t>lang</a:t>
            </a:r>
            <a:r>
              <a:rPr lang="en-US" dirty="0"/>
              <a:t>="</a:t>
            </a:r>
            <a:r>
              <a:rPr lang="en-US" dirty="0" err="1"/>
              <a:t>en</a:t>
            </a:r>
            <a:r>
              <a:rPr lang="en-US" dirty="0"/>
              <a:t>"&gt;</a:t>
            </a:r>
          </a:p>
        </p:txBody>
      </p:sp>
      <p:sp>
        <p:nvSpPr>
          <p:cNvPr id="17" name="Rectangle 16"/>
          <p:cNvSpPr/>
          <p:nvPr/>
        </p:nvSpPr>
        <p:spPr>
          <a:xfrm>
            <a:off x="1337146" y="2369720"/>
            <a:ext cx="1071127" cy="369332"/>
          </a:xfrm>
          <a:prstGeom prst="rect">
            <a:avLst/>
          </a:prstGeom>
        </p:spPr>
        <p:txBody>
          <a:bodyPr wrap="none">
            <a:spAutoFit/>
          </a:bodyPr>
          <a:lstStyle/>
          <a:p>
            <a:r>
              <a:rPr lang="en-US"/>
              <a:t>&lt;head&gt;</a:t>
            </a:r>
            <a:endParaRPr lang="en-US" dirty="0"/>
          </a:p>
        </p:txBody>
      </p:sp>
      <p:sp>
        <p:nvSpPr>
          <p:cNvPr id="18" name="Rectangle 17"/>
          <p:cNvSpPr/>
          <p:nvPr/>
        </p:nvSpPr>
        <p:spPr>
          <a:xfrm>
            <a:off x="1337146" y="2646919"/>
            <a:ext cx="5024465" cy="1477328"/>
          </a:xfrm>
          <a:prstGeom prst="rect">
            <a:avLst/>
          </a:prstGeom>
        </p:spPr>
        <p:txBody>
          <a:bodyPr wrap="square">
            <a:spAutoFit/>
          </a:bodyPr>
          <a:lstStyle/>
          <a:p>
            <a:r>
              <a:rPr lang="en-US" dirty="0"/>
              <a:t>&lt;meta charset="UTF-8"&gt;</a:t>
            </a:r>
          </a:p>
          <a:p>
            <a:r>
              <a:rPr lang="en-US" dirty="0"/>
              <a:t>  &lt;meta name="Generator" content=""&gt;</a:t>
            </a:r>
          </a:p>
          <a:p>
            <a:r>
              <a:rPr lang="en-US" dirty="0"/>
              <a:t>  &lt;meta name="Author" content=""&gt;</a:t>
            </a:r>
          </a:p>
          <a:p>
            <a:r>
              <a:rPr lang="en-US" dirty="0"/>
              <a:t>  &lt;meta name="Keywords" content=""&gt;</a:t>
            </a:r>
          </a:p>
          <a:p>
            <a:r>
              <a:rPr lang="en-US" dirty="0"/>
              <a:t>  &lt;meta name="Description" content=""&gt;</a:t>
            </a:r>
          </a:p>
        </p:txBody>
      </p:sp>
      <p:sp>
        <p:nvSpPr>
          <p:cNvPr id="20" name="Rectangle 19"/>
          <p:cNvSpPr/>
          <p:nvPr/>
        </p:nvSpPr>
        <p:spPr>
          <a:xfrm>
            <a:off x="1483979" y="4041844"/>
            <a:ext cx="3084499" cy="369332"/>
          </a:xfrm>
          <a:prstGeom prst="rect">
            <a:avLst/>
          </a:prstGeom>
        </p:spPr>
        <p:txBody>
          <a:bodyPr wrap="none">
            <a:spAutoFit/>
          </a:bodyPr>
          <a:lstStyle/>
          <a:p>
            <a:r>
              <a:rPr lang="en-US" dirty="0"/>
              <a:t>&lt;title&gt;My first page&lt;/title&gt;</a:t>
            </a:r>
          </a:p>
        </p:txBody>
      </p:sp>
      <p:sp>
        <p:nvSpPr>
          <p:cNvPr id="21" name="Rectangle 20"/>
          <p:cNvSpPr/>
          <p:nvPr/>
        </p:nvSpPr>
        <p:spPr>
          <a:xfrm>
            <a:off x="1337146" y="4321680"/>
            <a:ext cx="1172116" cy="369332"/>
          </a:xfrm>
          <a:prstGeom prst="rect">
            <a:avLst/>
          </a:prstGeom>
        </p:spPr>
        <p:txBody>
          <a:bodyPr wrap="none">
            <a:spAutoFit/>
          </a:bodyPr>
          <a:lstStyle/>
          <a:p>
            <a:r>
              <a:rPr lang="en-US" dirty="0"/>
              <a:t>&lt;/head&gt;</a:t>
            </a:r>
          </a:p>
        </p:txBody>
      </p:sp>
      <p:sp>
        <p:nvSpPr>
          <p:cNvPr id="22" name="Rectangle 21"/>
          <p:cNvSpPr/>
          <p:nvPr/>
        </p:nvSpPr>
        <p:spPr>
          <a:xfrm>
            <a:off x="1337146" y="4572558"/>
            <a:ext cx="4848905" cy="923330"/>
          </a:xfrm>
          <a:prstGeom prst="rect">
            <a:avLst/>
          </a:prstGeom>
        </p:spPr>
        <p:txBody>
          <a:bodyPr wrap="square">
            <a:spAutoFit/>
          </a:bodyPr>
          <a:lstStyle/>
          <a:p>
            <a:r>
              <a:rPr lang="en-US" dirty="0" smtClean="0"/>
              <a:t>&lt;body&gt;</a:t>
            </a:r>
          </a:p>
          <a:p>
            <a:r>
              <a:rPr lang="en-US" dirty="0" smtClean="0"/>
              <a:t>  &lt;p&gt; welcome to </a:t>
            </a:r>
            <a:r>
              <a:rPr lang="en-US" dirty="0" err="1" smtClean="0"/>
              <a:t>zestech</a:t>
            </a:r>
            <a:r>
              <a:rPr lang="en-US" dirty="0" smtClean="0"/>
              <a:t> tutorials &lt;/p&gt;</a:t>
            </a:r>
          </a:p>
          <a:p>
            <a:r>
              <a:rPr lang="en-US" dirty="0" smtClean="0"/>
              <a:t>&lt;/body&gt;</a:t>
            </a:r>
            <a:endParaRPr lang="en-US" dirty="0"/>
          </a:p>
        </p:txBody>
      </p:sp>
      <p:sp>
        <p:nvSpPr>
          <p:cNvPr id="23" name="Rectangle 22"/>
          <p:cNvSpPr/>
          <p:nvPr/>
        </p:nvSpPr>
        <p:spPr>
          <a:xfrm>
            <a:off x="1332977" y="5373739"/>
            <a:ext cx="1047082" cy="369332"/>
          </a:xfrm>
          <a:prstGeom prst="rect">
            <a:avLst/>
          </a:prstGeom>
        </p:spPr>
        <p:txBody>
          <a:bodyPr wrap="none">
            <a:spAutoFit/>
          </a:bodyPr>
          <a:lstStyle/>
          <a:p>
            <a:r>
              <a:rPr lang="en-US" dirty="0"/>
              <a:t>&lt;/html&gt;</a:t>
            </a:r>
          </a:p>
        </p:txBody>
      </p:sp>
      <p:sp>
        <p:nvSpPr>
          <p:cNvPr id="34" name="Rectangle 33"/>
          <p:cNvSpPr/>
          <p:nvPr/>
        </p:nvSpPr>
        <p:spPr>
          <a:xfrm>
            <a:off x="7738986" y="1677416"/>
            <a:ext cx="19414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noProof="1" smtClean="0"/>
              <a:t>Title tag</a:t>
            </a:r>
            <a:endParaRPr lang="en-US" dirty="0"/>
          </a:p>
        </p:txBody>
      </p:sp>
      <p:sp>
        <p:nvSpPr>
          <p:cNvPr id="6" name="Rectangle 5"/>
          <p:cNvSpPr/>
          <p:nvPr/>
        </p:nvSpPr>
        <p:spPr>
          <a:xfrm>
            <a:off x="6778468" y="2516721"/>
            <a:ext cx="5418013" cy="646331"/>
          </a:xfrm>
          <a:prstGeom prst="rect">
            <a:avLst/>
          </a:prstGeom>
        </p:spPr>
        <p:txBody>
          <a:bodyPr wrap="square">
            <a:spAutoFit/>
          </a:bodyPr>
          <a:lstStyle/>
          <a:p>
            <a:pPr>
              <a:lnSpc>
                <a:spcPct val="100000"/>
              </a:lnSpc>
              <a:defRPr/>
            </a:pPr>
            <a:r>
              <a:rPr lang="en-US" b="1" dirty="0"/>
              <a:t>Title should be placed between </a:t>
            </a:r>
            <a:r>
              <a:rPr lang="en-US" b="1" dirty="0">
                <a:latin typeface="Consolas" pitchFamily="49" charset="0"/>
                <a:cs typeface="Consolas" pitchFamily="49" charset="0"/>
              </a:rPr>
              <a:t>&lt;head&gt;</a:t>
            </a:r>
            <a:r>
              <a:rPr lang="en-US" b="1" dirty="0"/>
              <a:t> and </a:t>
            </a:r>
            <a:r>
              <a:rPr lang="en-US" b="1" dirty="0">
                <a:latin typeface="Consolas" pitchFamily="49" charset="0"/>
                <a:cs typeface="Consolas" pitchFamily="49" charset="0"/>
              </a:rPr>
              <a:t>&lt;/head&gt;</a:t>
            </a:r>
            <a:r>
              <a:rPr lang="en-US" b="1" dirty="0"/>
              <a:t> tags</a:t>
            </a:r>
          </a:p>
        </p:txBody>
      </p:sp>
      <p:sp>
        <p:nvSpPr>
          <p:cNvPr id="7" name="Rectangle 6"/>
          <p:cNvSpPr/>
          <p:nvPr/>
        </p:nvSpPr>
        <p:spPr>
          <a:xfrm>
            <a:off x="6832256" y="3240700"/>
            <a:ext cx="5110694" cy="369332"/>
          </a:xfrm>
          <a:prstGeom prst="rect">
            <a:avLst/>
          </a:prstGeom>
        </p:spPr>
        <p:txBody>
          <a:bodyPr wrap="none">
            <a:spAutoFit/>
          </a:bodyPr>
          <a:lstStyle/>
          <a:p>
            <a:pPr>
              <a:lnSpc>
                <a:spcPct val="100000"/>
              </a:lnSpc>
              <a:spcBef>
                <a:spcPts val="1800"/>
              </a:spcBef>
              <a:defRPr/>
            </a:pPr>
            <a:r>
              <a:rPr lang="en-US" b="1" dirty="0"/>
              <a:t>Used to specify a title in the window title bar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527" y="4124247"/>
            <a:ext cx="3609975" cy="1495425"/>
          </a:xfrm>
          <a:prstGeom prst="rect">
            <a:avLst/>
          </a:prstGeom>
        </p:spPr>
      </p:pic>
      <p:cxnSp>
        <p:nvCxnSpPr>
          <p:cNvPr id="13" name="Straight Arrow Connector 12"/>
          <p:cNvCxnSpPr/>
          <p:nvPr/>
        </p:nvCxnSpPr>
        <p:spPr>
          <a:xfrm flipV="1">
            <a:off x="4568478" y="1935271"/>
            <a:ext cx="2881193" cy="2291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3761598" y="4321680"/>
            <a:ext cx="3977388" cy="184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Left Bracket 41"/>
          <p:cNvSpPr/>
          <p:nvPr/>
        </p:nvSpPr>
        <p:spPr>
          <a:xfrm>
            <a:off x="7632730" y="4285629"/>
            <a:ext cx="865811" cy="35283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p:cNvSpPr/>
          <p:nvPr/>
        </p:nvSpPr>
        <p:spPr>
          <a:xfrm>
            <a:off x="7783810" y="1681899"/>
            <a:ext cx="19414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noProof="1" smtClean="0"/>
              <a:t>Body tag</a:t>
            </a:r>
            <a:endParaRPr lang="en-US" dirty="0"/>
          </a:p>
        </p:txBody>
      </p:sp>
      <p:sp>
        <p:nvSpPr>
          <p:cNvPr id="45" name="Rectangle 44"/>
          <p:cNvSpPr/>
          <p:nvPr/>
        </p:nvSpPr>
        <p:spPr>
          <a:xfrm>
            <a:off x="6751978" y="2513678"/>
            <a:ext cx="5190972" cy="646331"/>
          </a:xfrm>
          <a:prstGeom prst="rect">
            <a:avLst/>
          </a:prstGeom>
        </p:spPr>
        <p:txBody>
          <a:bodyPr wrap="square">
            <a:spAutoFit/>
          </a:bodyPr>
          <a:lstStyle/>
          <a:p>
            <a:pPr>
              <a:defRPr/>
            </a:pPr>
            <a:r>
              <a:rPr lang="en-US" b="1" dirty="0"/>
              <a:t>The </a:t>
            </a:r>
            <a:r>
              <a:rPr lang="en-US" b="1" dirty="0">
                <a:latin typeface="Consolas" pitchFamily="49" charset="0"/>
                <a:cs typeface="Consolas" pitchFamily="49" charset="0"/>
              </a:rPr>
              <a:t>&lt;body&gt;</a:t>
            </a:r>
            <a:r>
              <a:rPr lang="en-US" b="1" dirty="0"/>
              <a:t> section describes the viewable portion of the page</a:t>
            </a:r>
          </a:p>
        </p:txBody>
      </p:sp>
      <p:sp>
        <p:nvSpPr>
          <p:cNvPr id="46" name="Rectangle 45"/>
          <p:cNvSpPr/>
          <p:nvPr/>
        </p:nvSpPr>
        <p:spPr>
          <a:xfrm>
            <a:off x="6832256" y="3283921"/>
            <a:ext cx="4443845" cy="369332"/>
          </a:xfrm>
          <a:prstGeom prst="rect">
            <a:avLst/>
          </a:prstGeom>
        </p:spPr>
        <p:txBody>
          <a:bodyPr wrap="none">
            <a:spAutoFit/>
          </a:bodyPr>
          <a:lstStyle/>
          <a:p>
            <a:pPr>
              <a:defRPr/>
            </a:pPr>
            <a:r>
              <a:rPr lang="en-US" b="1" dirty="0"/>
              <a:t>Starts after the </a:t>
            </a:r>
            <a:r>
              <a:rPr lang="en-US" b="1" dirty="0">
                <a:latin typeface="Consolas" pitchFamily="49" charset="0"/>
                <a:cs typeface="Consolas" pitchFamily="49" charset="0"/>
              </a:rPr>
              <a:t>&lt;head&gt;</a:t>
            </a:r>
            <a:r>
              <a:rPr lang="en-US" b="1" dirty="0"/>
              <a:t> </a:t>
            </a:r>
            <a:r>
              <a:rPr lang="en-US" b="1" dirty="0">
                <a:latin typeface="Consolas" pitchFamily="49" charset="0"/>
                <a:cs typeface="Consolas" pitchFamily="49" charset="0"/>
              </a:rPr>
              <a:t>&lt;/head&gt;</a:t>
            </a:r>
            <a:r>
              <a:rPr lang="en-US" b="1" dirty="0"/>
              <a:t> section</a:t>
            </a:r>
          </a:p>
        </p:txBody>
      </p:sp>
      <p:sp>
        <p:nvSpPr>
          <p:cNvPr id="51" name="Rectangle 50"/>
          <p:cNvSpPr/>
          <p:nvPr/>
        </p:nvSpPr>
        <p:spPr>
          <a:xfrm>
            <a:off x="6832256" y="3589860"/>
            <a:ext cx="4846198" cy="369332"/>
          </a:xfrm>
          <a:prstGeom prst="rect">
            <a:avLst/>
          </a:prstGeom>
        </p:spPr>
        <p:txBody>
          <a:bodyPr wrap="none">
            <a:spAutoFit/>
          </a:bodyPr>
          <a:lstStyle/>
          <a:p>
            <a:pPr>
              <a:defRPr/>
            </a:pPr>
            <a:r>
              <a:rPr lang="en-US" b="1" dirty="0"/>
              <a:t>Begins with </a:t>
            </a:r>
            <a:r>
              <a:rPr lang="en-US" b="1" dirty="0">
                <a:latin typeface="Consolas" pitchFamily="49" charset="0"/>
                <a:cs typeface="Consolas" pitchFamily="49" charset="0"/>
              </a:rPr>
              <a:t>&lt;body&gt;</a:t>
            </a:r>
            <a:r>
              <a:rPr lang="en-US" b="1" dirty="0"/>
              <a:t> and ends with </a:t>
            </a:r>
            <a:r>
              <a:rPr lang="en-US" b="1" dirty="0">
                <a:latin typeface="Consolas" pitchFamily="49" charset="0"/>
                <a:cs typeface="Consolas" pitchFamily="49" charset="0"/>
              </a:rPr>
              <a:t>&lt;/body&gt;</a:t>
            </a:r>
          </a:p>
        </p:txBody>
      </p:sp>
      <p:cxnSp>
        <p:nvCxnSpPr>
          <p:cNvPr id="54" name="Straight Arrow Connector 53"/>
          <p:cNvCxnSpPr/>
          <p:nvPr/>
        </p:nvCxnSpPr>
        <p:spPr>
          <a:xfrm>
            <a:off x="4877882" y="5208104"/>
            <a:ext cx="2680016" cy="397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341" y="4116172"/>
            <a:ext cx="3609975" cy="1495425"/>
          </a:xfrm>
          <a:prstGeom prst="rect">
            <a:avLst/>
          </a:prstGeom>
        </p:spPr>
      </p:pic>
    </p:spTree>
    <p:extLst>
      <p:ext uri="{BB962C8B-B14F-4D97-AF65-F5344CB8AC3E}">
        <p14:creationId xmlns:p14="http://schemas.microsoft.com/office/powerpoint/2010/main" val="295998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 calcmode="lin" valueType="num">
                                      <p:cBhvr additive="base">
                                        <p:cTn id="1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0">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500"/>
                                        <p:tgtEl>
                                          <p:spTgt spid="7"/>
                                        </p:tgtEl>
                                      </p:cBhvr>
                                    </p:animEffect>
                                    <p:anim calcmode="lin" valueType="num">
                                      <p:cBhvr>
                                        <p:cTn id="34" dur="1500" fill="hold"/>
                                        <p:tgtEl>
                                          <p:spTgt spid="7"/>
                                        </p:tgtEl>
                                        <p:attrNameLst>
                                          <p:attrName>ppt_x</p:attrName>
                                        </p:attrNameLst>
                                      </p:cBhvr>
                                      <p:tavLst>
                                        <p:tav tm="0">
                                          <p:val>
                                            <p:strVal val="#ppt_x"/>
                                          </p:val>
                                        </p:tav>
                                        <p:tav tm="100000">
                                          <p:val>
                                            <p:strVal val="#ppt_x"/>
                                          </p:val>
                                        </p:tav>
                                      </p:tavLst>
                                    </p:anim>
                                    <p:anim calcmode="lin" valueType="num">
                                      <p:cBhvr>
                                        <p:cTn id="35" dur="1500" fill="hold"/>
                                        <p:tgtEl>
                                          <p:spTgt spid="7"/>
                                        </p:tgtEl>
                                        <p:attrNameLst>
                                          <p:attrName>ppt_y</p:attrName>
                                        </p:attrNameLst>
                                      </p:cBhvr>
                                      <p:tavLst>
                                        <p:tav tm="0">
                                          <p:val>
                                            <p:strVal val="#ppt_y-.1"/>
                                          </p:val>
                                        </p:tav>
                                        <p:tav tm="100000">
                                          <p:val>
                                            <p:strVal val="#ppt_y"/>
                                          </p:val>
                                        </p:tav>
                                      </p:tavLst>
                                    </p:anim>
                                  </p:childTnLst>
                                </p:cTn>
                              </p:par>
                              <p:par>
                                <p:cTn id="36" presetID="6"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2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0-#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0-#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grpId="1" nodeType="clickEffect">
                                  <p:stCondLst>
                                    <p:cond delay="0"/>
                                  </p:stCondLst>
                                  <p:childTnLst>
                                    <p:animEffect transition="out" filter="wipe(down)">
                                      <p:cBhvr>
                                        <p:cTn id="52" dur="500"/>
                                        <p:tgtEl>
                                          <p:spTgt spid="34"/>
                                        </p:tgtEl>
                                      </p:cBhvr>
                                    </p:animEffect>
                                    <p:set>
                                      <p:cBhvr>
                                        <p:cTn id="53" dur="1" fill="hold">
                                          <p:stCondLst>
                                            <p:cond delay="499"/>
                                          </p:stCondLst>
                                        </p:cTn>
                                        <p:tgtEl>
                                          <p:spTgt spid="34"/>
                                        </p:tgtEl>
                                        <p:attrNameLst>
                                          <p:attrName>style.visibility</p:attrName>
                                        </p:attrNameLst>
                                      </p:cBhvr>
                                      <p:to>
                                        <p:strVal val="hidden"/>
                                      </p:to>
                                    </p:set>
                                  </p:childTnLst>
                                </p:cTn>
                              </p:par>
                              <p:par>
                                <p:cTn id="54" presetID="22" presetClass="exit" presetSubtype="4" fill="hold" nodeType="withEffect">
                                  <p:stCondLst>
                                    <p:cond delay="0"/>
                                  </p:stCondLst>
                                  <p:childTnLst>
                                    <p:animEffect transition="out" filter="wipe(down)">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par>
                                <p:cTn id="69" presetID="22" presetClass="exit" presetSubtype="4" fill="hold" grpId="1" nodeType="withEffect">
                                  <p:stCondLst>
                                    <p:cond delay="0"/>
                                  </p:stCondLst>
                                  <p:childTnLst>
                                    <p:animEffect transition="out" filter="wipe(down)">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42"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1000"/>
                                        <p:tgtEl>
                                          <p:spTgt spid="50"/>
                                        </p:tgtEl>
                                      </p:cBhvr>
                                    </p:animEffect>
                                    <p:anim calcmode="lin" valueType="num">
                                      <p:cBhvr>
                                        <p:cTn id="75" dur="1000" fill="hold"/>
                                        <p:tgtEl>
                                          <p:spTgt spid="50"/>
                                        </p:tgtEl>
                                        <p:attrNameLst>
                                          <p:attrName>ppt_x</p:attrName>
                                        </p:attrNameLst>
                                      </p:cBhvr>
                                      <p:tavLst>
                                        <p:tav tm="0">
                                          <p:val>
                                            <p:strVal val="#ppt_x"/>
                                          </p:val>
                                        </p:tav>
                                        <p:tav tm="100000">
                                          <p:val>
                                            <p:strVal val="#ppt_x"/>
                                          </p:val>
                                        </p:tav>
                                      </p:tavLst>
                                    </p:anim>
                                    <p:anim calcmode="lin" valueType="num">
                                      <p:cBhvr>
                                        <p:cTn id="7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22">
                                            <p:txEl>
                                              <p:pRg st="0" end="0"/>
                                            </p:txEl>
                                          </p:spTgt>
                                        </p:tgtEl>
                                        <p:attrNameLst>
                                          <p:attrName>style.visibility</p:attrName>
                                        </p:attrNameLst>
                                      </p:cBhvr>
                                      <p:to>
                                        <p:strVal val="visible"/>
                                      </p:to>
                                    </p:set>
                                    <p:anim calcmode="lin" valueType="num">
                                      <p:cBhvr additive="base">
                                        <p:cTn id="81"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22">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2">
                                            <p:txEl>
                                              <p:pRg st="1" end="1"/>
                                            </p:txEl>
                                          </p:spTgt>
                                        </p:tgtEl>
                                        <p:attrNameLst>
                                          <p:attrName>style.visibility</p:attrName>
                                        </p:attrNameLst>
                                      </p:cBhvr>
                                      <p:to>
                                        <p:strVal val="visible"/>
                                      </p:to>
                                    </p:set>
                                    <p:anim calcmode="lin" valueType="num">
                                      <p:cBhvr additive="base">
                                        <p:cTn id="85"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2">
                                            <p:txEl>
                                              <p:pRg st="1" end="1"/>
                                            </p:txEl>
                                          </p:spTgt>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2">
                                            <p:txEl>
                                              <p:pRg st="2" end="2"/>
                                            </p:txEl>
                                          </p:spTgt>
                                        </p:tgtEl>
                                        <p:attrNameLst>
                                          <p:attrName>style.visibility</p:attrName>
                                        </p:attrNameLst>
                                      </p:cBhvr>
                                      <p:to>
                                        <p:strVal val="visible"/>
                                      </p:to>
                                    </p:set>
                                    <p:anim calcmode="lin" valueType="num">
                                      <p:cBhvr additive="base">
                                        <p:cTn id="89" dur="500" fill="hold"/>
                                        <p:tgtEl>
                                          <p:spTgt spid="22">
                                            <p:txEl>
                                              <p:pRg st="2" end="2"/>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22">
                                            <p:txEl>
                                              <p:pRg st="2" end="2"/>
                                            </p:txEl>
                                          </p:spTgt>
                                        </p:tgtEl>
                                        <p:attrNameLst>
                                          <p:attrName>ppt_y</p:attrName>
                                        </p:attrNameLst>
                                      </p:cBhvr>
                                      <p:tavLst>
                                        <p:tav tm="0">
                                          <p:val>
                                            <p:strVal val="#ppt_y"/>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anim calcmode="lin" valueType="num">
                                      <p:cBhvr>
                                        <p:cTn id="94" dur="1000" fill="hold"/>
                                        <p:tgtEl>
                                          <p:spTgt spid="46"/>
                                        </p:tgtEl>
                                        <p:attrNameLst>
                                          <p:attrName>ppt_x</p:attrName>
                                        </p:attrNameLst>
                                      </p:cBhvr>
                                      <p:tavLst>
                                        <p:tav tm="0">
                                          <p:val>
                                            <p:strVal val="#ppt_x"/>
                                          </p:val>
                                        </p:tav>
                                        <p:tav tm="100000">
                                          <p:val>
                                            <p:strVal val="#ppt_x"/>
                                          </p:val>
                                        </p:tav>
                                      </p:tavLst>
                                    </p:anim>
                                    <p:anim calcmode="lin" valueType="num">
                                      <p:cBhvr>
                                        <p:cTn id="95" dur="1000" fill="hold"/>
                                        <p:tgtEl>
                                          <p:spTgt spid="46"/>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00"/>
                                        <p:tgtEl>
                                          <p:spTgt spid="51"/>
                                        </p:tgtEl>
                                      </p:cBhvr>
                                    </p:animEffect>
                                    <p:anim calcmode="lin" valueType="num">
                                      <p:cBhvr>
                                        <p:cTn id="99" dur="1000" fill="hold"/>
                                        <p:tgtEl>
                                          <p:spTgt spid="51"/>
                                        </p:tgtEl>
                                        <p:attrNameLst>
                                          <p:attrName>ppt_x</p:attrName>
                                        </p:attrNameLst>
                                      </p:cBhvr>
                                      <p:tavLst>
                                        <p:tav tm="0">
                                          <p:val>
                                            <p:strVal val="#ppt_x"/>
                                          </p:val>
                                        </p:tav>
                                        <p:tav tm="100000">
                                          <p:val>
                                            <p:strVal val="#ppt_x"/>
                                          </p:val>
                                        </p:tav>
                                      </p:tavLst>
                                    </p:anim>
                                    <p:anim calcmode="lin" valueType="num">
                                      <p:cBhvr>
                                        <p:cTn id="10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xit" presetSubtype="4" fill="hold" grpId="1" nodeType="clickEffect">
                                  <p:stCondLst>
                                    <p:cond delay="0"/>
                                  </p:stCondLst>
                                  <p:childTnLst>
                                    <p:animEffect transition="out" filter="wipe(down)">
                                      <p:cBhvr>
                                        <p:cTn id="104" dur="500"/>
                                        <p:tgtEl>
                                          <p:spTgt spid="50"/>
                                        </p:tgtEl>
                                      </p:cBhvr>
                                    </p:animEffect>
                                    <p:set>
                                      <p:cBhvr>
                                        <p:cTn id="105" dur="1" fill="hold">
                                          <p:stCondLst>
                                            <p:cond delay="499"/>
                                          </p:stCondLst>
                                        </p:cTn>
                                        <p:tgtEl>
                                          <p:spTgt spid="50"/>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7" presetClass="entr" presetSubtype="0" fill="hold" grpId="0"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1000"/>
                                        <p:tgtEl>
                                          <p:spTgt spid="45"/>
                                        </p:tgtEl>
                                      </p:cBhvr>
                                    </p:animEffect>
                                    <p:anim calcmode="lin" valueType="num">
                                      <p:cBhvr>
                                        <p:cTn id="111" dur="1000" fill="hold"/>
                                        <p:tgtEl>
                                          <p:spTgt spid="45"/>
                                        </p:tgtEl>
                                        <p:attrNameLst>
                                          <p:attrName>ppt_x</p:attrName>
                                        </p:attrNameLst>
                                      </p:cBhvr>
                                      <p:tavLst>
                                        <p:tav tm="0">
                                          <p:val>
                                            <p:strVal val="#ppt_x"/>
                                          </p:val>
                                        </p:tav>
                                        <p:tav tm="100000">
                                          <p:val>
                                            <p:strVal val="#ppt_x"/>
                                          </p:val>
                                        </p:tav>
                                      </p:tavLst>
                                    </p:anim>
                                    <p:anim calcmode="lin" valueType="num">
                                      <p:cBhvr>
                                        <p:cTn id="112" dur="1000" fill="hold"/>
                                        <p:tgtEl>
                                          <p:spTgt spid="45"/>
                                        </p:tgtEl>
                                        <p:attrNameLst>
                                          <p:attrName>ppt_y</p:attrName>
                                        </p:attrNameLst>
                                      </p:cBhvr>
                                      <p:tavLst>
                                        <p:tav tm="0">
                                          <p:val>
                                            <p:strVal val="#ppt_y-.1"/>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500" fill="hold"/>
                                        <p:tgtEl>
                                          <p:spTgt spid="54"/>
                                        </p:tgtEl>
                                        <p:attrNameLst>
                                          <p:attrName>ppt_x</p:attrName>
                                        </p:attrNameLst>
                                      </p:cBhvr>
                                      <p:tavLst>
                                        <p:tav tm="0">
                                          <p:val>
                                            <p:strVal val="0-#ppt_w/2"/>
                                          </p:val>
                                        </p:tav>
                                        <p:tav tm="100000">
                                          <p:val>
                                            <p:strVal val="#ppt_x"/>
                                          </p:val>
                                        </p:tav>
                                      </p:tavLst>
                                    </p:anim>
                                    <p:anim calcmode="lin" valueType="num">
                                      <p:cBhvr additive="base">
                                        <p:cTn id="116" dur="500" fill="hold"/>
                                        <p:tgtEl>
                                          <p:spTgt spid="54"/>
                                        </p:tgtEl>
                                        <p:attrNameLst>
                                          <p:attrName>ppt_y</p:attrName>
                                        </p:attrNameLst>
                                      </p:cBhvr>
                                      <p:tavLst>
                                        <p:tav tm="0">
                                          <p:val>
                                            <p:strVal val="#ppt_y"/>
                                          </p:val>
                                        </p:tav>
                                        <p:tav tm="100000">
                                          <p:val>
                                            <p:strVal val="#ppt_y"/>
                                          </p:val>
                                        </p:tav>
                                      </p:tavLst>
                                    </p:anim>
                                  </p:childTnLst>
                                </p:cTn>
                              </p:par>
                              <p:par>
                                <p:cTn id="117" presetID="6" presetClass="entr" presetSubtype="16"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circle(in)">
                                      <p:cBhvr>
                                        <p:cTn id="119"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34" grpId="1" animBg="1"/>
      <p:bldP spid="6" grpId="0"/>
      <p:bldP spid="6" grpId="1"/>
      <p:bldP spid="7" grpId="0"/>
      <p:bldP spid="7" grpId="1"/>
      <p:bldP spid="42" grpId="0" animBg="1"/>
      <p:bldP spid="42" grpId="1" animBg="1"/>
      <p:bldP spid="50" grpId="0" animBg="1"/>
      <p:bldP spid="50" grpId="1" animBg="1"/>
      <p:bldP spid="45" grpId="0"/>
      <p:bldP spid="46" grpId="0"/>
      <p:bldP spid="51"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Advantages</a:t>
            </a:r>
            <a:endParaRPr lang="en-US" dirty="0"/>
          </a:p>
        </p:txBody>
      </p:sp>
      <p:sp>
        <p:nvSpPr>
          <p:cNvPr id="3" name="Content Placeholder 2"/>
          <p:cNvSpPr>
            <a:spLocks noGrp="1"/>
          </p:cNvSpPr>
          <p:nvPr>
            <p:ph idx="1"/>
          </p:nvPr>
        </p:nvSpPr>
        <p:spPr>
          <a:xfrm>
            <a:off x="1752600" y="1485900"/>
            <a:ext cx="8686800" cy="5715000"/>
          </a:xfrm>
        </p:spPr>
        <p:txBody>
          <a:bodyPr/>
          <a:lstStyle/>
          <a:p>
            <a:pPr>
              <a:lnSpc>
                <a:spcPct val="100000"/>
              </a:lnSpc>
            </a:pPr>
            <a:r>
              <a:rPr lang="en-US" dirty="0" smtClean="0"/>
              <a:t>JavaScript allows interactivity such as:</a:t>
            </a:r>
            <a:endParaRPr lang="en-US" sz="1800" dirty="0"/>
          </a:p>
          <a:p>
            <a:pPr lvl="1">
              <a:lnSpc>
                <a:spcPct val="100000"/>
              </a:lnSpc>
            </a:pPr>
            <a:r>
              <a:rPr lang="en-US" dirty="0"/>
              <a:t>Implementing form validation</a:t>
            </a:r>
          </a:p>
          <a:p>
            <a:pPr lvl="1">
              <a:lnSpc>
                <a:spcPct val="100000"/>
              </a:lnSpc>
            </a:pPr>
            <a:r>
              <a:rPr lang="en-US" dirty="0" smtClean="0"/>
              <a:t>React </a:t>
            </a:r>
            <a:r>
              <a:rPr lang="en-US" dirty="0"/>
              <a:t>to user actions, e.g. handle keys</a:t>
            </a:r>
          </a:p>
          <a:p>
            <a:pPr lvl="1">
              <a:lnSpc>
                <a:spcPct val="100000"/>
              </a:lnSpc>
            </a:pPr>
            <a:r>
              <a:rPr lang="en-US" dirty="0" smtClean="0"/>
              <a:t>Changing an image on moving mouse over it</a:t>
            </a:r>
          </a:p>
          <a:p>
            <a:pPr lvl="1">
              <a:lnSpc>
                <a:spcPct val="100000"/>
              </a:lnSpc>
            </a:pPr>
            <a:r>
              <a:rPr lang="en-US" dirty="0" smtClean="0"/>
              <a:t>Sections of a page appearing and disappearing</a:t>
            </a:r>
          </a:p>
          <a:p>
            <a:pPr lvl="1">
              <a:lnSpc>
                <a:spcPct val="100000"/>
              </a:lnSpc>
            </a:pPr>
            <a:r>
              <a:rPr lang="en-US" dirty="0" smtClean="0"/>
              <a:t>Content loading and changing dynamically</a:t>
            </a:r>
          </a:p>
          <a:p>
            <a:pPr lvl="1">
              <a:lnSpc>
                <a:spcPct val="100000"/>
              </a:lnSpc>
            </a:pPr>
            <a:r>
              <a:rPr lang="en-US" dirty="0" smtClean="0"/>
              <a:t>Performing complex calculations</a:t>
            </a:r>
          </a:p>
          <a:p>
            <a:pPr lvl="1">
              <a:lnSpc>
                <a:spcPct val="100000"/>
              </a:lnSpc>
            </a:pPr>
            <a:r>
              <a:rPr lang="en-US" dirty="0" smtClean="0"/>
              <a:t>Custom HTML controls, e.g. scrollable table</a:t>
            </a:r>
          </a:p>
          <a:p>
            <a:pPr lvl="1">
              <a:lnSpc>
                <a:spcPct val="100000"/>
              </a:lnSpc>
            </a:pPr>
            <a:r>
              <a:rPr lang="en-US" dirty="0" smtClean="0"/>
              <a:t>Implementing AJAX functionality</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150</a:t>
            </a:fld>
            <a:endParaRPr lang="en-US" dirty="0"/>
          </a:p>
        </p:txBody>
      </p:sp>
    </p:spTree>
    <p:extLst>
      <p:ext uri="{BB962C8B-B14F-4D97-AF65-F5344CB8AC3E}">
        <p14:creationId xmlns:p14="http://schemas.microsoft.com/office/powerpoint/2010/main" val="270442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JavaScript Do?</a:t>
            </a:r>
            <a:endParaRPr lang="en-US" dirty="0"/>
          </a:p>
        </p:txBody>
      </p:sp>
      <p:sp>
        <p:nvSpPr>
          <p:cNvPr id="3" name="Content Placeholder 2"/>
          <p:cNvSpPr>
            <a:spLocks noGrp="1"/>
          </p:cNvSpPr>
          <p:nvPr>
            <p:ph idx="1"/>
          </p:nvPr>
        </p:nvSpPr>
        <p:spPr>
          <a:xfrm>
            <a:off x="1752600" y="1264444"/>
            <a:ext cx="8686800" cy="5715000"/>
          </a:xfrm>
        </p:spPr>
        <p:txBody>
          <a:bodyPr/>
          <a:lstStyle/>
          <a:p>
            <a:pPr>
              <a:lnSpc>
                <a:spcPct val="100000"/>
              </a:lnSpc>
            </a:pPr>
            <a:r>
              <a:rPr lang="en-US" dirty="0" smtClean="0"/>
              <a:t>Can handle events</a:t>
            </a:r>
          </a:p>
          <a:p>
            <a:pPr>
              <a:lnSpc>
                <a:spcPct val="100000"/>
              </a:lnSpc>
            </a:pPr>
            <a:r>
              <a:rPr lang="en-US" dirty="0" smtClean="0"/>
              <a:t>Can read and write HTML elements and modify the DOM tree</a:t>
            </a:r>
          </a:p>
          <a:p>
            <a:pPr>
              <a:lnSpc>
                <a:spcPct val="100000"/>
              </a:lnSpc>
            </a:pPr>
            <a:r>
              <a:rPr lang="en-US" dirty="0" smtClean="0"/>
              <a:t>Can validate form data</a:t>
            </a:r>
          </a:p>
          <a:p>
            <a:pPr>
              <a:lnSpc>
                <a:spcPct val="100000"/>
              </a:lnSpc>
            </a:pPr>
            <a:r>
              <a:rPr lang="en-US" dirty="0" smtClean="0"/>
              <a:t>Can access / modify browser cookies</a:t>
            </a:r>
          </a:p>
          <a:p>
            <a:pPr>
              <a:lnSpc>
                <a:spcPct val="100000"/>
              </a:lnSpc>
            </a:pPr>
            <a:r>
              <a:rPr lang="en-US" dirty="0" smtClean="0"/>
              <a:t>Can detect the user’s browser and OS</a:t>
            </a:r>
          </a:p>
          <a:p>
            <a:pPr>
              <a:lnSpc>
                <a:spcPct val="100000"/>
              </a:lnSpc>
            </a:pPr>
            <a:r>
              <a:rPr lang="en-US" dirty="0" smtClean="0"/>
              <a:t>Can be used as object-oriented language</a:t>
            </a:r>
          </a:p>
          <a:p>
            <a:pPr>
              <a:lnSpc>
                <a:spcPct val="100000"/>
              </a:lnSpc>
            </a:pPr>
            <a:r>
              <a:rPr lang="en-US" dirty="0" smtClean="0"/>
              <a:t>Can handle exceptions</a:t>
            </a:r>
          </a:p>
          <a:p>
            <a:pPr>
              <a:lnSpc>
                <a:spcPct val="100000"/>
              </a:lnSpc>
            </a:pPr>
            <a:r>
              <a:rPr lang="en-US" dirty="0" smtClean="0"/>
              <a:t>Can perform asynchronous server calls (AJAX)</a:t>
            </a:r>
            <a:endParaRPr lang="bg-BG"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151</a:t>
            </a:fld>
            <a:endParaRPr lang="en-US" dirty="0"/>
          </a:p>
        </p:txBody>
      </p:sp>
    </p:spTree>
    <p:extLst>
      <p:ext uri="{BB962C8B-B14F-4D97-AF65-F5344CB8AC3E}">
        <p14:creationId xmlns:p14="http://schemas.microsoft.com/office/powerpoint/2010/main" val="376067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First Script</a:t>
            </a:r>
            <a:endParaRPr lang="en-US" dirty="0"/>
          </a:p>
        </p:txBody>
      </p:sp>
      <p:sp>
        <p:nvSpPr>
          <p:cNvPr id="3" name="Content Placeholder 2"/>
          <p:cNvSpPr>
            <a:spLocks noGrp="1"/>
          </p:cNvSpPr>
          <p:nvPr>
            <p:ph idx="1"/>
          </p:nvPr>
        </p:nvSpPr>
        <p:spPr>
          <a:xfrm>
            <a:off x="6496050" y="1233488"/>
            <a:ext cx="2667000" cy="457200"/>
          </a:xfrm>
        </p:spPr>
        <p:txBody>
          <a:bodyPr>
            <a:normAutofit lnSpcReduction="10000"/>
          </a:bodyPr>
          <a:lstStyle/>
          <a:p>
            <a:pPr marL="0" indent="0">
              <a:buNone/>
            </a:pPr>
            <a:r>
              <a:rPr lang="en-US" dirty="0"/>
              <a:t>first-script.html</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152</a:t>
            </a:fld>
            <a:endParaRPr lang="en-US" dirty="0"/>
          </a:p>
        </p:txBody>
      </p:sp>
      <p:sp>
        <p:nvSpPr>
          <p:cNvPr id="5" name="Rectangle 3"/>
          <p:cNvSpPr>
            <a:spLocks noChangeArrowheads="1"/>
          </p:cNvSpPr>
          <p:nvPr/>
        </p:nvSpPr>
        <p:spPr bwMode="auto">
          <a:xfrm>
            <a:off x="2278063" y="1702576"/>
            <a:ext cx="7562850" cy="31393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buClr>
                <a:schemeClr val="accent5">
                  <a:lumMod val="40000"/>
                  <a:lumOff val="60000"/>
                </a:schemeClr>
              </a:buClr>
              <a:buSzPct val="70000"/>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 type="text/javascript"&gt;</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alert('Hello JavaScript!');</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&lt;/script&gt;	</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665" y="3683212"/>
            <a:ext cx="2978152" cy="2488988"/>
          </a:xfrm>
          <a:prstGeom prst="roundRect">
            <a:avLst>
              <a:gd name="adj" fmla="val 4090"/>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349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Another Small Example</a:t>
            </a:r>
            <a:endParaRPr lang="en-US" dirty="0"/>
          </a:p>
        </p:txBody>
      </p:sp>
      <p:sp>
        <p:nvSpPr>
          <p:cNvPr id="3" name="Content Placeholder 2"/>
          <p:cNvSpPr>
            <a:spLocks noGrp="1"/>
          </p:cNvSpPr>
          <p:nvPr>
            <p:ph idx="1"/>
          </p:nvPr>
        </p:nvSpPr>
        <p:spPr>
          <a:xfrm>
            <a:off x="7110413" y="1181101"/>
            <a:ext cx="3276600" cy="457200"/>
          </a:xfrm>
        </p:spPr>
        <p:txBody>
          <a:bodyPr>
            <a:normAutofit fontScale="85000" lnSpcReduction="10000"/>
          </a:bodyPr>
          <a:lstStyle/>
          <a:p>
            <a:pPr marL="0" indent="0">
              <a:buNone/>
            </a:pPr>
            <a:r>
              <a:rPr lang="en-US" dirty="0"/>
              <a:t>small-example.html</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153</a:t>
            </a:fld>
            <a:endParaRPr lang="en-US" dirty="0"/>
          </a:p>
        </p:txBody>
      </p:sp>
      <p:sp>
        <p:nvSpPr>
          <p:cNvPr id="5" name="Rectangle 3"/>
          <p:cNvSpPr>
            <a:spLocks noChangeArrowheads="1"/>
          </p:cNvSpPr>
          <p:nvPr/>
        </p:nvSpPr>
        <p:spPr bwMode="auto">
          <a:xfrm>
            <a:off x="2135189" y="1638301"/>
            <a:ext cx="7921625" cy="31393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buClr>
                <a:schemeClr val="accent5">
                  <a:lumMod val="40000"/>
                  <a:lumOff val="60000"/>
                </a:schemeClr>
              </a:buClr>
              <a:buSzPct val="70000"/>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 type="text/javascript"&gt;</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document.write('JavaScript rulez!');</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&lt;/script&gt;	</a:t>
            </a: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3733801"/>
            <a:ext cx="2790825" cy="237172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85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JavaScript Code</a:t>
            </a:r>
            <a:endParaRPr lang="en-US" dirty="0"/>
          </a:p>
        </p:txBody>
      </p:sp>
      <p:sp>
        <p:nvSpPr>
          <p:cNvPr id="3" name="Content Placeholder 2"/>
          <p:cNvSpPr>
            <a:spLocks noGrp="1"/>
          </p:cNvSpPr>
          <p:nvPr>
            <p:ph idx="1"/>
          </p:nvPr>
        </p:nvSpPr>
        <p:spPr>
          <a:xfrm>
            <a:off x="1752600" y="1690688"/>
            <a:ext cx="8686800" cy="5562600"/>
          </a:xfrm>
        </p:spPr>
        <p:txBody>
          <a:bodyPr/>
          <a:lstStyle/>
          <a:p>
            <a:pPr>
              <a:lnSpc>
                <a:spcPct val="100000"/>
              </a:lnSpc>
            </a:pPr>
            <a:r>
              <a:rPr lang="en-US" dirty="0" smtClean="0"/>
              <a:t>The JavaScript code can be placed in:</a:t>
            </a:r>
          </a:p>
          <a:p>
            <a:pPr lvl="1">
              <a:lnSpc>
                <a:spcPct val="100000"/>
              </a:lnSpc>
            </a:pPr>
            <a:r>
              <a:rPr lang="en-US" dirty="0">
                <a:latin typeface="Consolas" pitchFamily="49" charset="0"/>
                <a:cs typeface="Consolas" pitchFamily="49" charset="0"/>
              </a:rPr>
              <a:t>&lt;script&gt;</a:t>
            </a:r>
            <a:r>
              <a:rPr lang="en-US" dirty="0"/>
              <a:t> tag in the head </a:t>
            </a:r>
          </a:p>
          <a:p>
            <a:pPr lvl="1">
              <a:lnSpc>
                <a:spcPct val="100000"/>
              </a:lnSpc>
            </a:pPr>
            <a:r>
              <a:rPr lang="en-US" dirty="0" smtClean="0">
                <a:latin typeface="Consolas" pitchFamily="49" charset="0"/>
                <a:cs typeface="Consolas" pitchFamily="49" charset="0"/>
              </a:rPr>
              <a:t>&lt;script&gt;</a:t>
            </a:r>
            <a:r>
              <a:rPr lang="en-US" dirty="0" smtClean="0"/>
              <a:t> tag in the body – not recommended</a:t>
            </a:r>
            <a:endParaRPr lang="bg-BG" dirty="0" smtClean="0"/>
          </a:p>
          <a:p>
            <a:pPr lvl="1">
              <a:lnSpc>
                <a:spcPct val="100000"/>
              </a:lnSpc>
            </a:pPr>
            <a:r>
              <a:rPr lang="en-US" dirty="0" smtClean="0"/>
              <a:t>External files, linked via </a:t>
            </a:r>
            <a:r>
              <a:rPr lang="en-US" dirty="0" smtClean="0">
                <a:latin typeface="Consolas" pitchFamily="49" charset="0"/>
                <a:cs typeface="Consolas" pitchFamily="49" charset="0"/>
              </a:rPr>
              <a:t>&lt;script&gt;</a:t>
            </a:r>
            <a:r>
              <a:rPr lang="en-US" dirty="0" smtClean="0"/>
              <a:t> tag the head</a:t>
            </a:r>
          </a:p>
          <a:p>
            <a:pPr lvl="2">
              <a:lnSpc>
                <a:spcPct val="100000"/>
              </a:lnSpc>
            </a:pPr>
            <a:r>
              <a:rPr lang="en-US" dirty="0" smtClean="0"/>
              <a:t>Files usually have </a:t>
            </a:r>
            <a:r>
              <a:rPr lang="en-US" noProof="1" smtClean="0">
                <a:latin typeface="Consolas" pitchFamily="49" charset="0"/>
                <a:cs typeface="Consolas" pitchFamily="49" charset="0"/>
              </a:rPr>
              <a:t>.js</a:t>
            </a:r>
            <a:r>
              <a:rPr lang="en-US" noProof="1" smtClean="0"/>
              <a:t> </a:t>
            </a:r>
            <a:r>
              <a:rPr lang="en-US" dirty="0" smtClean="0"/>
              <a:t>extension</a:t>
            </a:r>
          </a:p>
          <a:p>
            <a:pPr lvl="2">
              <a:lnSpc>
                <a:spcPct val="100000"/>
              </a:lnSpc>
              <a:buFontTx/>
              <a:buNone/>
            </a:pPr>
            <a:endParaRPr lang="en-US" dirty="0"/>
          </a:p>
          <a:p>
            <a:pPr lvl="2">
              <a:lnSpc>
                <a:spcPct val="100000"/>
              </a:lnSpc>
              <a:buFontTx/>
              <a:buNone/>
            </a:pPr>
            <a:endParaRPr lang="en-US" dirty="0"/>
          </a:p>
          <a:p>
            <a:pPr lvl="2">
              <a:lnSpc>
                <a:spcPct val="100000"/>
              </a:lnSpc>
              <a:spcBef>
                <a:spcPts val="2400"/>
              </a:spcBef>
            </a:pPr>
            <a:r>
              <a:rPr lang="en-US" dirty="0" smtClean="0"/>
              <a:t>Highly recommended</a:t>
            </a:r>
          </a:p>
          <a:p>
            <a:pPr lvl="2">
              <a:lnSpc>
                <a:spcPct val="100000"/>
              </a:lnSpc>
            </a:pPr>
            <a:r>
              <a:rPr lang="en-US" dirty="0" smtClean="0"/>
              <a:t>The </a:t>
            </a:r>
            <a:r>
              <a:rPr lang="en-US" dirty="0" smtClean="0">
                <a:latin typeface="Consolas" pitchFamily="49" charset="0"/>
                <a:cs typeface="Consolas" pitchFamily="49" charset="0"/>
              </a:rPr>
              <a:t>.js</a:t>
            </a:r>
            <a:r>
              <a:rPr lang="en-US" dirty="0" smtClean="0"/>
              <a:t> files get cached by the browser</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154</a:t>
            </a:fld>
            <a:endParaRPr lang="en-US" dirty="0"/>
          </a:p>
        </p:txBody>
      </p:sp>
      <p:sp>
        <p:nvSpPr>
          <p:cNvPr id="5" name="Rectangle 5"/>
          <p:cNvSpPr>
            <a:spLocks noChangeArrowheads="1"/>
          </p:cNvSpPr>
          <p:nvPr/>
        </p:nvSpPr>
        <p:spPr bwMode="auto">
          <a:xfrm>
            <a:off x="2514600" y="4021306"/>
            <a:ext cx="7162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 src="scripts.js" type="text/javscript"&gt;</a:t>
            </a:r>
          </a:p>
          <a:p>
            <a:pPr eaLnBrk="0" hangingPunct="0">
              <a:buClr>
                <a:schemeClr val="accent5">
                  <a:lumMod val="40000"/>
                  <a:lumOff val="60000"/>
                </a:schemeClr>
              </a:buClr>
              <a:buSzPct val="70000"/>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 code placed here will not be executed! --&gt;</a:t>
            </a:r>
          </a:p>
          <a:p>
            <a:pPr eaLnBrk="0" hangingPunct="0">
              <a:buClr>
                <a:schemeClr val="accent5">
                  <a:lumMod val="40000"/>
                  <a:lumOff val="60000"/>
                </a:schemeClr>
              </a:buClr>
              <a:buSzPct val="70000"/>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&lt;/script&gt;</a:t>
            </a:r>
          </a:p>
        </p:txBody>
      </p:sp>
    </p:spTree>
    <p:extLst>
      <p:ext uri="{BB962C8B-B14F-4D97-AF65-F5344CB8AC3E}">
        <p14:creationId xmlns:p14="http://schemas.microsoft.com/office/powerpoint/2010/main" val="29668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 When is Executed?</a:t>
            </a:r>
            <a:endParaRPr lang="en-US" dirty="0"/>
          </a:p>
        </p:txBody>
      </p:sp>
      <p:sp>
        <p:nvSpPr>
          <p:cNvPr id="3" name="Content Placeholder 2"/>
          <p:cNvSpPr>
            <a:spLocks noGrp="1"/>
          </p:cNvSpPr>
          <p:nvPr>
            <p:ph idx="1"/>
          </p:nvPr>
        </p:nvSpPr>
        <p:spPr>
          <a:xfrm>
            <a:off x="1752600" y="1524000"/>
            <a:ext cx="8686800" cy="5562600"/>
          </a:xfrm>
        </p:spPr>
        <p:txBody>
          <a:bodyPr/>
          <a:lstStyle/>
          <a:p>
            <a:pPr>
              <a:lnSpc>
                <a:spcPct val="100000"/>
              </a:lnSpc>
              <a:defRPr/>
            </a:pPr>
            <a:r>
              <a:rPr lang="en-US" dirty="0" smtClean="0"/>
              <a:t>JavaScript code is executed during the page loading or when the browser fires an event</a:t>
            </a:r>
          </a:p>
          <a:p>
            <a:pPr lvl="1">
              <a:lnSpc>
                <a:spcPct val="100000"/>
              </a:lnSpc>
              <a:defRPr/>
            </a:pPr>
            <a:r>
              <a:rPr lang="en-US" dirty="0" smtClean="0"/>
              <a:t>All statements are executed at page loading</a:t>
            </a:r>
          </a:p>
          <a:p>
            <a:pPr lvl="1">
              <a:lnSpc>
                <a:spcPct val="100000"/>
              </a:lnSpc>
              <a:defRPr/>
            </a:pPr>
            <a:r>
              <a:rPr lang="en-US" dirty="0" smtClean="0"/>
              <a:t>Some statements just define functions that can be called later</a:t>
            </a:r>
          </a:p>
          <a:p>
            <a:pPr>
              <a:lnSpc>
                <a:spcPct val="100000"/>
              </a:lnSpc>
              <a:defRPr/>
            </a:pPr>
            <a:r>
              <a:rPr lang="en-US" dirty="0" smtClean="0"/>
              <a:t>Function calls or code can be attached as "event handlers" via tag attributes</a:t>
            </a:r>
          </a:p>
          <a:p>
            <a:pPr lvl="1">
              <a:lnSpc>
                <a:spcPct val="100000"/>
              </a:lnSpc>
              <a:defRPr/>
            </a:pPr>
            <a:r>
              <a:rPr lang="en-US" dirty="0" smtClean="0"/>
              <a:t>Executed when the event is fired by the browser</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155</a:t>
            </a:fld>
            <a:endParaRPr lang="en-US" dirty="0"/>
          </a:p>
        </p:txBody>
      </p:sp>
      <p:sp>
        <p:nvSpPr>
          <p:cNvPr id="6" name="Rectangle 5"/>
          <p:cNvSpPr>
            <a:spLocks noChangeArrowheads="1"/>
          </p:cNvSpPr>
          <p:nvPr/>
        </p:nvSpPr>
        <p:spPr bwMode="auto">
          <a:xfrm>
            <a:off x="2133601" y="5715000"/>
            <a:ext cx="7924800"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&lt;img src="logo.gif" onclick="alert('clicked!')" /&gt;</a:t>
            </a:r>
          </a:p>
        </p:txBody>
      </p:sp>
    </p:spTree>
    <p:extLst>
      <p:ext uri="{BB962C8B-B14F-4D97-AF65-F5344CB8AC3E}">
        <p14:creationId xmlns:p14="http://schemas.microsoft.com/office/powerpoint/2010/main" val="258504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209802" y="1447800"/>
            <a:ext cx="7772398" cy="48320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 type="text/javascript"&gt;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function test (message)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alert(message);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&lt;img src="logo.gif"</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onclick="test('clicked!')" /&gt;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sp>
        <p:nvSpPr>
          <p:cNvPr id="2" name="Title 1"/>
          <p:cNvSpPr>
            <a:spLocks noGrp="1"/>
          </p:cNvSpPr>
          <p:nvPr>
            <p:ph type="title"/>
          </p:nvPr>
        </p:nvSpPr>
        <p:spPr>
          <a:xfrm>
            <a:off x="1409700" y="152400"/>
            <a:ext cx="9029700" cy="914400"/>
          </a:xfrm>
        </p:spPr>
        <p:txBody>
          <a:bodyPr>
            <a:normAutofit fontScale="90000"/>
          </a:bodyPr>
          <a:lstStyle/>
          <a:p>
            <a:r>
              <a:rPr lang="en-US" dirty="0" smtClean="0"/>
              <a:t>Calling a JavaScript Function from Event Handler – Example</a:t>
            </a:r>
            <a:endParaRPr lang="en-US" dirty="0"/>
          </a:p>
        </p:txBody>
      </p:sp>
      <p:sp>
        <p:nvSpPr>
          <p:cNvPr id="7" name="Content Placeholder 2"/>
          <p:cNvSpPr>
            <a:spLocks noGrp="1"/>
          </p:cNvSpPr>
          <p:nvPr>
            <p:ph idx="1"/>
          </p:nvPr>
        </p:nvSpPr>
        <p:spPr>
          <a:xfrm>
            <a:off x="6477001" y="1490332"/>
            <a:ext cx="3483934" cy="457200"/>
          </a:xfrm>
        </p:spPr>
        <p:txBody>
          <a:bodyPr>
            <a:normAutofit fontScale="92500"/>
          </a:bodyPr>
          <a:lstStyle/>
          <a:p>
            <a:pPr marL="0" indent="0" algn="r">
              <a:buNone/>
            </a:pPr>
            <a:r>
              <a:rPr lang="en-US" dirty="0"/>
              <a:t>image-onclick.html</a:t>
            </a:r>
            <a:endParaRPr lang="en-US" sz="24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952750"/>
            <a:ext cx="3838058" cy="2152650"/>
          </a:xfrm>
          <a:prstGeom prst="roundRect">
            <a:avLst>
              <a:gd name="adj" fmla="val 23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5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Using External Script </a:t>
            </a:r>
            <a:r>
              <a:rPr lang="en-GB" dirty="0" smtClean="0"/>
              <a:t>Files</a:t>
            </a:r>
            <a:endParaRPr lang="en-US" dirty="0"/>
          </a:p>
        </p:txBody>
      </p:sp>
      <p:sp>
        <p:nvSpPr>
          <p:cNvPr id="3" name="Content Placeholder 2"/>
          <p:cNvSpPr>
            <a:spLocks noGrp="1"/>
          </p:cNvSpPr>
          <p:nvPr>
            <p:ph idx="1"/>
          </p:nvPr>
        </p:nvSpPr>
        <p:spPr>
          <a:xfrm>
            <a:off x="910214" y="1226344"/>
            <a:ext cx="8686800" cy="5791200"/>
          </a:xfrm>
        </p:spPr>
        <p:txBody>
          <a:bodyPr/>
          <a:lstStyle/>
          <a:p>
            <a:pPr>
              <a:lnSpc>
                <a:spcPct val="100000"/>
              </a:lnSpc>
            </a:pPr>
            <a:r>
              <a:rPr lang="en-GB" dirty="0"/>
              <a:t>Using external script files:</a:t>
            </a:r>
            <a:endParaRPr lang="bg-BG" dirty="0"/>
          </a:p>
          <a:p>
            <a:pPr>
              <a:lnSpc>
                <a:spcPct val="100000"/>
              </a:lnSpc>
            </a:pPr>
            <a:endParaRPr lang="bg-BG" dirty="0"/>
          </a:p>
          <a:p>
            <a:pPr>
              <a:lnSpc>
                <a:spcPct val="100000"/>
              </a:lnSpc>
            </a:pPr>
            <a:endParaRPr lang="bg-BG" dirty="0"/>
          </a:p>
          <a:p>
            <a:pPr>
              <a:lnSpc>
                <a:spcPct val="100000"/>
              </a:lnSpc>
            </a:pPr>
            <a:endParaRPr lang="bg-BG" dirty="0"/>
          </a:p>
          <a:p>
            <a:pPr>
              <a:lnSpc>
                <a:spcPct val="100000"/>
              </a:lnSpc>
            </a:pPr>
            <a:endParaRPr lang="bg-BG" dirty="0"/>
          </a:p>
          <a:p>
            <a:pPr>
              <a:lnSpc>
                <a:spcPct val="100000"/>
              </a:lnSpc>
            </a:pPr>
            <a:endParaRPr lang="bg-BG" dirty="0"/>
          </a:p>
          <a:p>
            <a:pPr>
              <a:lnSpc>
                <a:spcPct val="100000"/>
              </a:lnSpc>
              <a:spcBef>
                <a:spcPts val="3600"/>
              </a:spcBef>
            </a:pPr>
            <a:r>
              <a:rPr lang="en-US" noProof="1"/>
              <a:t>External JavaScript file:</a:t>
            </a:r>
            <a:endParaRPr lang="en-US" sz="26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157</a:t>
            </a:fld>
            <a:endParaRPr lang="en-US" dirty="0"/>
          </a:p>
        </p:txBody>
      </p:sp>
      <p:sp>
        <p:nvSpPr>
          <p:cNvPr id="5" name="Rectangle 3"/>
          <p:cNvSpPr>
            <a:spLocks noChangeArrowheads="1"/>
          </p:cNvSpPr>
          <p:nvPr/>
        </p:nvSpPr>
        <p:spPr bwMode="auto">
          <a:xfrm>
            <a:off x="2133600" y="1718020"/>
            <a:ext cx="80010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 src="sample.js" type="text/javascript"&gt;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&lt;button onclick="sample()" value="Call JavaScript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function from sample.js" /&gt;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sp>
        <p:nvSpPr>
          <p:cNvPr id="6" name="Rectangle 5"/>
          <p:cNvSpPr>
            <a:spLocks noChangeArrowheads="1"/>
          </p:cNvSpPr>
          <p:nvPr/>
        </p:nvSpPr>
        <p:spPr bwMode="auto">
          <a:xfrm>
            <a:off x="2133600" y="5385138"/>
            <a:ext cx="80264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function sample()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alert('Hello from sample.js!')</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848" y="3865718"/>
            <a:ext cx="2663752" cy="1994980"/>
          </a:xfrm>
          <a:prstGeom prst="roundRect">
            <a:avLst>
              <a:gd name="adj" fmla="val 2715"/>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985745" y="862679"/>
            <a:ext cx="4174255" cy="424732"/>
          </a:xfrm>
          <a:prstGeom prst="rect">
            <a:avLst/>
          </a:prstGeom>
        </p:spPr>
        <p:txBody>
          <a:bodyPr/>
          <a:lstStyle/>
          <a:p>
            <a:pPr algn="r">
              <a:lnSpc>
                <a:spcPct val="90000"/>
              </a:lnSpc>
              <a:spcBef>
                <a:spcPts val="600"/>
              </a:spcBef>
              <a:spcAft>
                <a:spcPts val="600"/>
              </a:spcAft>
              <a:buClr>
                <a:schemeClr val="accent5">
                  <a:lumMod val="40000"/>
                  <a:lumOff val="60000"/>
                </a:schemeClr>
              </a:buClr>
              <a:buSzPct val="70000"/>
              <a:tabLst>
                <a:tab pos="282575" algn="l"/>
              </a:tabLst>
            </a:pPr>
            <a:r>
              <a:rPr lang="en-US" sz="2800" b="1" dirty="0">
                <a:effectLst>
                  <a:outerShdw blurRad="38100" dist="38100" dir="2700000" algn="tl">
                    <a:srgbClr val="000000">
                      <a:alpha val="43137"/>
                    </a:srgbClr>
                  </a:outerShdw>
                </a:effectLst>
              </a:rPr>
              <a:t>external-JavaScript.html</a:t>
            </a:r>
            <a:endParaRPr lang="en-US" sz="2400" b="1" dirty="0">
              <a:effectLst>
                <a:outerShdw blurRad="38100" dist="38100" dir="2700000" algn="tl">
                  <a:srgbClr val="000000">
                    <a:alpha val="43137"/>
                  </a:srgbClr>
                </a:outerShdw>
              </a:effectLst>
            </a:endParaRPr>
          </a:p>
        </p:txBody>
      </p:sp>
      <p:sp>
        <p:nvSpPr>
          <p:cNvPr id="9" name="Rectangle 8"/>
          <p:cNvSpPr/>
          <p:nvPr/>
        </p:nvSpPr>
        <p:spPr>
          <a:xfrm>
            <a:off x="8329177" y="6375804"/>
            <a:ext cx="1786373" cy="424732"/>
          </a:xfrm>
          <a:prstGeom prst="rect">
            <a:avLst/>
          </a:prstGeom>
        </p:spPr>
        <p:txBody>
          <a:bodyPr/>
          <a:lstStyle/>
          <a:p>
            <a:pPr algn="r">
              <a:lnSpc>
                <a:spcPct val="90000"/>
              </a:lnSpc>
              <a:spcBef>
                <a:spcPts val="600"/>
              </a:spcBef>
              <a:spcAft>
                <a:spcPts val="600"/>
              </a:spcAft>
              <a:buClr>
                <a:schemeClr val="accent5">
                  <a:lumMod val="40000"/>
                  <a:lumOff val="60000"/>
                </a:schemeClr>
              </a:buClr>
              <a:buSzPct val="70000"/>
              <a:tabLst>
                <a:tab pos="282575" algn="l"/>
              </a:tabLst>
            </a:pPr>
            <a:r>
              <a:rPr lang="en-US" sz="2400" b="1" noProof="1">
                <a:effectLst>
                  <a:outerShdw blurRad="38100" dist="38100" dir="2700000" algn="tl">
                    <a:srgbClr val="000000">
                      <a:alpha val="43137"/>
                    </a:srgbClr>
                  </a:outerShdw>
                </a:effectLst>
                <a:latin typeface="Consolas" pitchFamily="49" charset="0"/>
                <a:cs typeface="Consolas" pitchFamily="49" charset="0"/>
              </a:rPr>
              <a:t>sample.js</a:t>
            </a:r>
            <a:endParaRPr lang="en-US" sz="2400" b="1" dirty="0">
              <a:effectLst>
                <a:outerShdw blurRad="38100" dist="38100" dir="2700000" algn="tl">
                  <a:srgbClr val="000000">
                    <a:alpha val="43137"/>
                  </a:srgbClr>
                </a:outerShdw>
              </a:effectLst>
            </a:endParaRPr>
          </a:p>
        </p:txBody>
      </p:sp>
      <p:sp>
        <p:nvSpPr>
          <p:cNvPr id="10" name="AutoShape 7"/>
          <p:cNvSpPr>
            <a:spLocks noChangeArrowheads="1"/>
          </p:cNvSpPr>
          <p:nvPr/>
        </p:nvSpPr>
        <p:spPr bwMode="auto">
          <a:xfrm>
            <a:off x="4354033" y="2667001"/>
            <a:ext cx="5159376" cy="953453"/>
          </a:xfrm>
          <a:prstGeom prst="wedgeRoundRectCallout">
            <a:avLst>
              <a:gd name="adj1" fmla="val -59908"/>
              <a:gd name="adj2" fmla="val -4842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600" b="1" noProof="1">
                <a:solidFill>
                  <a:srgbClr val="F7FFE7"/>
                </a:solidFill>
                <a:effectLst>
                  <a:outerShdw blurRad="38100" dist="38100" dir="2700000" algn="tl">
                    <a:srgbClr val="000000">
                      <a:alpha val="43137"/>
                    </a:srgbClr>
                  </a:outerShdw>
                </a:effectLst>
                <a:cs typeface="Consolas" pitchFamily="49" charset="0"/>
              </a:rPr>
              <a:t>The &lt;script&gt; tag is always empty.</a:t>
            </a:r>
          </a:p>
        </p:txBody>
      </p:sp>
    </p:spTree>
    <p:extLst>
      <p:ext uri="{BB962C8B-B14F-4D97-AF65-F5344CB8AC3E}">
        <p14:creationId xmlns:p14="http://schemas.microsoft.com/office/powerpoint/2010/main" val="24553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2800" y="1066800"/>
            <a:ext cx="4532394" cy="1447800"/>
          </a:xfrm>
        </p:spPr>
        <p:txBody>
          <a:bodyPr>
            <a:normAutofit fontScale="90000"/>
          </a:bodyPr>
          <a:lstStyle/>
          <a:p>
            <a:pPr>
              <a:lnSpc>
                <a:spcPts val="5400"/>
              </a:lnSpc>
            </a:pPr>
            <a:r>
              <a:rPr lang="en-US" dirty="0" smtClean="0"/>
              <a:t>The JavaScript Syntax</a:t>
            </a:r>
            <a:endParaRPr lang="en-US" dirty="0"/>
          </a:p>
        </p:txBody>
      </p:sp>
      <p:pic>
        <p:nvPicPr>
          <p:cNvPr id="2052" name="Picture 4"/>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21436431">
            <a:off x="2205683" y="3036479"/>
            <a:ext cx="3838320" cy="3122408"/>
          </a:xfrm>
          <a:prstGeom prst="roundRect">
            <a:avLst>
              <a:gd name="adj" fmla="val 8564"/>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757" l="1626" r="100000"/>
                    </a14:imgEffect>
                  </a14:imgLayer>
                </a14:imgProps>
              </a:ext>
              <a:ext uri="{28A0092B-C50C-407E-A947-70E740481C1C}">
                <a14:useLocalDpi xmlns:a14="http://schemas.microsoft.com/office/drawing/2010/main" val="0"/>
              </a:ext>
            </a:extLst>
          </a:blip>
          <a:srcRect/>
          <a:stretch>
            <a:fillRect/>
          </a:stretch>
        </p:blipFill>
        <p:spPr bwMode="auto">
          <a:xfrm>
            <a:off x="8070970" y="1524001"/>
            <a:ext cx="2078049" cy="2314575"/>
          </a:xfrm>
          <a:prstGeom prst="roundRect">
            <a:avLst>
              <a:gd name="adj" fmla="val 7500"/>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6941">
            <a:off x="7032434" y="4504352"/>
            <a:ext cx="2913803" cy="1588045"/>
          </a:xfrm>
          <a:prstGeom prst="rect">
            <a:avLst/>
          </a:prstGeom>
          <a:noFill/>
          <a:ln>
            <a:noFill/>
          </a:ln>
          <a:effectLst>
            <a:glow rad="63500">
              <a:schemeClr val="accent4">
                <a:satMod val="175000"/>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04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Syntax</a:t>
            </a:r>
            <a:endParaRPr lang="en-US" dirty="0"/>
          </a:p>
        </p:txBody>
      </p:sp>
      <p:sp>
        <p:nvSpPr>
          <p:cNvPr id="3" name="Content Placeholder 2"/>
          <p:cNvSpPr>
            <a:spLocks noGrp="1"/>
          </p:cNvSpPr>
          <p:nvPr>
            <p:ph idx="1"/>
          </p:nvPr>
        </p:nvSpPr>
        <p:spPr/>
        <p:txBody>
          <a:bodyPr/>
          <a:lstStyle/>
          <a:p>
            <a:pPr>
              <a:lnSpc>
                <a:spcPct val="100000"/>
              </a:lnSpc>
              <a:defRPr/>
            </a:pPr>
            <a:r>
              <a:rPr lang="en-US" dirty="0" smtClean="0"/>
              <a:t>The JavaScript syntax is similar to C# and Java</a:t>
            </a:r>
          </a:p>
          <a:p>
            <a:pPr lvl="1">
              <a:lnSpc>
                <a:spcPct val="100000"/>
              </a:lnSpc>
              <a:defRPr/>
            </a:pPr>
            <a:r>
              <a:rPr lang="en-US" dirty="0" smtClean="0"/>
              <a:t>Operators (</a:t>
            </a:r>
            <a:r>
              <a:rPr lang="en-US" dirty="0" smtClean="0">
                <a:latin typeface="Consolas" pitchFamily="49" charset="0"/>
                <a:cs typeface="Consolas" pitchFamily="49" charset="0"/>
              </a:rPr>
              <a:t>+</a:t>
            </a:r>
            <a:r>
              <a:rPr lang="en-US" dirty="0"/>
              <a:t>, </a:t>
            </a:r>
            <a:r>
              <a:rPr lang="en-US" dirty="0" smtClean="0">
                <a:latin typeface="Consolas" pitchFamily="49" charset="0"/>
                <a:cs typeface="Consolas" pitchFamily="49" charset="0"/>
              </a:rPr>
              <a:t>*</a:t>
            </a:r>
            <a:r>
              <a:rPr lang="en-US" dirty="0"/>
              <a:t>, </a:t>
            </a:r>
            <a:r>
              <a:rPr lang="en-US" dirty="0" smtClean="0">
                <a:latin typeface="Consolas" pitchFamily="49" charset="0"/>
                <a:cs typeface="Consolas" pitchFamily="49" charset="0"/>
              </a:rPr>
              <a:t>=</a:t>
            </a:r>
            <a:r>
              <a:rPr lang="en-US" dirty="0"/>
              <a:t>, </a:t>
            </a:r>
            <a:r>
              <a:rPr lang="en-US" dirty="0" smtClean="0">
                <a:latin typeface="Consolas" pitchFamily="49" charset="0"/>
                <a:cs typeface="Consolas" pitchFamily="49" charset="0"/>
              </a:rPr>
              <a:t>!=</a:t>
            </a:r>
            <a:r>
              <a:rPr lang="en-US" dirty="0"/>
              <a:t>, </a:t>
            </a:r>
            <a:r>
              <a:rPr lang="en-US" dirty="0" smtClean="0">
                <a:latin typeface="Consolas" pitchFamily="49" charset="0"/>
                <a:cs typeface="Consolas" pitchFamily="49" charset="0"/>
              </a:rPr>
              <a:t>&amp;&amp;</a:t>
            </a:r>
            <a:r>
              <a:rPr lang="en-US" dirty="0"/>
              <a:t>, </a:t>
            </a:r>
            <a:r>
              <a:rPr lang="en-US" dirty="0" smtClean="0">
                <a:latin typeface="Consolas" pitchFamily="49" charset="0"/>
                <a:cs typeface="Consolas" pitchFamily="49" charset="0"/>
              </a:rPr>
              <a:t>++</a:t>
            </a:r>
            <a:r>
              <a:rPr lang="en-US" dirty="0"/>
              <a:t>, …)</a:t>
            </a:r>
            <a:endParaRPr lang="en-US" dirty="0" smtClean="0"/>
          </a:p>
          <a:p>
            <a:pPr lvl="1">
              <a:lnSpc>
                <a:spcPct val="100000"/>
              </a:lnSpc>
              <a:defRPr/>
            </a:pPr>
            <a:r>
              <a:rPr lang="en-US" dirty="0" smtClean="0"/>
              <a:t>Variables (typeless)</a:t>
            </a:r>
            <a:endParaRPr lang="en-US" dirty="0"/>
          </a:p>
          <a:p>
            <a:pPr lvl="1">
              <a:lnSpc>
                <a:spcPct val="100000"/>
              </a:lnSpc>
              <a:defRPr/>
            </a:pPr>
            <a:r>
              <a:rPr lang="en-US" dirty="0" smtClean="0"/>
              <a:t>Conditional statements (</a:t>
            </a:r>
            <a:r>
              <a:rPr lang="en-US" dirty="0" smtClean="0">
                <a:latin typeface="Consolas" pitchFamily="49" charset="0"/>
                <a:cs typeface="Consolas" pitchFamily="49" charset="0"/>
              </a:rPr>
              <a:t>if</a:t>
            </a:r>
            <a:r>
              <a:rPr lang="en-US" dirty="0" smtClean="0"/>
              <a:t>, </a:t>
            </a:r>
            <a:r>
              <a:rPr lang="en-US" dirty="0" smtClean="0">
                <a:latin typeface="Consolas" pitchFamily="49" charset="0"/>
                <a:cs typeface="Consolas" pitchFamily="49" charset="0"/>
              </a:rPr>
              <a:t>else</a:t>
            </a:r>
            <a:r>
              <a:rPr lang="en-US" dirty="0" smtClean="0"/>
              <a:t>)</a:t>
            </a:r>
          </a:p>
          <a:p>
            <a:pPr lvl="1">
              <a:lnSpc>
                <a:spcPct val="100000"/>
              </a:lnSpc>
              <a:defRPr/>
            </a:pPr>
            <a:r>
              <a:rPr lang="en-US" dirty="0" smtClean="0"/>
              <a:t>Loops (</a:t>
            </a:r>
            <a:r>
              <a:rPr lang="en-US" dirty="0" smtClean="0">
                <a:latin typeface="Consolas" pitchFamily="49" charset="0"/>
                <a:cs typeface="Consolas" pitchFamily="49" charset="0"/>
              </a:rPr>
              <a:t>for</a:t>
            </a:r>
            <a:r>
              <a:rPr lang="en-US" dirty="0" smtClean="0"/>
              <a:t>, </a:t>
            </a:r>
            <a:r>
              <a:rPr lang="en-US" dirty="0" smtClean="0">
                <a:latin typeface="Consolas" pitchFamily="49" charset="0"/>
                <a:cs typeface="Consolas" pitchFamily="49" charset="0"/>
              </a:rPr>
              <a:t>while</a:t>
            </a:r>
            <a:r>
              <a:rPr lang="en-US" dirty="0" smtClean="0"/>
              <a:t>)</a:t>
            </a:r>
          </a:p>
          <a:p>
            <a:pPr lvl="1">
              <a:lnSpc>
                <a:spcPct val="100000"/>
              </a:lnSpc>
              <a:defRPr/>
            </a:pPr>
            <a:r>
              <a:rPr lang="en-US" dirty="0" smtClean="0"/>
              <a:t>Arrays (</a:t>
            </a:r>
            <a:r>
              <a:rPr lang="en-US" noProof="1" smtClean="0">
                <a:latin typeface="Consolas" pitchFamily="49" charset="0"/>
                <a:cs typeface="Consolas" pitchFamily="49" charset="0"/>
              </a:rPr>
              <a:t>my_array[]</a:t>
            </a:r>
            <a:r>
              <a:rPr lang="en-US" dirty="0" smtClean="0"/>
              <a:t>) and associative arrays </a:t>
            </a:r>
            <a:r>
              <a:rPr lang="en-US" noProof="1" smtClean="0"/>
              <a:t>(</a:t>
            </a:r>
            <a:r>
              <a:rPr lang="en-US" noProof="1" smtClean="0">
                <a:latin typeface="Consolas" pitchFamily="49" charset="0"/>
                <a:cs typeface="Consolas" pitchFamily="49" charset="0"/>
              </a:rPr>
              <a:t>my_array['abc']</a:t>
            </a:r>
            <a:r>
              <a:rPr lang="en-US" noProof="1" smtClean="0"/>
              <a:t>)</a:t>
            </a:r>
          </a:p>
          <a:p>
            <a:pPr lvl="1">
              <a:lnSpc>
                <a:spcPct val="100000"/>
              </a:lnSpc>
              <a:defRPr/>
            </a:pPr>
            <a:r>
              <a:rPr lang="en-US" dirty="0" smtClean="0"/>
              <a:t>Functions (can return value)</a:t>
            </a:r>
          </a:p>
          <a:p>
            <a:pPr lvl="1">
              <a:lnSpc>
                <a:spcPct val="100000"/>
              </a:lnSpc>
              <a:defRPr/>
            </a:pPr>
            <a:r>
              <a:rPr lang="en-US" dirty="0" smtClean="0"/>
              <a:t>Function variables (like the C# delegates)</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159</a:t>
            </a:fld>
            <a:endParaRPr lang="en-US" dirty="0"/>
          </a:p>
        </p:txBody>
      </p:sp>
    </p:spTree>
    <p:extLst>
      <p:ext uri="{BB962C8B-B14F-4D97-AF65-F5344CB8AC3E}">
        <p14:creationId xmlns:p14="http://schemas.microsoft.com/office/powerpoint/2010/main" val="346705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Para tag - &lt;p&gt;&lt;/p&gt;</a:t>
            </a:r>
            <a:endParaRPr lang="en-US" dirty="0"/>
          </a:p>
        </p:txBody>
      </p:sp>
      <p:sp>
        <p:nvSpPr>
          <p:cNvPr id="15" name="Rectangle 14"/>
          <p:cNvSpPr/>
          <p:nvPr/>
        </p:nvSpPr>
        <p:spPr>
          <a:xfrm>
            <a:off x="1337146" y="1690688"/>
            <a:ext cx="2045753" cy="369332"/>
          </a:xfrm>
          <a:prstGeom prst="rect">
            <a:avLst/>
          </a:prstGeom>
        </p:spPr>
        <p:txBody>
          <a:bodyPr wrap="none">
            <a:spAutoFit/>
          </a:bodyPr>
          <a:lstStyle/>
          <a:p>
            <a:r>
              <a:rPr lang="en-US" dirty="0"/>
              <a:t>&lt;!</a:t>
            </a:r>
            <a:r>
              <a:rPr lang="en-US" dirty="0" err="1"/>
              <a:t>doctype</a:t>
            </a:r>
            <a:r>
              <a:rPr lang="en-US" dirty="0"/>
              <a:t> html&gt;</a:t>
            </a:r>
          </a:p>
        </p:txBody>
      </p:sp>
      <p:sp>
        <p:nvSpPr>
          <p:cNvPr id="16" name="Rectangle 15"/>
          <p:cNvSpPr/>
          <p:nvPr/>
        </p:nvSpPr>
        <p:spPr>
          <a:xfrm>
            <a:off x="1337146" y="2030204"/>
            <a:ext cx="2085827" cy="369332"/>
          </a:xfrm>
          <a:prstGeom prst="rect">
            <a:avLst/>
          </a:prstGeom>
        </p:spPr>
        <p:txBody>
          <a:bodyPr wrap="none">
            <a:spAutoFit/>
          </a:bodyPr>
          <a:lstStyle/>
          <a:p>
            <a:r>
              <a:rPr lang="en-US" dirty="0"/>
              <a:t>&lt;html </a:t>
            </a:r>
            <a:r>
              <a:rPr lang="en-US" dirty="0" err="1"/>
              <a:t>lang</a:t>
            </a:r>
            <a:r>
              <a:rPr lang="en-US" dirty="0"/>
              <a:t>="</a:t>
            </a:r>
            <a:r>
              <a:rPr lang="en-US" dirty="0" err="1"/>
              <a:t>en</a:t>
            </a:r>
            <a:r>
              <a:rPr lang="en-US" dirty="0"/>
              <a:t>"&gt;</a:t>
            </a:r>
          </a:p>
        </p:txBody>
      </p:sp>
      <p:sp>
        <p:nvSpPr>
          <p:cNvPr id="17" name="Rectangle 16"/>
          <p:cNvSpPr/>
          <p:nvPr/>
        </p:nvSpPr>
        <p:spPr>
          <a:xfrm>
            <a:off x="1337146" y="2369720"/>
            <a:ext cx="1071127" cy="369332"/>
          </a:xfrm>
          <a:prstGeom prst="rect">
            <a:avLst/>
          </a:prstGeom>
        </p:spPr>
        <p:txBody>
          <a:bodyPr wrap="none">
            <a:spAutoFit/>
          </a:bodyPr>
          <a:lstStyle/>
          <a:p>
            <a:r>
              <a:rPr lang="en-US" dirty="0"/>
              <a:t>&lt;head&gt;</a:t>
            </a:r>
          </a:p>
        </p:txBody>
      </p:sp>
      <p:sp>
        <p:nvSpPr>
          <p:cNvPr id="20" name="Rectangle 19"/>
          <p:cNvSpPr/>
          <p:nvPr/>
        </p:nvSpPr>
        <p:spPr>
          <a:xfrm>
            <a:off x="1332977" y="2696079"/>
            <a:ext cx="3084499" cy="369332"/>
          </a:xfrm>
          <a:prstGeom prst="rect">
            <a:avLst/>
          </a:prstGeom>
        </p:spPr>
        <p:txBody>
          <a:bodyPr wrap="none">
            <a:spAutoFit/>
          </a:bodyPr>
          <a:lstStyle/>
          <a:p>
            <a:r>
              <a:rPr lang="en-US" dirty="0"/>
              <a:t>&lt;title&gt;My first page&lt;/title&gt;</a:t>
            </a:r>
          </a:p>
        </p:txBody>
      </p:sp>
      <p:sp>
        <p:nvSpPr>
          <p:cNvPr id="21" name="Rectangle 20"/>
          <p:cNvSpPr/>
          <p:nvPr/>
        </p:nvSpPr>
        <p:spPr>
          <a:xfrm>
            <a:off x="1332977" y="3016251"/>
            <a:ext cx="1172116" cy="369332"/>
          </a:xfrm>
          <a:prstGeom prst="rect">
            <a:avLst/>
          </a:prstGeom>
        </p:spPr>
        <p:txBody>
          <a:bodyPr wrap="none">
            <a:spAutoFit/>
          </a:bodyPr>
          <a:lstStyle/>
          <a:p>
            <a:r>
              <a:rPr lang="en-US" dirty="0"/>
              <a:t>&lt;/head&gt;</a:t>
            </a:r>
          </a:p>
        </p:txBody>
      </p:sp>
      <p:sp>
        <p:nvSpPr>
          <p:cNvPr id="22" name="Rectangle 21"/>
          <p:cNvSpPr/>
          <p:nvPr/>
        </p:nvSpPr>
        <p:spPr>
          <a:xfrm>
            <a:off x="1247095" y="3342610"/>
            <a:ext cx="7060882" cy="3139321"/>
          </a:xfrm>
          <a:prstGeom prst="rect">
            <a:avLst/>
          </a:prstGeom>
        </p:spPr>
        <p:txBody>
          <a:bodyPr wrap="square">
            <a:spAutoFit/>
          </a:bodyPr>
          <a:lstStyle/>
          <a:p>
            <a:r>
              <a:rPr lang="en-US" smtClean="0"/>
              <a:t>&lt;body&gt;</a:t>
            </a:r>
          </a:p>
          <a:p>
            <a:r>
              <a:rPr lang="en-US" smtClean="0"/>
              <a:t>welcome to zestech tutorials. </a:t>
            </a:r>
          </a:p>
          <a:p>
            <a:r>
              <a:rPr lang="en-US" smtClean="0"/>
              <a:t>Kite-360 course is for anyone who aspires to develop their overall skills(technical, Verbal, soft skills, core/non core) in order to stand out in the global market and pave their path to sucess. This program helps you to identify your strength and weakness and ways to improve them. It assists you in launching your career in many on-demand fields and entering the job market as an industry ready, confident and competent individual.</a:t>
            </a:r>
          </a:p>
          <a:p>
            <a:r>
              <a:rPr lang="en-US" smtClean="0"/>
              <a:t>&lt;/body&gt;</a:t>
            </a:r>
            <a:endParaRPr lang="en-US" dirty="0"/>
          </a:p>
        </p:txBody>
      </p:sp>
      <p:sp>
        <p:nvSpPr>
          <p:cNvPr id="23" name="Rectangle 22"/>
          <p:cNvSpPr/>
          <p:nvPr/>
        </p:nvSpPr>
        <p:spPr>
          <a:xfrm>
            <a:off x="1238753" y="6363672"/>
            <a:ext cx="1047082" cy="369332"/>
          </a:xfrm>
          <a:prstGeom prst="rect">
            <a:avLst/>
          </a:prstGeom>
        </p:spPr>
        <p:txBody>
          <a:bodyPr wrap="none">
            <a:spAutoFit/>
          </a:bodyPr>
          <a:lstStyle/>
          <a:p>
            <a:r>
              <a:rPr lang="en-US" dirty="0"/>
              <a:t>&lt;/html&gt;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562" y="2083916"/>
            <a:ext cx="7474594" cy="1593657"/>
          </a:xfrm>
          <a:prstGeom prst="rect">
            <a:avLst/>
          </a:prstGeom>
        </p:spPr>
      </p:pic>
      <p:sp>
        <p:nvSpPr>
          <p:cNvPr id="5" name="TextBox 4"/>
          <p:cNvSpPr txBox="1"/>
          <p:nvPr/>
        </p:nvSpPr>
        <p:spPr>
          <a:xfrm>
            <a:off x="6972636" y="1627993"/>
            <a:ext cx="2842445" cy="369332"/>
          </a:xfrm>
          <a:prstGeom prst="rect">
            <a:avLst/>
          </a:prstGeom>
          <a:noFill/>
          <a:ln>
            <a:solidFill>
              <a:schemeClr val="tx2">
                <a:lumMod val="20000"/>
                <a:lumOff val="80000"/>
              </a:schemeClr>
            </a:solidFill>
          </a:ln>
        </p:spPr>
        <p:txBody>
          <a:bodyPr wrap="none" rtlCol="0">
            <a:spAutoFit/>
          </a:bodyPr>
          <a:lstStyle/>
          <a:p>
            <a:r>
              <a:rPr lang="en-US" b="1" dirty="0" smtClean="0">
                <a:ln>
                  <a:solidFill>
                    <a:schemeClr val="accent1">
                      <a:lumMod val="20000"/>
                      <a:lumOff val="80000"/>
                    </a:schemeClr>
                  </a:solidFill>
                </a:ln>
              </a:rPr>
              <a:t>Output without para tag</a:t>
            </a:r>
          </a:p>
        </p:txBody>
      </p:sp>
      <p:sp>
        <p:nvSpPr>
          <p:cNvPr id="10" name="Rectangle 9"/>
          <p:cNvSpPr/>
          <p:nvPr/>
        </p:nvSpPr>
        <p:spPr>
          <a:xfrm>
            <a:off x="1256604" y="3342610"/>
            <a:ext cx="7613076" cy="3139321"/>
          </a:xfrm>
          <a:prstGeom prst="rect">
            <a:avLst/>
          </a:prstGeom>
        </p:spPr>
        <p:txBody>
          <a:bodyPr wrap="square">
            <a:spAutoFit/>
          </a:bodyPr>
          <a:lstStyle/>
          <a:p>
            <a:r>
              <a:rPr lang="en-US" dirty="0"/>
              <a:t>&lt;body&gt;</a:t>
            </a:r>
          </a:p>
          <a:p>
            <a:r>
              <a:rPr lang="en-US" dirty="0"/>
              <a:t> &lt;p&gt;welcome to </a:t>
            </a:r>
            <a:r>
              <a:rPr lang="en-US" dirty="0" err="1"/>
              <a:t>zestech</a:t>
            </a:r>
            <a:r>
              <a:rPr lang="en-US" dirty="0"/>
              <a:t> tutorials.&lt;/p&gt; </a:t>
            </a:r>
          </a:p>
          <a:p>
            <a:r>
              <a:rPr lang="en-US" dirty="0"/>
              <a:t> &lt;p&gt;Kite-360 course is for anyone who aspires to develop their overall skills(</a:t>
            </a:r>
            <a:r>
              <a:rPr lang="en-US" dirty="0" err="1"/>
              <a:t>technical,Verbal</a:t>
            </a:r>
            <a:r>
              <a:rPr lang="en-US" dirty="0"/>
              <a:t>, soft skills, core/non core) in order to stand out in the global market and pave their path to success.&lt;/p&gt;</a:t>
            </a:r>
          </a:p>
          <a:p>
            <a:r>
              <a:rPr lang="en-US" dirty="0"/>
              <a:t> &lt;p&gt;This program helps you to identify your strength and weakness and ways to improve </a:t>
            </a:r>
            <a:r>
              <a:rPr lang="en-US" dirty="0" err="1"/>
              <a:t>them.It</a:t>
            </a:r>
            <a:r>
              <a:rPr lang="en-US" dirty="0"/>
              <a:t> assists you in launching your career in many on-demand fields and entering the job market as an industry ready, confident and competent individual.&lt;/p&gt;</a:t>
            </a:r>
          </a:p>
          <a:p>
            <a:r>
              <a:rPr lang="en-US" dirty="0"/>
              <a:t> &lt;/body&gt;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770" y="1632116"/>
            <a:ext cx="7236380" cy="2048349"/>
          </a:xfrm>
          <a:prstGeom prst="rect">
            <a:avLst/>
          </a:prstGeom>
        </p:spPr>
      </p:pic>
      <p:sp>
        <p:nvSpPr>
          <p:cNvPr id="30" name="TextBox 29"/>
          <p:cNvSpPr txBox="1"/>
          <p:nvPr/>
        </p:nvSpPr>
        <p:spPr>
          <a:xfrm>
            <a:off x="6972635" y="1234765"/>
            <a:ext cx="2488182" cy="369332"/>
          </a:xfrm>
          <a:prstGeom prst="rect">
            <a:avLst/>
          </a:prstGeom>
          <a:noFill/>
          <a:ln>
            <a:solidFill>
              <a:schemeClr val="tx2">
                <a:lumMod val="20000"/>
                <a:lumOff val="80000"/>
              </a:schemeClr>
            </a:solidFill>
          </a:ln>
        </p:spPr>
        <p:txBody>
          <a:bodyPr wrap="none" rtlCol="0">
            <a:spAutoFit/>
          </a:bodyPr>
          <a:lstStyle/>
          <a:p>
            <a:r>
              <a:rPr lang="en-US" b="1" dirty="0" smtClean="0">
                <a:ln>
                  <a:solidFill>
                    <a:schemeClr val="accent1">
                      <a:lumMod val="20000"/>
                      <a:lumOff val="80000"/>
                    </a:schemeClr>
                  </a:solidFill>
                </a:ln>
              </a:rPr>
              <a:t>Output with para tag</a:t>
            </a:r>
          </a:p>
        </p:txBody>
      </p:sp>
      <p:sp>
        <p:nvSpPr>
          <p:cNvPr id="12" name="TextBox 11"/>
          <p:cNvSpPr txBox="1"/>
          <p:nvPr/>
        </p:nvSpPr>
        <p:spPr>
          <a:xfrm>
            <a:off x="9144001" y="4232366"/>
            <a:ext cx="2717150" cy="646331"/>
          </a:xfrm>
          <a:prstGeom prst="rect">
            <a:avLst/>
          </a:prstGeom>
          <a:noFill/>
          <a:ln>
            <a:solidFill>
              <a:schemeClr val="tx2">
                <a:lumMod val="20000"/>
                <a:lumOff val="80000"/>
              </a:schemeClr>
            </a:solidFill>
          </a:ln>
        </p:spPr>
        <p:txBody>
          <a:bodyPr wrap="square" rtlCol="0">
            <a:spAutoFit/>
          </a:bodyPr>
          <a:lstStyle/>
          <a:p>
            <a:r>
              <a:rPr lang="en-US" b="1" dirty="0" smtClean="0">
                <a:ln>
                  <a:solidFill>
                    <a:schemeClr val="accent1">
                      <a:lumMod val="20000"/>
                      <a:lumOff val="80000"/>
                    </a:schemeClr>
                  </a:solidFill>
                </a:ln>
              </a:rPr>
              <a:t>Content is divided into paragraph</a:t>
            </a:r>
          </a:p>
        </p:txBody>
      </p:sp>
      <p:sp>
        <p:nvSpPr>
          <p:cNvPr id="19" name="Down Arrow 18"/>
          <p:cNvSpPr/>
          <p:nvPr/>
        </p:nvSpPr>
        <p:spPr>
          <a:xfrm>
            <a:off x="9601200" y="3677573"/>
            <a:ext cx="809897" cy="554793"/>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7265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750" fill="hold"/>
                                        <p:tgtEl>
                                          <p:spTgt spid="23"/>
                                        </p:tgtEl>
                                        <p:attrNameLst>
                                          <p:attrName>ppt_x</p:attrName>
                                        </p:attrNameLst>
                                      </p:cBhvr>
                                      <p:tavLst>
                                        <p:tav tm="0">
                                          <p:val>
                                            <p:strVal val="1+#ppt_w/2"/>
                                          </p:val>
                                        </p:tav>
                                        <p:tav tm="100000">
                                          <p:val>
                                            <p:strVal val="#ppt_x"/>
                                          </p:val>
                                        </p:tav>
                                      </p:tavLst>
                                    </p:anim>
                                    <p:anim calcmode="lin" valueType="num">
                                      <p:cBhvr additive="base">
                                        <p:cTn id="14" dur="75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1+#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1000" fill="hold"/>
                                        <p:tgtEl>
                                          <p:spTgt spid="17"/>
                                        </p:tgtEl>
                                        <p:attrNameLst>
                                          <p:attrName>ppt_x</p:attrName>
                                        </p:attrNameLst>
                                      </p:cBhvr>
                                      <p:tavLst>
                                        <p:tav tm="0">
                                          <p:val>
                                            <p:strVal val="1+#ppt_w/2"/>
                                          </p:val>
                                        </p:tav>
                                        <p:tav tm="100000">
                                          <p:val>
                                            <p:strVal val="#ppt_x"/>
                                          </p:val>
                                        </p:tav>
                                      </p:tavLst>
                                    </p:anim>
                                    <p:anim calcmode="lin" valueType="num">
                                      <p:cBhvr additive="base">
                                        <p:cTn id="22" dur="10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250" fill="hold"/>
                                        <p:tgtEl>
                                          <p:spTgt spid="20"/>
                                        </p:tgtEl>
                                        <p:attrNameLst>
                                          <p:attrName>ppt_x</p:attrName>
                                        </p:attrNameLst>
                                      </p:cBhvr>
                                      <p:tavLst>
                                        <p:tav tm="0">
                                          <p:val>
                                            <p:strVal val="1+#ppt_w/2"/>
                                          </p:val>
                                        </p:tav>
                                        <p:tav tm="100000">
                                          <p:val>
                                            <p:strVal val="#ppt_x"/>
                                          </p:val>
                                        </p:tav>
                                      </p:tavLst>
                                    </p:anim>
                                    <p:anim calcmode="lin" valueType="num">
                                      <p:cBhvr additive="base">
                                        <p:cTn id="26" dur="125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500" fill="hold"/>
                                        <p:tgtEl>
                                          <p:spTgt spid="21"/>
                                        </p:tgtEl>
                                        <p:attrNameLst>
                                          <p:attrName>ppt_x</p:attrName>
                                        </p:attrNameLst>
                                      </p:cBhvr>
                                      <p:tavLst>
                                        <p:tav tm="0">
                                          <p:val>
                                            <p:strVal val="1+#ppt_w/2"/>
                                          </p:val>
                                        </p:tav>
                                        <p:tav tm="100000">
                                          <p:val>
                                            <p:strVal val="#ppt_x"/>
                                          </p:val>
                                        </p:tav>
                                      </p:tavLst>
                                    </p:anim>
                                    <p:anim calcmode="lin" valueType="num">
                                      <p:cBhvr additive="base">
                                        <p:cTn id="30" dur="1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anim calcmode="lin" valueType="num">
                                      <p:cBhvr additive="base">
                                        <p:cTn id="3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2">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2">
                                            <p:txEl>
                                              <p:pRg st="1" end="1"/>
                                            </p:txEl>
                                          </p:spTgt>
                                        </p:tgtEl>
                                        <p:attrNameLst>
                                          <p:attrName>style.visibility</p:attrName>
                                        </p:attrNameLst>
                                      </p:cBhvr>
                                      <p:to>
                                        <p:strVal val="visible"/>
                                      </p:to>
                                    </p:set>
                                    <p:anim calcmode="lin" valueType="num">
                                      <p:cBhvr additive="base">
                                        <p:cTn id="39"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2">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xEl>
                                              <p:pRg st="2" end="2"/>
                                            </p:txEl>
                                          </p:spTgt>
                                        </p:tgtEl>
                                        <p:attrNameLst>
                                          <p:attrName>style.visibility</p:attrName>
                                        </p:attrNameLst>
                                      </p:cBhvr>
                                      <p:to>
                                        <p:strVal val="visible"/>
                                      </p:to>
                                    </p:set>
                                    <p:anim calcmode="lin" valueType="num">
                                      <p:cBhvr additive="base">
                                        <p:cTn id="43" dur="500" fill="hold"/>
                                        <p:tgtEl>
                                          <p:spTgt spid="22">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2" end="2"/>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2">
                                            <p:txEl>
                                              <p:pRg st="3" end="3"/>
                                            </p:txEl>
                                          </p:spTgt>
                                        </p:tgtEl>
                                        <p:attrNameLst>
                                          <p:attrName>style.visibility</p:attrName>
                                        </p:attrNameLst>
                                      </p:cBhvr>
                                      <p:to>
                                        <p:strVal val="visible"/>
                                      </p:to>
                                    </p:set>
                                    <p:anim calcmode="lin" valueType="num">
                                      <p:cBhvr additive="base">
                                        <p:cTn id="47" dur="500" fill="hold"/>
                                        <p:tgtEl>
                                          <p:spTgt spid="22">
                                            <p:txEl>
                                              <p:pRg st="3" end="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circle(in)">
                                      <p:cBhvr>
                                        <p:cTn id="53" dur="2000"/>
                                        <p:tgtEl>
                                          <p:spTgt spid="2"/>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circle(in)">
                                      <p:cBhvr>
                                        <p:cTn id="56" dur="20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xit" presetSubtype="10" fill="hold" grpId="0" nodeType="clickEffect">
                                  <p:stCondLst>
                                    <p:cond delay="0"/>
                                  </p:stCondLst>
                                  <p:childTnLst>
                                    <p:animEffect transition="out" filter="randombar(horizontal)">
                                      <p:cBhvr>
                                        <p:cTn id="60" dur="500"/>
                                        <p:tgtEl>
                                          <p:spTgt spid="22">
                                            <p:txEl>
                                              <p:pRg st="0" end="0"/>
                                            </p:txEl>
                                          </p:spTgt>
                                        </p:tgtEl>
                                      </p:cBhvr>
                                    </p:animEffect>
                                    <p:set>
                                      <p:cBhvr>
                                        <p:cTn id="61" dur="1" fill="hold">
                                          <p:stCondLst>
                                            <p:cond delay="499"/>
                                          </p:stCondLst>
                                        </p:cTn>
                                        <p:tgtEl>
                                          <p:spTgt spid="22">
                                            <p:txEl>
                                              <p:pRg st="0" end="0"/>
                                            </p:txEl>
                                          </p:spTgt>
                                        </p:tgtEl>
                                        <p:attrNameLst>
                                          <p:attrName>style.visibility</p:attrName>
                                        </p:attrNameLst>
                                      </p:cBhvr>
                                      <p:to>
                                        <p:strVal val="hidden"/>
                                      </p:to>
                                    </p:set>
                                  </p:childTnLst>
                                </p:cTn>
                              </p:par>
                              <p:par>
                                <p:cTn id="62" presetID="14" presetClass="exit" presetSubtype="10" fill="hold" grpId="0" nodeType="withEffect">
                                  <p:stCondLst>
                                    <p:cond delay="0"/>
                                  </p:stCondLst>
                                  <p:childTnLst>
                                    <p:animEffect transition="out" filter="randombar(horizontal)">
                                      <p:cBhvr>
                                        <p:cTn id="63" dur="500"/>
                                        <p:tgtEl>
                                          <p:spTgt spid="22">
                                            <p:txEl>
                                              <p:pRg st="1" end="1"/>
                                            </p:txEl>
                                          </p:spTgt>
                                        </p:tgtEl>
                                      </p:cBhvr>
                                    </p:animEffect>
                                    <p:set>
                                      <p:cBhvr>
                                        <p:cTn id="64" dur="1" fill="hold">
                                          <p:stCondLst>
                                            <p:cond delay="499"/>
                                          </p:stCondLst>
                                        </p:cTn>
                                        <p:tgtEl>
                                          <p:spTgt spid="22">
                                            <p:txEl>
                                              <p:pRg st="1" end="1"/>
                                            </p:txEl>
                                          </p:spTgt>
                                        </p:tgtEl>
                                        <p:attrNameLst>
                                          <p:attrName>style.visibility</p:attrName>
                                        </p:attrNameLst>
                                      </p:cBhvr>
                                      <p:to>
                                        <p:strVal val="hidden"/>
                                      </p:to>
                                    </p:set>
                                  </p:childTnLst>
                                </p:cTn>
                              </p:par>
                              <p:par>
                                <p:cTn id="65" presetID="14" presetClass="exit" presetSubtype="10" fill="hold" grpId="0" nodeType="withEffect">
                                  <p:stCondLst>
                                    <p:cond delay="0"/>
                                  </p:stCondLst>
                                  <p:childTnLst>
                                    <p:animEffect transition="out" filter="randombar(horizontal)">
                                      <p:cBhvr>
                                        <p:cTn id="66" dur="500"/>
                                        <p:tgtEl>
                                          <p:spTgt spid="22">
                                            <p:txEl>
                                              <p:pRg st="2" end="2"/>
                                            </p:txEl>
                                          </p:spTgt>
                                        </p:tgtEl>
                                      </p:cBhvr>
                                    </p:animEffect>
                                    <p:set>
                                      <p:cBhvr>
                                        <p:cTn id="67" dur="1" fill="hold">
                                          <p:stCondLst>
                                            <p:cond delay="499"/>
                                          </p:stCondLst>
                                        </p:cTn>
                                        <p:tgtEl>
                                          <p:spTgt spid="22">
                                            <p:txEl>
                                              <p:pRg st="2" end="2"/>
                                            </p:txEl>
                                          </p:spTgt>
                                        </p:tgtEl>
                                        <p:attrNameLst>
                                          <p:attrName>style.visibility</p:attrName>
                                        </p:attrNameLst>
                                      </p:cBhvr>
                                      <p:to>
                                        <p:strVal val="hidden"/>
                                      </p:to>
                                    </p:set>
                                  </p:childTnLst>
                                </p:cTn>
                              </p:par>
                              <p:par>
                                <p:cTn id="68" presetID="14" presetClass="exit" presetSubtype="10" fill="hold" grpId="0" nodeType="withEffect">
                                  <p:stCondLst>
                                    <p:cond delay="0"/>
                                  </p:stCondLst>
                                  <p:childTnLst>
                                    <p:animEffect transition="out" filter="randombar(horizontal)">
                                      <p:cBhvr>
                                        <p:cTn id="69" dur="500"/>
                                        <p:tgtEl>
                                          <p:spTgt spid="22">
                                            <p:txEl>
                                              <p:pRg st="3" end="3"/>
                                            </p:txEl>
                                          </p:spTgt>
                                        </p:tgtEl>
                                      </p:cBhvr>
                                    </p:animEffect>
                                    <p:set>
                                      <p:cBhvr>
                                        <p:cTn id="70" dur="1" fill="hold">
                                          <p:stCondLst>
                                            <p:cond delay="499"/>
                                          </p:stCondLst>
                                        </p:cTn>
                                        <p:tgtEl>
                                          <p:spTgt spid="22">
                                            <p:txEl>
                                              <p:pRg st="3" end="3"/>
                                            </p:txEl>
                                          </p:spTgt>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4" presetClass="exit" presetSubtype="10" fill="hold" grpId="1" nodeType="withEffect">
                                  <p:stCondLst>
                                    <p:cond delay="0"/>
                                  </p:stCondLst>
                                  <p:childTnLst>
                                    <p:animEffect transition="out" filter="randombar(horizontal)">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1+#ppt_w/2"/>
                                          </p:val>
                                        </p:tav>
                                        <p:tav tm="100000">
                                          <p:val>
                                            <p:strVal val="#ppt_x"/>
                                          </p:val>
                                        </p:tav>
                                      </p:tavLst>
                                    </p:anim>
                                    <p:anim calcmode="lin" valueType="num">
                                      <p:cBhvr additive="base">
                                        <p:cTn id="8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barn(inVertical)">
                                      <p:cBhvr>
                                        <p:cTn id="87" dur="500"/>
                                        <p:tgtEl>
                                          <p:spTgt spid="30"/>
                                        </p:tgtEl>
                                      </p:cBhvr>
                                    </p:animEffect>
                                  </p:childTnLst>
                                </p:cTn>
                              </p:par>
                              <p:par>
                                <p:cTn id="88" presetID="16" presetClass="entr" presetSubtype="21"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barn(inVertical)">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0"/>
                                        <p:tgtEl>
                                          <p:spTgt spid="12"/>
                                        </p:tgtEl>
                                      </p:cBhvr>
                                    </p:animEffect>
                                    <p:anim calcmode="lin" valueType="num">
                                      <p:cBhvr>
                                        <p:cTn id="96" dur="1000" fill="hold"/>
                                        <p:tgtEl>
                                          <p:spTgt spid="12"/>
                                        </p:tgtEl>
                                        <p:attrNameLst>
                                          <p:attrName>ppt_x</p:attrName>
                                        </p:attrNameLst>
                                      </p:cBhvr>
                                      <p:tavLst>
                                        <p:tav tm="0">
                                          <p:val>
                                            <p:strVal val="#ppt_x"/>
                                          </p:val>
                                        </p:tav>
                                        <p:tav tm="100000">
                                          <p:val>
                                            <p:strVal val="#ppt_x"/>
                                          </p:val>
                                        </p:tav>
                                      </p:tavLst>
                                    </p:anim>
                                    <p:anim calcmode="lin" valueType="num">
                                      <p:cBhvr>
                                        <p:cTn id="97" dur="1000" fill="hold"/>
                                        <p:tgtEl>
                                          <p:spTgt spid="12"/>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1000"/>
                                        <p:tgtEl>
                                          <p:spTgt spid="19"/>
                                        </p:tgtEl>
                                      </p:cBhvr>
                                    </p:animEffect>
                                    <p:anim calcmode="lin" valueType="num">
                                      <p:cBhvr>
                                        <p:cTn id="101" dur="1000" fill="hold"/>
                                        <p:tgtEl>
                                          <p:spTgt spid="19"/>
                                        </p:tgtEl>
                                        <p:attrNameLst>
                                          <p:attrName>ppt_x</p:attrName>
                                        </p:attrNameLst>
                                      </p:cBhvr>
                                      <p:tavLst>
                                        <p:tav tm="0">
                                          <p:val>
                                            <p:strVal val="#ppt_x"/>
                                          </p:val>
                                        </p:tav>
                                        <p:tav tm="100000">
                                          <p:val>
                                            <p:strVal val="#ppt_x"/>
                                          </p:val>
                                        </p:tav>
                                      </p:tavLst>
                                    </p:anim>
                                    <p:anim calcmode="lin" valueType="num">
                                      <p:cBhvr>
                                        <p:cTn id="10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21" grpId="0"/>
      <p:bldP spid="22" grpId="0" build="allAtOnce"/>
      <p:bldP spid="23" grpId="0"/>
      <p:bldP spid="5" grpId="0" animBg="1"/>
      <p:bldP spid="5" grpId="1" animBg="1"/>
      <p:bldP spid="10" grpId="0"/>
      <p:bldP spid="30" grpId="0" animBg="1"/>
      <p:bldP spid="12" grpId="0" animBg="1"/>
      <p:bldP spid="19"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Types</a:t>
            </a:r>
            <a:endParaRPr lang="en-US" dirty="0"/>
          </a:p>
        </p:txBody>
      </p:sp>
      <p:sp>
        <p:nvSpPr>
          <p:cNvPr id="3" name="Content Placeholder 2"/>
          <p:cNvSpPr>
            <a:spLocks noGrp="1"/>
          </p:cNvSpPr>
          <p:nvPr>
            <p:ph idx="1"/>
          </p:nvPr>
        </p:nvSpPr>
        <p:spPr>
          <a:xfrm>
            <a:off x="1676400" y="1302544"/>
            <a:ext cx="8686800" cy="5638800"/>
          </a:xfrm>
        </p:spPr>
        <p:txBody>
          <a:bodyPr/>
          <a:lstStyle/>
          <a:p>
            <a:pPr>
              <a:lnSpc>
                <a:spcPct val="100000"/>
              </a:lnSpc>
              <a:spcBef>
                <a:spcPts val="0"/>
              </a:spcBef>
              <a:defRPr/>
            </a:pPr>
            <a:r>
              <a:rPr lang="en-GB" dirty="0" smtClean="0"/>
              <a:t>JavaScript data types:</a:t>
            </a:r>
          </a:p>
          <a:p>
            <a:pPr lvl="1">
              <a:lnSpc>
                <a:spcPct val="100000"/>
              </a:lnSpc>
              <a:defRPr/>
            </a:pPr>
            <a:r>
              <a:rPr lang="en-GB" dirty="0" smtClean="0"/>
              <a:t>Numbers (integer, floating-point)</a:t>
            </a:r>
          </a:p>
          <a:p>
            <a:pPr lvl="1">
              <a:lnSpc>
                <a:spcPct val="100000"/>
              </a:lnSpc>
              <a:spcBef>
                <a:spcPts val="0"/>
              </a:spcBef>
              <a:defRPr/>
            </a:pPr>
            <a:r>
              <a:rPr lang="en-GB" dirty="0" smtClean="0"/>
              <a:t>Boolean (true / false)</a:t>
            </a:r>
          </a:p>
          <a:p>
            <a:pPr>
              <a:lnSpc>
                <a:spcPct val="100000"/>
              </a:lnSpc>
              <a:defRPr/>
            </a:pPr>
            <a:r>
              <a:rPr lang="en-GB" dirty="0" smtClean="0"/>
              <a:t>String type – string of characters</a:t>
            </a:r>
          </a:p>
          <a:p>
            <a:pPr>
              <a:lnSpc>
                <a:spcPct val="100000"/>
              </a:lnSpc>
              <a:buNone/>
              <a:defRPr/>
            </a:pPr>
            <a:endParaRPr lang="en-GB" dirty="0"/>
          </a:p>
          <a:p>
            <a:pPr>
              <a:lnSpc>
                <a:spcPct val="100000"/>
              </a:lnSpc>
              <a:spcBef>
                <a:spcPts val="1800"/>
              </a:spcBef>
              <a:defRPr/>
            </a:pPr>
            <a:r>
              <a:rPr lang="en-GB" dirty="0" smtClean="0"/>
              <a:t>Arrays</a:t>
            </a:r>
          </a:p>
          <a:p>
            <a:pPr>
              <a:lnSpc>
                <a:spcPct val="100000"/>
              </a:lnSpc>
              <a:defRPr/>
            </a:pPr>
            <a:endParaRPr lang="en-GB" dirty="0"/>
          </a:p>
          <a:p>
            <a:pPr>
              <a:lnSpc>
                <a:spcPct val="100000"/>
              </a:lnSpc>
              <a:spcBef>
                <a:spcPts val="0"/>
              </a:spcBef>
              <a:defRPr/>
            </a:pPr>
            <a:r>
              <a:rPr lang="en-GB" dirty="0" smtClean="0"/>
              <a:t>Associative arrays (hash tables)</a:t>
            </a:r>
            <a:endParaRPr lang="en-GB" dirty="0" smtClean="0">
              <a:latin typeface="Courier New"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160</a:t>
            </a:fld>
            <a:endParaRPr lang="en-US" dirty="0"/>
          </a:p>
        </p:txBody>
      </p:sp>
      <p:sp>
        <p:nvSpPr>
          <p:cNvPr id="5" name="Rectangle 4"/>
          <p:cNvSpPr>
            <a:spLocks noChangeArrowheads="1"/>
          </p:cNvSpPr>
          <p:nvPr/>
        </p:nvSpPr>
        <p:spPr bwMode="auto">
          <a:xfrm>
            <a:off x="2192335" y="3263419"/>
            <a:ext cx="7789866" cy="7017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myName = "You can use both single or double quotes for strings";</a:t>
            </a:r>
          </a:p>
        </p:txBody>
      </p:sp>
      <p:sp>
        <p:nvSpPr>
          <p:cNvPr id="6" name="Rectangle 5"/>
          <p:cNvSpPr>
            <a:spLocks noChangeArrowheads="1"/>
          </p:cNvSpPr>
          <p:nvPr/>
        </p:nvSpPr>
        <p:spPr bwMode="auto">
          <a:xfrm>
            <a:off x="2192335" y="4525834"/>
            <a:ext cx="7789866"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my_array = [1, 5.3, "aaa"];</a:t>
            </a:r>
          </a:p>
        </p:txBody>
      </p:sp>
      <p:sp>
        <p:nvSpPr>
          <p:cNvPr id="7" name="Rectangle 6"/>
          <p:cNvSpPr>
            <a:spLocks noChangeArrowheads="1"/>
          </p:cNvSpPr>
          <p:nvPr/>
        </p:nvSpPr>
        <p:spPr bwMode="auto">
          <a:xfrm>
            <a:off x="2192335" y="5575981"/>
            <a:ext cx="7789866"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my_hash = {a:2, b:3, c:"text"};</a:t>
            </a:r>
          </a:p>
        </p:txBody>
      </p:sp>
    </p:spTree>
    <p:extLst>
      <p:ext uri="{BB962C8B-B14F-4D97-AF65-F5344CB8AC3E}">
        <p14:creationId xmlns:p14="http://schemas.microsoft.com/office/powerpoint/2010/main" val="247801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Object</a:t>
            </a:r>
            <a:endParaRPr lang="bg-BG" dirty="0"/>
          </a:p>
        </p:txBody>
      </p:sp>
      <p:sp>
        <p:nvSpPr>
          <p:cNvPr id="3" name="Content Placeholder 2"/>
          <p:cNvSpPr>
            <a:spLocks noGrp="1"/>
          </p:cNvSpPr>
          <p:nvPr>
            <p:ph idx="1"/>
          </p:nvPr>
        </p:nvSpPr>
        <p:spPr>
          <a:xfrm>
            <a:off x="1752600" y="1302544"/>
            <a:ext cx="8686800" cy="5638800"/>
          </a:xfrm>
        </p:spPr>
        <p:txBody>
          <a:bodyPr/>
          <a:lstStyle/>
          <a:p>
            <a:pPr>
              <a:lnSpc>
                <a:spcPct val="100000"/>
              </a:lnSpc>
              <a:defRPr/>
            </a:pPr>
            <a:r>
              <a:rPr lang="en-US" dirty="0" smtClean="0"/>
              <a:t>Every variable can be considered as object</a:t>
            </a:r>
          </a:p>
          <a:p>
            <a:pPr lvl="1">
              <a:lnSpc>
                <a:spcPct val="100000"/>
              </a:lnSpc>
              <a:defRPr/>
            </a:pPr>
            <a:r>
              <a:rPr lang="en-US" dirty="0" smtClean="0"/>
              <a:t>For example strings and arrays have member functions:</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161</a:t>
            </a:fld>
            <a:endParaRPr lang="en-US" dirty="0"/>
          </a:p>
        </p:txBody>
      </p:sp>
      <p:sp>
        <p:nvSpPr>
          <p:cNvPr id="5" name="Rectangle 4"/>
          <p:cNvSpPr>
            <a:spLocks noChangeArrowheads="1"/>
          </p:cNvSpPr>
          <p:nvPr/>
        </p:nvSpPr>
        <p:spPr bwMode="auto">
          <a:xfrm>
            <a:off x="2566989" y="2819400"/>
            <a:ext cx="6840537"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test = "some string";</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alert(test[7]); // shows letter 'r'</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alert(test.charAt(5)); // shows letter 's'</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alert("test".charAt(1)); //shows letter 'e'</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alert("test".substring(1,3)); //shows 'es'</a:t>
            </a:r>
          </a:p>
        </p:txBody>
      </p:sp>
      <p:sp>
        <p:nvSpPr>
          <p:cNvPr id="6" name="Rectangle 5"/>
          <p:cNvSpPr>
            <a:spLocks noChangeArrowheads="1"/>
          </p:cNvSpPr>
          <p:nvPr/>
        </p:nvSpPr>
        <p:spPr bwMode="auto">
          <a:xfrm>
            <a:off x="2566989" y="4878050"/>
            <a:ext cx="6840537" cy="144655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arr = [1,3,4];</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 (arr.length); // shows 3</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arr.push(7); // appends 7 to end of array</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 (arr[3]); // shows 7</a:t>
            </a:r>
          </a:p>
        </p:txBody>
      </p:sp>
      <p:sp>
        <p:nvSpPr>
          <p:cNvPr id="7" name="Content Placeholder 2"/>
          <p:cNvSpPr txBox="1">
            <a:spLocks/>
          </p:cNvSpPr>
          <p:nvPr/>
        </p:nvSpPr>
        <p:spPr>
          <a:xfrm>
            <a:off x="6130925" y="2362200"/>
            <a:ext cx="3276600" cy="4572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r">
              <a:lnSpc>
                <a:spcPct val="90000"/>
              </a:lnSpc>
              <a:buNone/>
            </a:pPr>
            <a:r>
              <a:rPr lang="en-US" sz="2800" dirty="0">
                <a:solidFill>
                  <a:schemeClr val="tx1"/>
                </a:solidFill>
              </a:rPr>
              <a:t>objects.html</a:t>
            </a:r>
          </a:p>
        </p:txBody>
      </p:sp>
    </p:spTree>
    <p:extLst>
      <p:ext uri="{BB962C8B-B14F-4D97-AF65-F5344CB8AC3E}">
        <p14:creationId xmlns:p14="http://schemas.microsoft.com/office/powerpoint/2010/main" val="6878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String Operations</a:t>
            </a:r>
            <a:endParaRPr lang="en-US" dirty="0"/>
          </a:p>
        </p:txBody>
      </p:sp>
      <p:sp>
        <p:nvSpPr>
          <p:cNvPr id="3" name="Content Placeholder 2"/>
          <p:cNvSpPr>
            <a:spLocks noGrp="1"/>
          </p:cNvSpPr>
          <p:nvPr>
            <p:ph idx="1"/>
          </p:nvPr>
        </p:nvSpPr>
        <p:spPr/>
        <p:txBody>
          <a:bodyPr/>
          <a:lstStyle/>
          <a:p>
            <a:pPr>
              <a:defRPr/>
            </a:pPr>
            <a:r>
              <a:rPr lang="en-GB" dirty="0" smtClean="0"/>
              <a:t>The </a:t>
            </a:r>
            <a:r>
              <a:rPr lang="en-GB" dirty="0" smtClean="0">
                <a:latin typeface="Consolas" pitchFamily="49" charset="0"/>
                <a:cs typeface="Consolas" pitchFamily="49" charset="0"/>
              </a:rPr>
              <a:t>+</a:t>
            </a:r>
            <a:r>
              <a:rPr lang="en-GB" dirty="0" smtClean="0"/>
              <a:t> operator joins strings</a:t>
            </a:r>
          </a:p>
          <a:p>
            <a:pPr>
              <a:defRPr/>
            </a:pPr>
            <a:endParaRPr lang="en-GB" dirty="0" smtClean="0"/>
          </a:p>
          <a:p>
            <a:pPr>
              <a:defRPr/>
            </a:pPr>
            <a:endParaRPr lang="en-GB" dirty="0" smtClean="0"/>
          </a:p>
          <a:p>
            <a:pPr>
              <a:spcBef>
                <a:spcPct val="60000"/>
              </a:spcBef>
              <a:defRPr/>
            </a:pPr>
            <a:r>
              <a:rPr lang="en-GB" dirty="0" smtClean="0"/>
              <a:t>What is "9" + 9?</a:t>
            </a:r>
          </a:p>
          <a:p>
            <a:pPr>
              <a:defRPr/>
            </a:pPr>
            <a:endParaRPr lang="en-GB" dirty="0" smtClean="0"/>
          </a:p>
          <a:p>
            <a:pPr>
              <a:spcBef>
                <a:spcPts val="1200"/>
              </a:spcBef>
              <a:defRPr/>
            </a:pPr>
            <a:r>
              <a:rPr lang="en-GB" dirty="0" smtClean="0"/>
              <a:t>Converting string to number:</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162</a:t>
            </a:fld>
            <a:endParaRPr lang="en-US" dirty="0"/>
          </a:p>
        </p:txBody>
      </p:sp>
      <p:sp>
        <p:nvSpPr>
          <p:cNvPr id="5" name="Rectangle 4"/>
          <p:cNvSpPr>
            <a:spLocks noChangeArrowheads="1"/>
          </p:cNvSpPr>
          <p:nvPr/>
        </p:nvSpPr>
        <p:spPr bwMode="auto">
          <a:xfrm>
            <a:off x="2209800" y="2289930"/>
            <a:ext cx="77724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string1 = "fat ";</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string2 = "cats";</a:t>
            </a:r>
          </a:p>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alert(string1 + string2);  // fat cats</a:t>
            </a:r>
          </a:p>
        </p:txBody>
      </p:sp>
      <p:sp>
        <p:nvSpPr>
          <p:cNvPr id="6" name="Rectangle 5"/>
          <p:cNvSpPr>
            <a:spLocks noChangeArrowheads="1"/>
          </p:cNvSpPr>
          <p:nvPr/>
        </p:nvSpPr>
        <p:spPr bwMode="auto">
          <a:xfrm>
            <a:off x="2209800" y="3982245"/>
            <a:ext cx="77724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alert("9" + 9);  // 99</a:t>
            </a:r>
          </a:p>
        </p:txBody>
      </p:sp>
      <p:sp>
        <p:nvSpPr>
          <p:cNvPr id="7" name="Rectangle 6"/>
          <p:cNvSpPr>
            <a:spLocks noChangeArrowheads="1"/>
          </p:cNvSpPr>
          <p:nvPr/>
        </p:nvSpPr>
        <p:spPr bwMode="auto">
          <a:xfrm>
            <a:off x="2209800" y="5257801"/>
            <a:ext cx="77724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alert(parseInt("9") + 9);  // 18</a:t>
            </a:r>
          </a:p>
        </p:txBody>
      </p:sp>
    </p:spTree>
    <p:extLst>
      <p:ext uri="{BB962C8B-B14F-4D97-AF65-F5344CB8AC3E}">
        <p14:creationId xmlns:p14="http://schemas.microsoft.com/office/powerpoint/2010/main" val="279210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76200"/>
            <a:ext cx="7010400" cy="914400"/>
          </a:xfrm>
        </p:spPr>
        <p:txBody>
          <a:bodyPr>
            <a:normAutofit fontScale="90000"/>
          </a:bodyPr>
          <a:lstStyle/>
          <a:p>
            <a:r>
              <a:rPr lang="en-US" sz="3700" dirty="0"/>
              <a:t>Arrays Operations and Properties</a:t>
            </a:r>
          </a:p>
        </p:txBody>
      </p:sp>
      <p:sp>
        <p:nvSpPr>
          <p:cNvPr id="3" name="Content Placeholder 2"/>
          <p:cNvSpPr>
            <a:spLocks noGrp="1"/>
          </p:cNvSpPr>
          <p:nvPr>
            <p:ph idx="1"/>
          </p:nvPr>
        </p:nvSpPr>
        <p:spPr>
          <a:xfrm>
            <a:off x="1752600" y="895290"/>
            <a:ext cx="8686800" cy="5734110"/>
          </a:xfrm>
        </p:spPr>
        <p:txBody>
          <a:bodyPr/>
          <a:lstStyle/>
          <a:p>
            <a:pPr>
              <a:spcBef>
                <a:spcPts val="0"/>
              </a:spcBef>
              <a:defRPr/>
            </a:pPr>
            <a:r>
              <a:rPr lang="en-US" sz="3000" dirty="0"/>
              <a:t>Declaring new empty array:</a:t>
            </a:r>
          </a:p>
          <a:p>
            <a:pPr>
              <a:spcBef>
                <a:spcPts val="0"/>
              </a:spcBef>
              <a:defRPr/>
            </a:pPr>
            <a:endParaRPr lang="en-US" sz="3000" dirty="0"/>
          </a:p>
          <a:p>
            <a:pPr>
              <a:spcBef>
                <a:spcPts val="0"/>
              </a:spcBef>
              <a:defRPr/>
            </a:pPr>
            <a:r>
              <a:rPr lang="en-US" sz="3000" dirty="0"/>
              <a:t>Declaring an array holding few elements:</a:t>
            </a:r>
          </a:p>
          <a:p>
            <a:pPr>
              <a:spcBef>
                <a:spcPts val="0"/>
              </a:spcBef>
              <a:defRPr/>
            </a:pPr>
            <a:endParaRPr lang="en-US" sz="3000" dirty="0"/>
          </a:p>
          <a:p>
            <a:pPr>
              <a:spcBef>
                <a:spcPts val="0"/>
              </a:spcBef>
              <a:defRPr/>
            </a:pPr>
            <a:r>
              <a:rPr lang="en-US" sz="3000" dirty="0"/>
              <a:t>Appending an element / getting the last element:</a:t>
            </a:r>
          </a:p>
          <a:p>
            <a:pPr>
              <a:spcBef>
                <a:spcPts val="0"/>
              </a:spcBef>
              <a:defRPr/>
            </a:pPr>
            <a:endParaRPr lang="en-US" sz="3000" dirty="0"/>
          </a:p>
          <a:p>
            <a:pPr>
              <a:spcBef>
                <a:spcPts val="1800"/>
              </a:spcBef>
              <a:defRPr/>
            </a:pPr>
            <a:r>
              <a:rPr lang="en-US" sz="3000" dirty="0"/>
              <a:t>Reading the number of elements (array length):</a:t>
            </a:r>
          </a:p>
          <a:p>
            <a:pPr>
              <a:spcBef>
                <a:spcPts val="0"/>
              </a:spcBef>
              <a:defRPr/>
            </a:pPr>
            <a:endParaRPr lang="en-US" sz="3000" dirty="0"/>
          </a:p>
          <a:p>
            <a:pPr>
              <a:spcBef>
                <a:spcPts val="0"/>
              </a:spcBef>
              <a:defRPr/>
            </a:pPr>
            <a:r>
              <a:rPr lang="en-US" sz="3000" dirty="0"/>
              <a:t>Finding element's index in the array:</a:t>
            </a:r>
            <a:endParaRPr lang="bg-BG" sz="30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163</a:t>
            </a:fld>
            <a:endParaRPr lang="en-US" dirty="0"/>
          </a:p>
        </p:txBody>
      </p:sp>
      <p:sp>
        <p:nvSpPr>
          <p:cNvPr id="5" name="Rectangle 4"/>
          <p:cNvSpPr>
            <a:spLocks noChangeArrowheads="1"/>
          </p:cNvSpPr>
          <p:nvPr/>
        </p:nvSpPr>
        <p:spPr bwMode="auto">
          <a:xfrm>
            <a:off x="2133600" y="131445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arr = new Array();</a:t>
            </a:r>
          </a:p>
        </p:txBody>
      </p:sp>
      <p:sp>
        <p:nvSpPr>
          <p:cNvPr id="6" name="Rectangle 5"/>
          <p:cNvSpPr>
            <a:spLocks noChangeArrowheads="1"/>
          </p:cNvSpPr>
          <p:nvPr/>
        </p:nvSpPr>
        <p:spPr bwMode="auto">
          <a:xfrm>
            <a:off x="2133600" y="2238285"/>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arr = [1, 2, 3, 4, 5];</a:t>
            </a:r>
          </a:p>
        </p:txBody>
      </p:sp>
      <p:sp>
        <p:nvSpPr>
          <p:cNvPr id="7" name="Rectangle 6"/>
          <p:cNvSpPr>
            <a:spLocks noChangeArrowheads="1"/>
          </p:cNvSpPr>
          <p:nvPr/>
        </p:nvSpPr>
        <p:spPr bwMode="auto">
          <a:xfrm>
            <a:off x="2133600" y="3371850"/>
            <a:ext cx="7924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arr.push(3);</a:t>
            </a:r>
          </a:p>
          <a:p>
            <a:pPr eaLnBrk="0" hangingPunct="0">
              <a:buClr>
                <a:schemeClr val="accent5">
                  <a:lumMod val="40000"/>
                  <a:lumOff val="60000"/>
                </a:schemeClr>
              </a:buClr>
              <a:buSzPct val="70000"/>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element = arr.pop();</a:t>
            </a:r>
          </a:p>
        </p:txBody>
      </p:sp>
      <p:sp>
        <p:nvSpPr>
          <p:cNvPr id="8" name="Rectangle 7"/>
          <p:cNvSpPr>
            <a:spLocks noChangeArrowheads="1"/>
          </p:cNvSpPr>
          <p:nvPr/>
        </p:nvSpPr>
        <p:spPr bwMode="auto">
          <a:xfrm>
            <a:off x="2133600" y="4860666"/>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arr.length;</a:t>
            </a:r>
          </a:p>
        </p:txBody>
      </p:sp>
      <p:sp>
        <p:nvSpPr>
          <p:cNvPr id="9" name="Rectangle 8"/>
          <p:cNvSpPr>
            <a:spLocks noChangeArrowheads="1"/>
          </p:cNvSpPr>
          <p:nvPr/>
        </p:nvSpPr>
        <p:spPr bwMode="auto">
          <a:xfrm>
            <a:off x="2133600" y="586734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nb-NO"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arr.indexOf(1);</a:t>
            </a:r>
          </a:p>
        </p:txBody>
      </p:sp>
    </p:spTree>
    <p:extLst>
      <p:ext uri="{BB962C8B-B14F-4D97-AF65-F5344CB8AC3E}">
        <p14:creationId xmlns:p14="http://schemas.microsoft.com/office/powerpoint/2010/main" val="37773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Popup Boxes</a:t>
            </a:r>
            <a:endParaRPr lang="en-US" dirty="0"/>
          </a:p>
        </p:txBody>
      </p:sp>
      <p:sp>
        <p:nvSpPr>
          <p:cNvPr id="3" name="Content Placeholder 2"/>
          <p:cNvSpPr>
            <a:spLocks noGrp="1"/>
          </p:cNvSpPr>
          <p:nvPr>
            <p:ph idx="1"/>
          </p:nvPr>
        </p:nvSpPr>
        <p:spPr>
          <a:xfrm>
            <a:off x="1752600" y="1321714"/>
            <a:ext cx="8686800" cy="5638800"/>
          </a:xfrm>
        </p:spPr>
        <p:txBody>
          <a:bodyPr/>
          <a:lstStyle/>
          <a:p>
            <a:pPr>
              <a:defRPr/>
            </a:pPr>
            <a:r>
              <a:rPr lang="en-US" dirty="0" smtClean="0"/>
              <a:t>Alert box with text and [OK] button</a:t>
            </a:r>
          </a:p>
          <a:p>
            <a:pPr lvl="1">
              <a:defRPr/>
            </a:pPr>
            <a:r>
              <a:rPr lang="en-US" dirty="0" smtClean="0"/>
              <a:t>Just a message shown in a dialog box:</a:t>
            </a:r>
          </a:p>
          <a:p>
            <a:pPr lvl="1">
              <a:buFontTx/>
              <a:buNone/>
              <a:defRPr/>
            </a:pPr>
            <a:endParaRPr lang="en-US" dirty="0" smtClean="0">
              <a:solidFill>
                <a:schemeClr val="accent5">
                  <a:lumMod val="20000"/>
                  <a:lumOff val="80000"/>
                </a:schemeClr>
              </a:solidFill>
              <a:effectLst>
                <a:outerShdw blurRad="38100" dist="38100" dir="2700000" algn="tl">
                  <a:srgbClr val="000000"/>
                </a:outerShdw>
              </a:effectLst>
              <a:latin typeface="Consolas" pitchFamily="49" charset="0"/>
            </a:endParaRPr>
          </a:p>
          <a:p>
            <a:pPr>
              <a:defRPr/>
            </a:pPr>
            <a:r>
              <a:rPr lang="en-US" dirty="0" smtClean="0"/>
              <a:t>Confirmation box</a:t>
            </a:r>
          </a:p>
          <a:p>
            <a:pPr lvl="1">
              <a:defRPr/>
            </a:pPr>
            <a:r>
              <a:rPr lang="en-US" dirty="0" smtClean="0"/>
              <a:t>Contains text, [OK] button and [Cancel] button:</a:t>
            </a:r>
          </a:p>
          <a:p>
            <a:pPr>
              <a:buFontTx/>
              <a:buNone/>
              <a:defRPr/>
            </a:pPr>
            <a:endParaRPr lang="en-US" sz="3000" dirty="0">
              <a:solidFill>
                <a:schemeClr val="accent5">
                  <a:lumMod val="20000"/>
                  <a:lumOff val="80000"/>
                </a:schemeClr>
              </a:solidFill>
              <a:effectLst>
                <a:outerShdw blurRad="38100" dist="38100" dir="2700000" algn="tl">
                  <a:srgbClr val="000000"/>
                </a:outerShdw>
              </a:effectLst>
              <a:latin typeface="Consolas" pitchFamily="49" charset="0"/>
            </a:endParaRPr>
          </a:p>
          <a:p>
            <a:pPr>
              <a:defRPr/>
            </a:pPr>
            <a:r>
              <a:rPr lang="en-US" dirty="0" smtClean="0"/>
              <a:t>Prompt box</a:t>
            </a:r>
          </a:p>
          <a:p>
            <a:pPr lvl="1">
              <a:defRPr/>
            </a:pPr>
            <a:r>
              <a:rPr lang="en-US" dirty="0" smtClean="0"/>
              <a:t>Contains text, input field with default value:</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164</a:t>
            </a:fld>
            <a:endParaRPr lang="en-US" dirty="0"/>
          </a:p>
        </p:txBody>
      </p:sp>
      <p:sp>
        <p:nvSpPr>
          <p:cNvPr id="5" name="Rectangle 4"/>
          <p:cNvSpPr>
            <a:spLocks noChangeArrowheads="1"/>
          </p:cNvSpPr>
          <p:nvPr/>
        </p:nvSpPr>
        <p:spPr bwMode="auto">
          <a:xfrm>
            <a:off x="2514600" y="2236114"/>
            <a:ext cx="7162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alert("Some text here");</a:t>
            </a:r>
          </a:p>
        </p:txBody>
      </p:sp>
      <p:sp>
        <p:nvSpPr>
          <p:cNvPr id="6" name="Rectangle 5"/>
          <p:cNvSpPr>
            <a:spLocks noChangeArrowheads="1"/>
          </p:cNvSpPr>
          <p:nvPr/>
        </p:nvSpPr>
        <p:spPr bwMode="auto">
          <a:xfrm>
            <a:off x="2514600" y="3710227"/>
            <a:ext cx="7162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confirm("Are you sure?");</a:t>
            </a:r>
          </a:p>
        </p:txBody>
      </p:sp>
      <p:sp>
        <p:nvSpPr>
          <p:cNvPr id="7" name="Rectangle 6"/>
          <p:cNvSpPr>
            <a:spLocks noChangeArrowheads="1"/>
          </p:cNvSpPr>
          <p:nvPr/>
        </p:nvSpPr>
        <p:spPr bwMode="auto">
          <a:xfrm>
            <a:off x="2514600" y="5354421"/>
            <a:ext cx="7162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nb-NO"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prompt ("enter amount", 10);</a:t>
            </a:r>
          </a:p>
        </p:txBody>
      </p:sp>
    </p:spTree>
    <p:extLst>
      <p:ext uri="{BB962C8B-B14F-4D97-AF65-F5344CB8AC3E}">
        <p14:creationId xmlns:p14="http://schemas.microsoft.com/office/powerpoint/2010/main" val="275908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 of Numbers – Example</a:t>
            </a:r>
            <a:endParaRPr lang="en-US" dirty="0"/>
          </a:p>
        </p:txBody>
      </p:sp>
      <p:sp>
        <p:nvSpPr>
          <p:cNvPr id="3" name="Content Placeholder 2"/>
          <p:cNvSpPr>
            <a:spLocks noGrp="1"/>
          </p:cNvSpPr>
          <p:nvPr>
            <p:ph idx="1"/>
          </p:nvPr>
        </p:nvSpPr>
        <p:spPr>
          <a:xfrm>
            <a:off x="8229600" y="1121183"/>
            <a:ext cx="3810000" cy="533400"/>
          </a:xfrm>
        </p:spPr>
        <p:txBody>
          <a:bodyPr/>
          <a:lstStyle/>
          <a:p>
            <a:pPr marL="0" lvl="1" indent="0">
              <a:lnSpc>
                <a:spcPct val="100000"/>
              </a:lnSpc>
              <a:spcBef>
                <a:spcPct val="0"/>
              </a:spcBef>
              <a:spcAft>
                <a:spcPct val="0"/>
              </a:spcAft>
              <a:buNone/>
            </a:pPr>
            <a:r>
              <a:rPr lang="en-US" sz="2800" dirty="0">
                <a:latin typeface="Corbel" pitchFamily="34" charset="0"/>
              </a:rPr>
              <a:t>sum-of-numbers</a:t>
            </a:r>
            <a:r>
              <a:rPr lang="bg-BG" sz="2800" dirty="0">
                <a:latin typeface="Corbel" pitchFamily="34" charset="0"/>
              </a:rPr>
              <a:t>.html</a:t>
            </a:r>
            <a:endParaRPr lang="en-US" sz="2800" dirty="0">
              <a:latin typeface="Corbel" pitchFamily="34"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165</a:t>
            </a:fld>
            <a:endParaRPr lang="en-US" dirty="0"/>
          </a:p>
        </p:txBody>
      </p:sp>
      <p:sp>
        <p:nvSpPr>
          <p:cNvPr id="5" name="Rectangle 3"/>
          <p:cNvSpPr>
            <a:spLocks noChangeArrowheads="1"/>
          </p:cNvSpPr>
          <p:nvPr/>
        </p:nvSpPr>
        <p:spPr bwMode="auto">
          <a:xfrm>
            <a:off x="2133600" y="1654583"/>
            <a:ext cx="7926388"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buClr>
                <a:schemeClr val="accent5">
                  <a:lumMod val="40000"/>
                  <a:lumOff val="60000"/>
                </a:schemeClr>
              </a:buClr>
              <a:buSzPct val="70000"/>
              <a:defRPr/>
            </a:pPr>
            <a:endPar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&lt;title&gt;JavaScript Demo&lt;/title&gt;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 type="text/javascript"&gt;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function calcSum()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value1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parseInt(document.mainForm.textBox1.value);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value2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parseInt(document.mainForm.textBox2.value);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sum = value1 + value2;</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document.mainForm.textBoxSum.value = sum;</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&lt;/script&gt;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p:txBody>
      </p:sp>
    </p:spTree>
    <p:extLst>
      <p:ext uri="{BB962C8B-B14F-4D97-AF65-F5344CB8AC3E}">
        <p14:creationId xmlns:p14="http://schemas.microsoft.com/office/powerpoint/2010/main" val="376590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 of </a:t>
            </a:r>
            <a:r>
              <a:rPr lang="en-US" smtClean="0"/>
              <a:t>Numbers – </a:t>
            </a:r>
            <a:r>
              <a:rPr lang="en-US" dirty="0" smtClean="0"/>
              <a:t>Example</a:t>
            </a:r>
            <a:r>
              <a:rPr lang="bg-BG" dirty="0" smtClean="0"/>
              <a:t> </a:t>
            </a:r>
            <a:r>
              <a:rPr lang="en-US" dirty="0" smtClean="0"/>
              <a:t>(2)</a:t>
            </a:r>
            <a:endParaRPr lang="en-US" dirty="0"/>
          </a:p>
        </p:txBody>
      </p:sp>
      <p:sp>
        <p:nvSpPr>
          <p:cNvPr id="7" name="Content Placeholder 2"/>
          <p:cNvSpPr>
            <a:spLocks noGrp="1"/>
          </p:cNvSpPr>
          <p:nvPr>
            <p:ph idx="1"/>
          </p:nvPr>
        </p:nvSpPr>
        <p:spPr>
          <a:xfrm>
            <a:off x="2058988" y="1157288"/>
            <a:ext cx="4724400" cy="533400"/>
          </a:xfrm>
        </p:spPr>
        <p:txBody>
          <a:bodyPr/>
          <a:lstStyle/>
          <a:p>
            <a:pPr marL="0" lvl="1" indent="0">
              <a:lnSpc>
                <a:spcPct val="100000"/>
              </a:lnSpc>
              <a:spcBef>
                <a:spcPct val="0"/>
              </a:spcBef>
              <a:spcAft>
                <a:spcPct val="0"/>
              </a:spcAft>
              <a:buNone/>
            </a:pPr>
            <a:r>
              <a:rPr lang="en-US" sz="2800" dirty="0">
                <a:latin typeface="Corbel" pitchFamily="34" charset="0"/>
              </a:rPr>
              <a:t>sum-of-numbers</a:t>
            </a:r>
            <a:r>
              <a:rPr lang="bg-BG" sz="2800" dirty="0">
                <a:latin typeface="Corbel" pitchFamily="34" charset="0"/>
              </a:rPr>
              <a:t>.html</a:t>
            </a:r>
            <a:r>
              <a:rPr lang="en-US" sz="2800" dirty="0">
                <a:latin typeface="Corbel" pitchFamily="34" charset="0"/>
              </a:rPr>
              <a:t> (cont.)</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166</a:t>
            </a:fld>
            <a:endParaRPr lang="en-US" dirty="0"/>
          </a:p>
        </p:txBody>
      </p:sp>
      <p:sp>
        <p:nvSpPr>
          <p:cNvPr id="6" name="Rectangle 3"/>
          <p:cNvSpPr>
            <a:spLocks noChangeArrowheads="1"/>
          </p:cNvSpPr>
          <p:nvPr/>
        </p:nvSpPr>
        <p:spPr bwMode="auto">
          <a:xfrm>
            <a:off x="2133600" y="1554301"/>
            <a:ext cx="7926388"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&lt;form name="mainForm"&gt;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type="text" name="textBox1" /&gt; &lt;br/&gt;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type="text" name="textBox2" /&gt; &lt;br/&gt;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type="button" value="Process"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onclick="javascript: calcSum()" /&gt;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type="text" name="textBoxSum"</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readonly="readonly"/&gt;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&lt;/form&gt;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buClr>
                <a:schemeClr val="accent5">
                  <a:lumMod val="40000"/>
                  <a:lumOff val="60000"/>
                </a:schemeClr>
              </a:buClr>
              <a:buSzPct val="70000"/>
              <a:defRPr/>
            </a:pPr>
            <a:endPar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902" y="4013976"/>
            <a:ext cx="3563698" cy="2354298"/>
          </a:xfrm>
          <a:prstGeom prst="roundRect">
            <a:avLst>
              <a:gd name="adj" fmla="val 2288"/>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1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JavaScript Prompt – Example</a:t>
            </a:r>
            <a:endParaRPr lang="en-US" dirty="0"/>
          </a:p>
        </p:txBody>
      </p:sp>
      <p:sp>
        <p:nvSpPr>
          <p:cNvPr id="3" name="Content Placeholder 2"/>
          <p:cNvSpPr>
            <a:spLocks noGrp="1"/>
          </p:cNvSpPr>
          <p:nvPr>
            <p:ph idx="1"/>
          </p:nvPr>
        </p:nvSpPr>
        <p:spPr>
          <a:xfrm>
            <a:off x="2333626" y="1287217"/>
            <a:ext cx="2514600" cy="533400"/>
          </a:xfrm>
        </p:spPr>
        <p:txBody>
          <a:bodyPr/>
          <a:lstStyle/>
          <a:p>
            <a:pPr marL="0" indent="0">
              <a:buNone/>
            </a:pPr>
            <a:r>
              <a:rPr lang="bg-BG" dirty="0"/>
              <a:t>prompt.html</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167</a:t>
            </a:fld>
            <a:endParaRPr lang="en-US" dirty="0"/>
          </a:p>
        </p:txBody>
      </p:sp>
      <p:sp>
        <p:nvSpPr>
          <p:cNvPr id="6" name="Rectangle 5"/>
          <p:cNvSpPr>
            <a:spLocks noChangeArrowheads="1"/>
          </p:cNvSpPr>
          <p:nvPr/>
        </p:nvSpPr>
        <p:spPr bwMode="auto">
          <a:xfrm>
            <a:off x="2352676" y="1719264"/>
            <a:ext cx="7343775"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price = prompt("Enter the price", "10.00");</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alert('Price + VAT = ' + price * 1.2);</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324" y="2819400"/>
            <a:ext cx="6498077" cy="1828800"/>
          </a:xfrm>
          <a:prstGeom prst="roundRect">
            <a:avLst>
              <a:gd name="adj" fmla="val 4167"/>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6" y="4876801"/>
            <a:ext cx="2009775" cy="1647825"/>
          </a:xfrm>
          <a:prstGeom prst="roundRect">
            <a:avLst>
              <a:gd name="adj" fmla="val 5877"/>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193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Rectangle 17"/>
          <p:cNvSpPr>
            <a:spLocks noChangeArrowheads="1"/>
          </p:cNvSpPr>
          <p:nvPr/>
        </p:nvSpPr>
        <p:spPr bwMode="auto">
          <a:xfrm>
            <a:off x="5203895" y="3454282"/>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dirty="0">
              <a:effectLst>
                <a:outerShdw blurRad="38100" dist="38100" dir="2700000" algn="tl">
                  <a:srgbClr val="000000">
                    <a:alpha val="43137"/>
                  </a:srgbClr>
                </a:outerShdw>
              </a:effectLst>
            </a:endParaRPr>
          </a:p>
        </p:txBody>
      </p:sp>
      <p:sp>
        <p:nvSpPr>
          <p:cNvPr id="44" name="Rectangle 16"/>
          <p:cNvSpPr>
            <a:spLocks noChangeArrowheads="1"/>
          </p:cNvSpPr>
          <p:nvPr/>
        </p:nvSpPr>
        <p:spPr bwMode="auto">
          <a:xfrm>
            <a:off x="5377014" y="3486607"/>
            <a:ext cx="3141807"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Greater than</a:t>
            </a:r>
          </a:p>
          <a:p>
            <a:pPr>
              <a:lnSpc>
                <a:spcPct val="100000"/>
              </a:lnSpc>
            </a:pPr>
            <a:endParaRPr lang="en-US" sz="2000" dirty="0"/>
          </a:p>
        </p:txBody>
      </p:sp>
      <p:sp>
        <p:nvSpPr>
          <p:cNvPr id="47" name="Rectangle 14"/>
          <p:cNvSpPr>
            <a:spLocks noChangeArrowheads="1"/>
          </p:cNvSpPr>
          <p:nvPr/>
        </p:nvSpPr>
        <p:spPr bwMode="auto">
          <a:xfrm>
            <a:off x="3505201" y="3454282"/>
            <a:ext cx="169869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sp>
        <p:nvSpPr>
          <p:cNvPr id="43" name="Rectangle 20"/>
          <p:cNvSpPr>
            <a:spLocks noChangeArrowheads="1"/>
          </p:cNvSpPr>
          <p:nvPr/>
        </p:nvSpPr>
        <p:spPr bwMode="auto">
          <a:xfrm>
            <a:off x="3505201" y="3936763"/>
            <a:ext cx="169869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sp>
        <p:nvSpPr>
          <p:cNvPr id="41" name="Rectangle 23"/>
          <p:cNvSpPr>
            <a:spLocks noChangeArrowheads="1"/>
          </p:cNvSpPr>
          <p:nvPr/>
        </p:nvSpPr>
        <p:spPr bwMode="auto">
          <a:xfrm>
            <a:off x="5203895" y="3936763"/>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endParaRPr>
          </a:p>
        </p:txBody>
      </p:sp>
      <p:sp>
        <p:nvSpPr>
          <p:cNvPr id="39" name="Rectangle 26"/>
          <p:cNvSpPr>
            <a:spLocks noChangeArrowheads="1"/>
          </p:cNvSpPr>
          <p:nvPr/>
        </p:nvSpPr>
        <p:spPr bwMode="auto">
          <a:xfrm>
            <a:off x="3505201" y="4419244"/>
            <a:ext cx="169869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sp>
        <p:nvSpPr>
          <p:cNvPr id="37" name="Rectangle 29"/>
          <p:cNvSpPr>
            <a:spLocks noChangeArrowheads="1"/>
          </p:cNvSpPr>
          <p:nvPr/>
        </p:nvSpPr>
        <p:spPr bwMode="auto">
          <a:xfrm>
            <a:off x="5201057" y="4419244"/>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endParaRPr>
          </a:p>
        </p:txBody>
      </p:sp>
      <p:grpSp>
        <p:nvGrpSpPr>
          <p:cNvPr id="18" name="Group 30"/>
          <p:cNvGrpSpPr>
            <a:grpSpLocks/>
          </p:cNvGrpSpPr>
          <p:nvPr/>
        </p:nvGrpSpPr>
        <p:grpSpPr bwMode="auto">
          <a:xfrm>
            <a:off x="3505201" y="4901724"/>
            <a:ext cx="1698695" cy="514806"/>
            <a:chOff x="-18" y="1585"/>
            <a:chExt cx="518" cy="430"/>
          </a:xfrm>
          <a:noFill/>
        </p:grpSpPr>
        <p:sp>
          <p:nvSpPr>
            <p:cNvPr id="34" name="Rectangle 31"/>
            <p:cNvSpPr>
              <a:spLocks noChangeArrowheads="1"/>
            </p:cNvSpPr>
            <p:nvPr/>
          </p:nvSpPr>
          <p:spPr bwMode="auto">
            <a:xfrm>
              <a:off x="43" y="1612"/>
              <a:ext cx="432" cy="403"/>
            </a:xfrm>
            <a:prstGeom prst="rect">
              <a:avLst/>
            </a:prstGeom>
            <a:grp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&lt;=</a:t>
              </a:r>
            </a:p>
            <a:p>
              <a:pPr>
                <a:lnSpc>
                  <a:spcPct val="100000"/>
                </a:lnSpc>
              </a:pPr>
              <a:endParaRPr lang="en-US" sz="2000" dirty="0">
                <a:latin typeface="Consolas" pitchFamily="49" charset="0"/>
                <a:cs typeface="Consolas" pitchFamily="49" charset="0"/>
              </a:endParaRPr>
            </a:p>
          </p:txBody>
        </p:sp>
        <p:sp>
          <p:nvSpPr>
            <p:cNvPr id="35" name="Rectangle 32"/>
            <p:cNvSpPr>
              <a:spLocks noChangeArrowheads="1"/>
            </p:cNvSpPr>
            <p:nvPr/>
          </p:nvSpPr>
          <p:spPr bwMode="auto">
            <a:xfrm>
              <a:off x="-18" y="1585"/>
              <a:ext cx="518" cy="403"/>
            </a:xfrm>
            <a:prstGeom prst="rect">
              <a:avLst/>
            </a:prstGeom>
            <a:grp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grpSp>
      <p:sp>
        <p:nvSpPr>
          <p:cNvPr id="33" name="Rectangle 35"/>
          <p:cNvSpPr>
            <a:spLocks noChangeArrowheads="1"/>
          </p:cNvSpPr>
          <p:nvPr/>
        </p:nvSpPr>
        <p:spPr bwMode="auto">
          <a:xfrm>
            <a:off x="5203895" y="4901725"/>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endParaRPr>
          </a:p>
        </p:txBody>
      </p:sp>
      <p:sp>
        <p:nvSpPr>
          <p:cNvPr id="31" name="Rectangle 38"/>
          <p:cNvSpPr>
            <a:spLocks noChangeArrowheads="1"/>
          </p:cNvSpPr>
          <p:nvPr/>
        </p:nvSpPr>
        <p:spPr bwMode="auto">
          <a:xfrm>
            <a:off x="3505201" y="5384206"/>
            <a:ext cx="169869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sp>
        <p:nvSpPr>
          <p:cNvPr id="29" name="Rectangle 41"/>
          <p:cNvSpPr>
            <a:spLocks noChangeArrowheads="1"/>
          </p:cNvSpPr>
          <p:nvPr/>
        </p:nvSpPr>
        <p:spPr bwMode="auto">
          <a:xfrm>
            <a:off x="5203895" y="5384206"/>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endParaRPr>
          </a:p>
        </p:txBody>
      </p:sp>
      <p:sp>
        <p:nvSpPr>
          <p:cNvPr id="27" name="Rectangle 44"/>
          <p:cNvSpPr>
            <a:spLocks noChangeArrowheads="1"/>
          </p:cNvSpPr>
          <p:nvPr/>
        </p:nvSpPr>
        <p:spPr bwMode="auto">
          <a:xfrm>
            <a:off x="3505201" y="5866687"/>
            <a:ext cx="169869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latin typeface="Consolas" pitchFamily="49" charset="0"/>
              <a:cs typeface="Consolas" pitchFamily="49" charset="0"/>
            </a:endParaRPr>
          </a:p>
        </p:txBody>
      </p:sp>
      <p:sp>
        <p:nvSpPr>
          <p:cNvPr id="25" name="Rectangle 47"/>
          <p:cNvSpPr>
            <a:spLocks noChangeArrowheads="1"/>
          </p:cNvSpPr>
          <p:nvPr/>
        </p:nvSpPr>
        <p:spPr bwMode="auto">
          <a:xfrm>
            <a:off x="5203895" y="5866687"/>
            <a:ext cx="3406705" cy="482481"/>
          </a:xfrm>
          <a:prstGeom prst="rect">
            <a:avLst/>
          </a:prstGeom>
          <a:noFill/>
          <a:ln w="7">
            <a:solidFill>
              <a:schemeClr val="accent5">
                <a:lumMod val="20000"/>
                <a:lumOff val="80000"/>
              </a:schemeClr>
            </a:solidFill>
            <a:miter lim="800000"/>
            <a:headEnd/>
            <a:tailEnd/>
          </a:ln>
          <a:effectLst/>
        </p:spPr>
        <p:txBody>
          <a:bodyPr lIns="90000" tIns="46800" rIns="90000" bIns="46800"/>
          <a:lstStyle/>
          <a:p>
            <a:pPr>
              <a:defRPr/>
            </a:pPr>
            <a:endParaRPr lang="bg-BG">
              <a:effectLst>
                <a:outerShdw blurRad="38100" dist="38100" dir="2700000" algn="tl">
                  <a:srgbClr val="000000">
                    <a:alpha val="43137"/>
                  </a:srgbClr>
                </a:outerShdw>
              </a:effectLst>
            </a:endParaRPr>
          </a:p>
        </p:txBody>
      </p:sp>
      <p:sp>
        <p:nvSpPr>
          <p:cNvPr id="51" name="Rectangle 8"/>
          <p:cNvSpPr>
            <a:spLocks noChangeArrowheads="1"/>
          </p:cNvSpPr>
          <p:nvPr/>
        </p:nvSpPr>
        <p:spPr bwMode="auto">
          <a:xfrm>
            <a:off x="3505201" y="2971801"/>
            <a:ext cx="1698695" cy="482481"/>
          </a:xfrm>
          <a:prstGeom prst="rect">
            <a:avLst/>
          </a:prstGeom>
          <a:solidFill>
            <a:schemeClr val="accent5">
              <a:lumMod val="60000"/>
              <a:lumOff val="40000"/>
              <a:alpha val="30000"/>
            </a:schemeClr>
          </a:solidFill>
          <a:ln w="7">
            <a:solidFill>
              <a:schemeClr val="accent5">
                <a:lumMod val="20000"/>
                <a:lumOff val="80000"/>
              </a:schemeClr>
            </a:solidFill>
            <a:miter lim="800000"/>
            <a:headEnd/>
            <a:tailEnd/>
          </a:ln>
          <a:effectLst/>
        </p:spPr>
        <p:txBody>
          <a:bodyPr lIns="90000" tIns="46800" rIns="90000" bIns="46800"/>
          <a:lstStyle/>
          <a:p>
            <a:pPr>
              <a:defRPr/>
            </a:pPr>
            <a:endParaRPr lang="bg-BG" sz="3000" b="1" dirty="0">
              <a:effectLst>
                <a:outerShdw blurRad="38100" dist="38100" dir="2700000" algn="tl">
                  <a:srgbClr val="000000">
                    <a:alpha val="43137"/>
                  </a:srgbClr>
                </a:outerShdw>
              </a:effectLst>
            </a:endParaRPr>
          </a:p>
        </p:txBody>
      </p:sp>
      <p:sp>
        <p:nvSpPr>
          <p:cNvPr id="49" name="Rectangle 11"/>
          <p:cNvSpPr>
            <a:spLocks noChangeArrowheads="1"/>
          </p:cNvSpPr>
          <p:nvPr/>
        </p:nvSpPr>
        <p:spPr bwMode="auto">
          <a:xfrm>
            <a:off x="5203895" y="2971801"/>
            <a:ext cx="3406705" cy="482481"/>
          </a:xfrm>
          <a:prstGeom prst="rect">
            <a:avLst/>
          </a:prstGeom>
          <a:solidFill>
            <a:schemeClr val="accent5">
              <a:lumMod val="60000"/>
              <a:lumOff val="40000"/>
              <a:alpha val="30000"/>
            </a:schemeClr>
          </a:solidFill>
          <a:ln w="7">
            <a:solidFill>
              <a:schemeClr val="accent5">
                <a:lumMod val="20000"/>
                <a:lumOff val="80000"/>
              </a:schemeClr>
            </a:solidFill>
            <a:miter lim="800000"/>
            <a:headEnd/>
            <a:tailEnd/>
          </a:ln>
          <a:effectLst/>
        </p:spPr>
        <p:txBody>
          <a:bodyPr lIns="90000" tIns="46800" rIns="90000" bIns="46800"/>
          <a:lstStyle/>
          <a:p>
            <a:pPr>
              <a:defRPr/>
            </a:pPr>
            <a:endParaRPr lang="bg-BG" sz="3000" b="1">
              <a:effectLst>
                <a:outerShdw blurRad="38100" dist="38100" dir="2700000" algn="tl">
                  <a:srgbClr val="000000">
                    <a:alpha val="43137"/>
                  </a:srgbClr>
                </a:outerShdw>
              </a:effectLst>
            </a:endParaRPr>
          </a:p>
        </p:txBody>
      </p:sp>
      <p:sp>
        <p:nvSpPr>
          <p:cNvPr id="50" name="Rectangle 7"/>
          <p:cNvSpPr>
            <a:spLocks noChangeArrowheads="1"/>
          </p:cNvSpPr>
          <p:nvPr/>
        </p:nvSpPr>
        <p:spPr bwMode="auto">
          <a:xfrm>
            <a:off x="3615068" y="3005469"/>
            <a:ext cx="1416672" cy="348675"/>
          </a:xfrm>
          <a:prstGeom prst="rect">
            <a:avLst/>
          </a:prstGeom>
          <a:noFill/>
          <a:ln w="9525">
            <a:noFill/>
            <a:miter lim="800000"/>
            <a:headEnd/>
            <a:tailEnd/>
          </a:ln>
        </p:spPr>
        <p:txBody>
          <a:bodyPr lIns="90000" tIns="46800" rIns="90000" bIns="46800"/>
          <a:lstStyle/>
          <a:p>
            <a:pPr>
              <a:lnSpc>
                <a:spcPts val="2800"/>
              </a:lnSpc>
            </a:pPr>
            <a:r>
              <a:rPr lang="en-US" sz="2400" b="1" dirty="0">
                <a:effectLst>
                  <a:outerShdw blurRad="38100" dist="38100" dir="2700000" algn="tl">
                    <a:srgbClr val="000000">
                      <a:alpha val="43137"/>
                    </a:srgbClr>
                  </a:outerShdw>
                </a:effectLst>
                <a:cs typeface="Times New Roman" pitchFamily="18" charset="0"/>
              </a:rPr>
              <a:t>Symbol</a:t>
            </a:r>
            <a:endParaRPr lang="en-US" sz="2400" dirty="0"/>
          </a:p>
        </p:txBody>
      </p:sp>
      <p:sp>
        <p:nvSpPr>
          <p:cNvPr id="48" name="Rectangle 10"/>
          <p:cNvSpPr>
            <a:spLocks noChangeArrowheads="1"/>
          </p:cNvSpPr>
          <p:nvPr/>
        </p:nvSpPr>
        <p:spPr bwMode="auto">
          <a:xfrm>
            <a:off x="5275809" y="3005469"/>
            <a:ext cx="3141807" cy="348675"/>
          </a:xfrm>
          <a:prstGeom prst="rect">
            <a:avLst/>
          </a:prstGeom>
          <a:noFill/>
          <a:ln w="9525">
            <a:noFill/>
            <a:miter lim="800000"/>
            <a:headEnd/>
            <a:tailEnd/>
          </a:ln>
        </p:spPr>
        <p:txBody>
          <a:bodyPr lIns="90000" tIns="46800" rIns="90000" bIns="46800"/>
          <a:lstStyle/>
          <a:p>
            <a:pPr>
              <a:lnSpc>
                <a:spcPts val="2800"/>
              </a:lnSpc>
            </a:pPr>
            <a:r>
              <a:rPr lang="en-US" sz="2400" b="1" dirty="0">
                <a:effectLst>
                  <a:outerShdw blurRad="38100" dist="38100" dir="2700000" algn="tl">
                    <a:srgbClr val="000000">
                      <a:alpha val="43137"/>
                    </a:srgbClr>
                  </a:outerShdw>
                </a:effectLst>
                <a:cs typeface="Times New Roman" pitchFamily="18" charset="0"/>
              </a:rPr>
              <a:t>Meaning</a:t>
            </a:r>
            <a:endParaRPr lang="en-US" sz="2400" dirty="0"/>
          </a:p>
        </p:txBody>
      </p:sp>
      <p:sp>
        <p:nvSpPr>
          <p:cNvPr id="46" name="Rectangle 13"/>
          <p:cNvSpPr>
            <a:spLocks noChangeArrowheads="1"/>
          </p:cNvSpPr>
          <p:nvPr/>
        </p:nvSpPr>
        <p:spPr bwMode="auto">
          <a:xfrm>
            <a:off x="3716273" y="3486607"/>
            <a:ext cx="1416672"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&gt;</a:t>
            </a:r>
          </a:p>
          <a:p>
            <a:pPr>
              <a:lnSpc>
                <a:spcPct val="100000"/>
              </a:lnSpc>
            </a:pPr>
            <a:endParaRPr lang="en-US" sz="2000" dirty="0">
              <a:latin typeface="Consolas" pitchFamily="49" charset="0"/>
              <a:cs typeface="Consolas" pitchFamily="49" charset="0"/>
            </a:endParaRPr>
          </a:p>
        </p:txBody>
      </p:sp>
      <p:sp>
        <p:nvSpPr>
          <p:cNvPr id="42" name="Rectangle 19"/>
          <p:cNvSpPr>
            <a:spLocks noChangeArrowheads="1"/>
          </p:cNvSpPr>
          <p:nvPr/>
        </p:nvSpPr>
        <p:spPr bwMode="auto">
          <a:xfrm>
            <a:off x="3716273" y="3969088"/>
            <a:ext cx="1416672"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&lt;</a:t>
            </a:r>
          </a:p>
          <a:p>
            <a:pPr>
              <a:lnSpc>
                <a:spcPct val="100000"/>
              </a:lnSpc>
            </a:pPr>
            <a:endParaRPr lang="en-US" sz="2000" dirty="0">
              <a:latin typeface="Consolas" pitchFamily="49" charset="0"/>
              <a:cs typeface="Consolas" pitchFamily="49" charset="0"/>
            </a:endParaRPr>
          </a:p>
        </p:txBody>
      </p:sp>
      <p:sp>
        <p:nvSpPr>
          <p:cNvPr id="40" name="Rectangle 22"/>
          <p:cNvSpPr>
            <a:spLocks noChangeArrowheads="1"/>
          </p:cNvSpPr>
          <p:nvPr/>
        </p:nvSpPr>
        <p:spPr bwMode="auto">
          <a:xfrm>
            <a:off x="5377014" y="3969088"/>
            <a:ext cx="3141807"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Less than</a:t>
            </a:r>
          </a:p>
          <a:p>
            <a:pPr>
              <a:lnSpc>
                <a:spcPct val="100000"/>
              </a:lnSpc>
            </a:pPr>
            <a:endParaRPr lang="en-US" sz="2000" dirty="0"/>
          </a:p>
        </p:txBody>
      </p:sp>
      <p:sp>
        <p:nvSpPr>
          <p:cNvPr id="38" name="Rectangle 25"/>
          <p:cNvSpPr>
            <a:spLocks noChangeArrowheads="1"/>
          </p:cNvSpPr>
          <p:nvPr/>
        </p:nvSpPr>
        <p:spPr bwMode="auto">
          <a:xfrm>
            <a:off x="3716273" y="4451569"/>
            <a:ext cx="1416672"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&gt;=</a:t>
            </a:r>
          </a:p>
          <a:p>
            <a:pPr>
              <a:lnSpc>
                <a:spcPct val="100000"/>
              </a:lnSpc>
            </a:pPr>
            <a:endParaRPr lang="en-US" sz="1400" dirty="0">
              <a:latin typeface="Consolas" pitchFamily="49" charset="0"/>
              <a:cs typeface="Consolas" pitchFamily="49" charset="0"/>
            </a:endParaRPr>
          </a:p>
        </p:txBody>
      </p:sp>
      <p:sp>
        <p:nvSpPr>
          <p:cNvPr id="36" name="Rectangle 28"/>
          <p:cNvSpPr>
            <a:spLocks noChangeArrowheads="1"/>
          </p:cNvSpPr>
          <p:nvPr/>
        </p:nvSpPr>
        <p:spPr bwMode="auto">
          <a:xfrm>
            <a:off x="5334444" y="4451569"/>
            <a:ext cx="3308138"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Greater than or equal to</a:t>
            </a:r>
          </a:p>
          <a:p>
            <a:pPr>
              <a:lnSpc>
                <a:spcPct val="100000"/>
              </a:lnSpc>
            </a:pPr>
            <a:endParaRPr lang="en-US" sz="1400" dirty="0"/>
          </a:p>
        </p:txBody>
      </p:sp>
      <p:sp>
        <p:nvSpPr>
          <p:cNvPr id="32" name="Rectangle 34"/>
          <p:cNvSpPr>
            <a:spLocks noChangeArrowheads="1"/>
          </p:cNvSpPr>
          <p:nvPr/>
        </p:nvSpPr>
        <p:spPr bwMode="auto">
          <a:xfrm>
            <a:off x="5377014" y="4934050"/>
            <a:ext cx="3141807"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Less than or equal to</a:t>
            </a:r>
          </a:p>
          <a:p>
            <a:pPr>
              <a:lnSpc>
                <a:spcPct val="100000"/>
              </a:lnSpc>
            </a:pPr>
            <a:endParaRPr lang="en-US" sz="2000" dirty="0"/>
          </a:p>
        </p:txBody>
      </p:sp>
      <p:sp>
        <p:nvSpPr>
          <p:cNvPr id="30" name="Rectangle 37"/>
          <p:cNvSpPr>
            <a:spLocks noChangeArrowheads="1"/>
          </p:cNvSpPr>
          <p:nvPr/>
        </p:nvSpPr>
        <p:spPr bwMode="auto">
          <a:xfrm>
            <a:off x="3716273" y="5416531"/>
            <a:ext cx="1416672"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a:t>
            </a:r>
          </a:p>
          <a:p>
            <a:pPr>
              <a:lnSpc>
                <a:spcPct val="100000"/>
              </a:lnSpc>
            </a:pPr>
            <a:endParaRPr lang="en-US" sz="2000" dirty="0">
              <a:latin typeface="Consolas" pitchFamily="49" charset="0"/>
              <a:cs typeface="Consolas" pitchFamily="49" charset="0"/>
            </a:endParaRPr>
          </a:p>
        </p:txBody>
      </p:sp>
      <p:sp>
        <p:nvSpPr>
          <p:cNvPr id="28" name="Rectangle 40"/>
          <p:cNvSpPr>
            <a:spLocks noChangeArrowheads="1"/>
          </p:cNvSpPr>
          <p:nvPr/>
        </p:nvSpPr>
        <p:spPr bwMode="auto">
          <a:xfrm>
            <a:off x="5377014" y="5416531"/>
            <a:ext cx="3141807"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Equal</a:t>
            </a:r>
          </a:p>
          <a:p>
            <a:pPr>
              <a:lnSpc>
                <a:spcPct val="100000"/>
              </a:lnSpc>
            </a:pPr>
            <a:endParaRPr lang="en-US" sz="2000" dirty="0"/>
          </a:p>
        </p:txBody>
      </p:sp>
      <p:sp>
        <p:nvSpPr>
          <p:cNvPr id="26" name="Rectangle 43"/>
          <p:cNvSpPr>
            <a:spLocks noChangeArrowheads="1"/>
          </p:cNvSpPr>
          <p:nvPr/>
        </p:nvSpPr>
        <p:spPr bwMode="auto">
          <a:xfrm>
            <a:off x="3716273" y="5899012"/>
            <a:ext cx="1416672"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latin typeface="Consolas" pitchFamily="49" charset="0"/>
                <a:cs typeface="Consolas" pitchFamily="49" charset="0"/>
              </a:rPr>
              <a:t>!=</a:t>
            </a:r>
          </a:p>
          <a:p>
            <a:pPr>
              <a:lnSpc>
                <a:spcPct val="100000"/>
              </a:lnSpc>
            </a:pPr>
            <a:endParaRPr lang="en-US" sz="2000" dirty="0">
              <a:latin typeface="Consolas" pitchFamily="49" charset="0"/>
              <a:cs typeface="Consolas" pitchFamily="49" charset="0"/>
            </a:endParaRPr>
          </a:p>
        </p:txBody>
      </p:sp>
      <p:sp>
        <p:nvSpPr>
          <p:cNvPr id="24" name="Rectangle 46"/>
          <p:cNvSpPr>
            <a:spLocks noChangeArrowheads="1"/>
          </p:cNvSpPr>
          <p:nvPr/>
        </p:nvSpPr>
        <p:spPr bwMode="auto">
          <a:xfrm>
            <a:off x="5377014" y="5899012"/>
            <a:ext cx="3141807" cy="482481"/>
          </a:xfrm>
          <a:prstGeom prst="rect">
            <a:avLst/>
          </a:prstGeom>
          <a:noFill/>
          <a:ln w="9525">
            <a:noFill/>
            <a:miter lim="800000"/>
            <a:headEnd/>
            <a:tailEnd/>
          </a:ln>
        </p:spPr>
        <p:txBody>
          <a:bodyPr lIns="90000" tIns="46800" rIns="90000" bIns="46800"/>
          <a:lstStyle/>
          <a:p>
            <a:pPr eaLnBrk="1" hangingPunct="1">
              <a:lnSpc>
                <a:spcPct val="100000"/>
              </a:lnSpc>
            </a:pPr>
            <a:r>
              <a:rPr lang="en-US" sz="2200" b="1" dirty="0">
                <a:effectLst>
                  <a:outerShdw blurRad="38100" dist="38100" dir="2700000" algn="tl">
                    <a:srgbClr val="000000">
                      <a:alpha val="43137"/>
                    </a:srgbClr>
                  </a:outerShdw>
                </a:effectLst>
                <a:cs typeface="Times New Roman" pitchFamily="18" charset="0"/>
              </a:rPr>
              <a:t>Not equal</a:t>
            </a:r>
          </a:p>
          <a:p>
            <a:pPr>
              <a:lnSpc>
                <a:spcPct val="100000"/>
              </a:lnSpc>
            </a:pPr>
            <a:endParaRPr lang="en-US" sz="1400" dirty="0"/>
          </a:p>
        </p:txBody>
      </p:sp>
      <p:sp>
        <p:nvSpPr>
          <p:cNvPr id="2" name="Title 1"/>
          <p:cNvSpPr>
            <a:spLocks noGrp="1"/>
          </p:cNvSpPr>
          <p:nvPr>
            <p:ph type="title"/>
          </p:nvPr>
        </p:nvSpPr>
        <p:spPr/>
        <p:txBody>
          <a:bodyPr/>
          <a:lstStyle/>
          <a:p>
            <a:r>
              <a:rPr lang="en-GB" dirty="0" smtClean="0"/>
              <a:t>Conditional Statement (</a:t>
            </a:r>
            <a:r>
              <a:rPr lang="en-GB" dirty="0" smtClean="0">
                <a:latin typeface="Consolas" pitchFamily="49" charset="0"/>
                <a:cs typeface="Consolas" pitchFamily="49" charset="0"/>
              </a:rPr>
              <a:t>if</a:t>
            </a:r>
            <a:r>
              <a:rPr lang="en-GB" dirty="0" smtClean="0"/>
              <a:t>)</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168</a:t>
            </a:fld>
            <a:endParaRPr lang="en-US" dirty="0"/>
          </a:p>
        </p:txBody>
      </p:sp>
      <p:sp>
        <p:nvSpPr>
          <p:cNvPr id="6" name="Rectangle 3"/>
          <p:cNvSpPr>
            <a:spLocks noChangeArrowheads="1"/>
          </p:cNvSpPr>
          <p:nvPr/>
        </p:nvSpPr>
        <p:spPr bwMode="auto">
          <a:xfrm>
            <a:off x="2362200" y="1409397"/>
            <a:ext cx="7467600" cy="144655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unitPrice = 1.30;</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if (quantity &gt; 100) {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unitPrice = 1.20;</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Tree>
    <p:extLst>
      <p:ext uri="{BB962C8B-B14F-4D97-AF65-F5344CB8AC3E}">
        <p14:creationId xmlns:p14="http://schemas.microsoft.com/office/powerpoint/2010/main" val="345945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 Statement (</a:t>
            </a:r>
            <a:r>
              <a:rPr lang="en-GB" dirty="0">
                <a:latin typeface="Consolas" pitchFamily="49" charset="0"/>
                <a:cs typeface="Consolas" pitchFamily="49" charset="0"/>
              </a:rPr>
              <a:t>if</a:t>
            </a:r>
            <a:r>
              <a:rPr lang="en-GB" dirty="0" smtClean="0"/>
              <a:t>) (2)</a:t>
            </a:r>
            <a:endParaRPr lang="en-US" dirty="0"/>
          </a:p>
        </p:txBody>
      </p:sp>
      <p:sp>
        <p:nvSpPr>
          <p:cNvPr id="3" name="Content Placeholder 2"/>
          <p:cNvSpPr>
            <a:spLocks noGrp="1"/>
          </p:cNvSpPr>
          <p:nvPr>
            <p:ph idx="1"/>
          </p:nvPr>
        </p:nvSpPr>
        <p:spPr>
          <a:xfrm>
            <a:off x="1741894" y="1302544"/>
            <a:ext cx="8686800" cy="5638800"/>
          </a:xfrm>
        </p:spPr>
        <p:txBody>
          <a:bodyPr/>
          <a:lstStyle/>
          <a:p>
            <a:pPr>
              <a:defRPr/>
            </a:pPr>
            <a:r>
              <a:rPr lang="en-US" sz="3000" dirty="0"/>
              <a:t>The condition may be of Boolean or integer type:</a:t>
            </a:r>
            <a:endParaRPr lang="bg-BG" sz="30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169</a:t>
            </a:fld>
            <a:endParaRPr lang="en-US" dirty="0"/>
          </a:p>
        </p:txBody>
      </p:sp>
      <p:sp>
        <p:nvSpPr>
          <p:cNvPr id="5" name="Rectangle 4"/>
          <p:cNvSpPr>
            <a:spLocks noChangeArrowheads="1"/>
          </p:cNvSpPr>
          <p:nvPr/>
        </p:nvSpPr>
        <p:spPr bwMode="auto">
          <a:xfrm>
            <a:off x="2133600" y="2971801"/>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a = 0;</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b = true;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if (typeof(a)=="undefined" || typeof(b)=="undefined")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document.write("Variable a or b is undefined.");</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else if (!a &amp;&amp; b)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document.write("a==0; b==true;");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else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document.write("a==" + a + "; b==" + b +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pic>
        <p:nvPicPr>
          <p:cNvPr id="38914" name="Picture 2" descr="http://ts2.mm.bing.net/images/thumbnail.aspx?q=1432453985649&amp;id=653498a0317884c89706151a75104dd4&amp;url=http%3a%2f%2fxmlhack.ru%2fbooks%2fxslt%2fimages%2fboolean-jun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825">
            <a:off x="3581051" y="1722007"/>
            <a:ext cx="1805398" cy="1026822"/>
          </a:xfrm>
          <a:prstGeom prst="roundRect">
            <a:avLst>
              <a:gd name="adj" fmla="val 48064"/>
            </a:avLst>
          </a:prstGeom>
          <a:noFill/>
          <a:effectLst>
            <a:softEdge rad="31750"/>
          </a:effectLst>
        </p:spPr>
      </p:pic>
      <p:sp>
        <p:nvSpPr>
          <p:cNvPr id="6" name="Rectangle 5"/>
          <p:cNvSpPr/>
          <p:nvPr/>
        </p:nvSpPr>
        <p:spPr>
          <a:xfrm>
            <a:off x="5398150" y="2438400"/>
            <a:ext cx="5030544"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conditional-statements.html</a:t>
            </a:r>
          </a:p>
        </p:txBody>
      </p:sp>
    </p:spTree>
    <p:extLst>
      <p:ext uri="{BB962C8B-B14F-4D97-AF65-F5344CB8AC3E}">
        <p14:creationId xmlns:p14="http://schemas.microsoft.com/office/powerpoint/2010/main" val="355934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Pre-formatting tag - &lt;pre&gt;&lt;/pre&gt;</a:t>
            </a:r>
            <a:endParaRPr lang="en-US" dirty="0"/>
          </a:p>
        </p:txBody>
      </p:sp>
      <p:sp>
        <p:nvSpPr>
          <p:cNvPr id="15" name="Rectangle 14"/>
          <p:cNvSpPr/>
          <p:nvPr/>
        </p:nvSpPr>
        <p:spPr>
          <a:xfrm>
            <a:off x="1337146" y="1690688"/>
            <a:ext cx="2045753" cy="369332"/>
          </a:xfrm>
          <a:prstGeom prst="rect">
            <a:avLst/>
          </a:prstGeom>
        </p:spPr>
        <p:txBody>
          <a:bodyPr wrap="none">
            <a:spAutoFit/>
          </a:bodyPr>
          <a:lstStyle/>
          <a:p>
            <a:r>
              <a:rPr lang="en-US" dirty="0"/>
              <a:t>&lt;!</a:t>
            </a:r>
            <a:r>
              <a:rPr lang="en-US" dirty="0" err="1"/>
              <a:t>doctype</a:t>
            </a:r>
            <a:r>
              <a:rPr lang="en-US" dirty="0"/>
              <a:t> html&gt;</a:t>
            </a:r>
          </a:p>
        </p:txBody>
      </p:sp>
      <p:sp>
        <p:nvSpPr>
          <p:cNvPr id="16" name="Rectangle 15"/>
          <p:cNvSpPr/>
          <p:nvPr/>
        </p:nvSpPr>
        <p:spPr>
          <a:xfrm>
            <a:off x="1337146" y="2030204"/>
            <a:ext cx="2085827" cy="369332"/>
          </a:xfrm>
          <a:prstGeom prst="rect">
            <a:avLst/>
          </a:prstGeom>
        </p:spPr>
        <p:txBody>
          <a:bodyPr wrap="none">
            <a:spAutoFit/>
          </a:bodyPr>
          <a:lstStyle/>
          <a:p>
            <a:r>
              <a:rPr lang="en-US" dirty="0"/>
              <a:t>&lt;html </a:t>
            </a:r>
            <a:r>
              <a:rPr lang="en-US" dirty="0" err="1"/>
              <a:t>lang</a:t>
            </a:r>
            <a:r>
              <a:rPr lang="en-US" dirty="0"/>
              <a:t>="</a:t>
            </a:r>
            <a:r>
              <a:rPr lang="en-US" dirty="0" err="1"/>
              <a:t>en</a:t>
            </a:r>
            <a:r>
              <a:rPr lang="en-US" dirty="0"/>
              <a:t>"&gt;</a:t>
            </a:r>
          </a:p>
        </p:txBody>
      </p:sp>
      <p:sp>
        <p:nvSpPr>
          <p:cNvPr id="17" name="Rectangle 16"/>
          <p:cNvSpPr/>
          <p:nvPr/>
        </p:nvSpPr>
        <p:spPr>
          <a:xfrm>
            <a:off x="1337146" y="2369720"/>
            <a:ext cx="1071127" cy="369332"/>
          </a:xfrm>
          <a:prstGeom prst="rect">
            <a:avLst/>
          </a:prstGeom>
        </p:spPr>
        <p:txBody>
          <a:bodyPr wrap="none">
            <a:spAutoFit/>
          </a:bodyPr>
          <a:lstStyle/>
          <a:p>
            <a:r>
              <a:rPr lang="en-US" dirty="0"/>
              <a:t>&lt;head&gt;</a:t>
            </a:r>
          </a:p>
        </p:txBody>
      </p:sp>
      <p:sp>
        <p:nvSpPr>
          <p:cNvPr id="20" name="Rectangle 19"/>
          <p:cNvSpPr/>
          <p:nvPr/>
        </p:nvSpPr>
        <p:spPr>
          <a:xfrm>
            <a:off x="1332977" y="2696079"/>
            <a:ext cx="3084499" cy="369332"/>
          </a:xfrm>
          <a:prstGeom prst="rect">
            <a:avLst/>
          </a:prstGeom>
        </p:spPr>
        <p:txBody>
          <a:bodyPr wrap="none">
            <a:spAutoFit/>
          </a:bodyPr>
          <a:lstStyle/>
          <a:p>
            <a:r>
              <a:rPr lang="en-US" dirty="0"/>
              <a:t>&lt;title&gt;My first page&lt;/title&gt;</a:t>
            </a:r>
          </a:p>
        </p:txBody>
      </p:sp>
      <p:sp>
        <p:nvSpPr>
          <p:cNvPr id="21" name="Rectangle 20"/>
          <p:cNvSpPr/>
          <p:nvPr/>
        </p:nvSpPr>
        <p:spPr>
          <a:xfrm>
            <a:off x="1332977" y="3016251"/>
            <a:ext cx="1172116" cy="369332"/>
          </a:xfrm>
          <a:prstGeom prst="rect">
            <a:avLst/>
          </a:prstGeom>
        </p:spPr>
        <p:txBody>
          <a:bodyPr wrap="none">
            <a:spAutoFit/>
          </a:bodyPr>
          <a:lstStyle/>
          <a:p>
            <a:r>
              <a:rPr lang="en-US" dirty="0"/>
              <a:t>&lt;/head&gt;</a:t>
            </a:r>
          </a:p>
        </p:txBody>
      </p:sp>
      <p:sp>
        <p:nvSpPr>
          <p:cNvPr id="23" name="Rectangle 22"/>
          <p:cNvSpPr/>
          <p:nvPr/>
        </p:nvSpPr>
        <p:spPr>
          <a:xfrm>
            <a:off x="1371913" y="4839078"/>
            <a:ext cx="1047082" cy="369332"/>
          </a:xfrm>
          <a:prstGeom prst="rect">
            <a:avLst/>
          </a:prstGeom>
        </p:spPr>
        <p:txBody>
          <a:bodyPr wrap="none">
            <a:spAutoFit/>
          </a:bodyPr>
          <a:lstStyle/>
          <a:p>
            <a:r>
              <a:rPr lang="en-US" dirty="0"/>
              <a:t>&lt;/html&gt;</a:t>
            </a:r>
          </a:p>
        </p:txBody>
      </p:sp>
      <p:sp>
        <p:nvSpPr>
          <p:cNvPr id="4" name="Rectangle 3"/>
          <p:cNvSpPr/>
          <p:nvPr/>
        </p:nvSpPr>
        <p:spPr>
          <a:xfrm>
            <a:off x="1332977" y="3361750"/>
            <a:ext cx="6096000" cy="1477328"/>
          </a:xfrm>
          <a:prstGeom prst="rect">
            <a:avLst/>
          </a:prstGeom>
        </p:spPr>
        <p:txBody>
          <a:bodyPr>
            <a:spAutoFit/>
          </a:bodyPr>
          <a:lstStyle/>
          <a:p>
            <a:r>
              <a:rPr lang="en-US" dirty="0"/>
              <a:t>&lt;body&gt;</a:t>
            </a:r>
          </a:p>
          <a:p>
            <a:r>
              <a:rPr lang="en-US" dirty="0"/>
              <a:t>Welcome </a:t>
            </a:r>
          </a:p>
          <a:p>
            <a:r>
              <a:rPr lang="en-US" dirty="0"/>
              <a:t>		to </a:t>
            </a:r>
          </a:p>
          <a:p>
            <a:r>
              <a:rPr lang="en-US" dirty="0"/>
              <a:t>			</a:t>
            </a:r>
            <a:r>
              <a:rPr lang="en-US" dirty="0" err="1"/>
              <a:t>zestech</a:t>
            </a:r>
            <a:r>
              <a:rPr lang="en-US" dirty="0"/>
              <a:t>.</a:t>
            </a:r>
          </a:p>
          <a:p>
            <a:r>
              <a:rPr lang="en-US" dirty="0"/>
              <a:t>&lt;/body&gt;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089" y="2583512"/>
            <a:ext cx="3667125" cy="1704975"/>
          </a:xfrm>
          <a:prstGeom prst="rect">
            <a:avLst/>
          </a:prstGeom>
        </p:spPr>
      </p:pic>
      <p:sp>
        <p:nvSpPr>
          <p:cNvPr id="7" name="TextBox 6"/>
          <p:cNvSpPr txBox="1"/>
          <p:nvPr/>
        </p:nvSpPr>
        <p:spPr>
          <a:xfrm>
            <a:off x="6983578" y="1968895"/>
            <a:ext cx="2770310" cy="369332"/>
          </a:xfrm>
          <a:prstGeom prst="rect">
            <a:avLst/>
          </a:prstGeom>
          <a:noFill/>
          <a:ln>
            <a:solidFill>
              <a:schemeClr val="tx2">
                <a:lumMod val="20000"/>
                <a:lumOff val="80000"/>
              </a:schemeClr>
            </a:solidFill>
          </a:ln>
        </p:spPr>
        <p:txBody>
          <a:bodyPr wrap="none" rtlCol="0">
            <a:spAutoFit/>
          </a:bodyPr>
          <a:lstStyle/>
          <a:p>
            <a:r>
              <a:rPr lang="en-US" b="1" dirty="0" smtClean="0">
                <a:ln>
                  <a:solidFill>
                    <a:schemeClr val="accent1">
                      <a:lumMod val="20000"/>
                      <a:lumOff val="80000"/>
                    </a:schemeClr>
                  </a:solidFill>
                </a:ln>
              </a:rPr>
              <a:t>Output without pre tag</a:t>
            </a:r>
          </a:p>
        </p:txBody>
      </p:sp>
      <p:sp>
        <p:nvSpPr>
          <p:cNvPr id="9" name="Rectangle 8"/>
          <p:cNvSpPr/>
          <p:nvPr/>
        </p:nvSpPr>
        <p:spPr>
          <a:xfrm>
            <a:off x="5963479" y="4523649"/>
            <a:ext cx="6096000" cy="1200329"/>
          </a:xfrm>
          <a:prstGeom prst="rect">
            <a:avLst/>
          </a:prstGeom>
        </p:spPr>
        <p:txBody>
          <a:bodyPr>
            <a:spAutoFit/>
          </a:bodyPr>
          <a:lstStyle/>
          <a:p>
            <a:r>
              <a:rPr lang="en-US" sz="2400" dirty="0"/>
              <a:t>Browsers ignore multiple whitespaces in the page </a:t>
            </a:r>
            <a:r>
              <a:rPr lang="en-US" sz="2400" dirty="0" smtClean="0"/>
              <a:t>source. Content is displayed in one line.</a:t>
            </a:r>
            <a:endParaRPr lang="en-US" sz="2400" dirty="0"/>
          </a:p>
        </p:txBody>
      </p:sp>
      <p:sp>
        <p:nvSpPr>
          <p:cNvPr id="26" name="Rectangle 25"/>
          <p:cNvSpPr/>
          <p:nvPr/>
        </p:nvSpPr>
        <p:spPr>
          <a:xfrm>
            <a:off x="1332977" y="3359533"/>
            <a:ext cx="6096000" cy="1477328"/>
          </a:xfrm>
          <a:prstGeom prst="rect">
            <a:avLst/>
          </a:prstGeom>
        </p:spPr>
        <p:txBody>
          <a:bodyPr>
            <a:spAutoFit/>
          </a:bodyPr>
          <a:lstStyle/>
          <a:p>
            <a:r>
              <a:rPr lang="en-US" dirty="0"/>
              <a:t>&lt;body</a:t>
            </a:r>
            <a:r>
              <a:rPr lang="en-US" dirty="0" smtClean="0"/>
              <a:t>&gt; </a:t>
            </a:r>
          </a:p>
          <a:p>
            <a:r>
              <a:rPr lang="en-US" dirty="0" smtClean="0"/>
              <a:t>&lt;pre&gt;welcome </a:t>
            </a:r>
            <a:endParaRPr lang="en-US" dirty="0"/>
          </a:p>
          <a:p>
            <a:r>
              <a:rPr lang="en-US" dirty="0" smtClean="0"/>
              <a:t>	</a:t>
            </a:r>
            <a:r>
              <a:rPr lang="en-US" dirty="0"/>
              <a:t>	to </a:t>
            </a:r>
          </a:p>
          <a:p>
            <a:r>
              <a:rPr lang="en-US" dirty="0"/>
              <a:t>				</a:t>
            </a:r>
            <a:r>
              <a:rPr lang="en-US" dirty="0" err="1"/>
              <a:t>zestech</a:t>
            </a:r>
            <a:r>
              <a:rPr lang="en-US" dirty="0"/>
              <a:t>.&lt;/pre&gt; </a:t>
            </a:r>
          </a:p>
          <a:p>
            <a:r>
              <a:rPr lang="en-US" dirty="0"/>
              <a:t> &lt;/body&gt;</a:t>
            </a:r>
          </a:p>
        </p:txBody>
      </p:sp>
      <p:sp>
        <p:nvSpPr>
          <p:cNvPr id="18" name="Rectangle 17"/>
          <p:cNvSpPr/>
          <p:nvPr/>
        </p:nvSpPr>
        <p:spPr>
          <a:xfrm>
            <a:off x="5963479" y="4471458"/>
            <a:ext cx="6096000" cy="1323439"/>
          </a:xfrm>
          <a:prstGeom prst="rect">
            <a:avLst/>
          </a:prstGeom>
        </p:spPr>
        <p:txBody>
          <a:bodyPr>
            <a:spAutoFit/>
          </a:bodyPr>
          <a:lstStyle/>
          <a:p>
            <a:r>
              <a:rPr lang="en-US" sz="2000" dirty="0">
                <a:solidFill>
                  <a:srgbClr val="000000"/>
                </a:solidFill>
              </a:rPr>
              <a:t>The &lt;pre&gt; tag defines preformatted text.</a:t>
            </a:r>
          </a:p>
          <a:p>
            <a:r>
              <a:rPr lang="en-US" sz="2000" dirty="0">
                <a:solidFill>
                  <a:srgbClr val="000000"/>
                </a:solidFill>
              </a:rPr>
              <a:t>Text in a &lt;pre&gt; element is displayed in a fixed-width font (usually Courier), and it preserves both spaces and line breaks.</a:t>
            </a:r>
            <a:endParaRPr lang="en-US" sz="2000" b="0" i="0" dirty="0">
              <a:solidFill>
                <a:srgbClr val="000000"/>
              </a:solidFill>
              <a:effectLst/>
            </a:endParaRPr>
          </a:p>
        </p:txBody>
      </p:sp>
      <p:sp>
        <p:nvSpPr>
          <p:cNvPr id="14" name="Rectangle 13"/>
          <p:cNvSpPr/>
          <p:nvPr/>
        </p:nvSpPr>
        <p:spPr>
          <a:xfrm>
            <a:off x="6983578" y="1971112"/>
            <a:ext cx="2331087" cy="369332"/>
          </a:xfrm>
          <a:prstGeom prst="rect">
            <a:avLst/>
          </a:prstGeom>
        </p:spPr>
        <p:txBody>
          <a:bodyPr wrap="none">
            <a:spAutoFit/>
          </a:bodyPr>
          <a:lstStyle/>
          <a:p>
            <a:r>
              <a:rPr lang="en-US" b="1" dirty="0">
                <a:ln>
                  <a:solidFill>
                    <a:schemeClr val="accent1">
                      <a:lumMod val="20000"/>
                      <a:lumOff val="80000"/>
                    </a:schemeClr>
                  </a:solidFill>
                </a:ln>
              </a:rPr>
              <a:t>Output </a:t>
            </a:r>
            <a:r>
              <a:rPr lang="en-US" b="1" dirty="0" smtClean="0">
                <a:ln>
                  <a:solidFill>
                    <a:schemeClr val="accent1">
                      <a:lumMod val="20000"/>
                      <a:lumOff val="80000"/>
                    </a:schemeClr>
                  </a:solidFill>
                </a:ln>
              </a:rPr>
              <a:t>with </a:t>
            </a:r>
            <a:r>
              <a:rPr lang="en-US" b="1" dirty="0">
                <a:ln>
                  <a:solidFill>
                    <a:schemeClr val="accent1">
                      <a:lumMod val="20000"/>
                      <a:lumOff val="80000"/>
                    </a:schemeClr>
                  </a:solidFill>
                </a:ln>
              </a:rPr>
              <a:t>pre tag</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089" y="2595447"/>
            <a:ext cx="3819525" cy="1704975"/>
          </a:xfrm>
          <a:prstGeom prst="rect">
            <a:avLst/>
          </a:prstGeom>
        </p:spPr>
      </p:pic>
    </p:spTree>
    <p:extLst>
      <p:ext uri="{BB962C8B-B14F-4D97-AF65-F5344CB8AC3E}">
        <p14:creationId xmlns:p14="http://schemas.microsoft.com/office/powerpoint/2010/main" val="289726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750" fill="hold"/>
                                        <p:tgtEl>
                                          <p:spTgt spid="23"/>
                                        </p:tgtEl>
                                        <p:attrNameLst>
                                          <p:attrName>ppt_x</p:attrName>
                                        </p:attrNameLst>
                                      </p:cBhvr>
                                      <p:tavLst>
                                        <p:tav tm="0">
                                          <p:val>
                                            <p:strVal val="1+#ppt_w/2"/>
                                          </p:val>
                                        </p:tav>
                                        <p:tav tm="100000">
                                          <p:val>
                                            <p:strVal val="#ppt_x"/>
                                          </p:val>
                                        </p:tav>
                                      </p:tavLst>
                                    </p:anim>
                                    <p:anim calcmode="lin" valueType="num">
                                      <p:cBhvr additive="base">
                                        <p:cTn id="14" dur="75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1+#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1000" fill="hold"/>
                                        <p:tgtEl>
                                          <p:spTgt spid="17"/>
                                        </p:tgtEl>
                                        <p:attrNameLst>
                                          <p:attrName>ppt_x</p:attrName>
                                        </p:attrNameLst>
                                      </p:cBhvr>
                                      <p:tavLst>
                                        <p:tav tm="0">
                                          <p:val>
                                            <p:strVal val="1+#ppt_w/2"/>
                                          </p:val>
                                        </p:tav>
                                        <p:tav tm="100000">
                                          <p:val>
                                            <p:strVal val="#ppt_x"/>
                                          </p:val>
                                        </p:tav>
                                      </p:tavLst>
                                    </p:anim>
                                    <p:anim calcmode="lin" valueType="num">
                                      <p:cBhvr additive="base">
                                        <p:cTn id="22" dur="10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250" fill="hold"/>
                                        <p:tgtEl>
                                          <p:spTgt spid="20"/>
                                        </p:tgtEl>
                                        <p:attrNameLst>
                                          <p:attrName>ppt_x</p:attrName>
                                        </p:attrNameLst>
                                      </p:cBhvr>
                                      <p:tavLst>
                                        <p:tav tm="0">
                                          <p:val>
                                            <p:strVal val="1+#ppt_w/2"/>
                                          </p:val>
                                        </p:tav>
                                        <p:tav tm="100000">
                                          <p:val>
                                            <p:strVal val="#ppt_x"/>
                                          </p:val>
                                        </p:tav>
                                      </p:tavLst>
                                    </p:anim>
                                    <p:anim calcmode="lin" valueType="num">
                                      <p:cBhvr additive="base">
                                        <p:cTn id="26" dur="125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500" fill="hold"/>
                                        <p:tgtEl>
                                          <p:spTgt spid="21"/>
                                        </p:tgtEl>
                                        <p:attrNameLst>
                                          <p:attrName>ppt_x</p:attrName>
                                        </p:attrNameLst>
                                      </p:cBhvr>
                                      <p:tavLst>
                                        <p:tav tm="0">
                                          <p:val>
                                            <p:strVal val="1+#ppt_w/2"/>
                                          </p:val>
                                        </p:tav>
                                        <p:tav tm="100000">
                                          <p:val>
                                            <p:strVal val="#ppt_x"/>
                                          </p:val>
                                        </p:tav>
                                      </p:tavLst>
                                    </p:anim>
                                    <p:anim calcmode="lin" valueType="num">
                                      <p:cBhvr additive="base">
                                        <p:cTn id="30" dur="1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arn(inVertical)">
                                      <p:cBhvr>
                                        <p:cTn id="41" dur="500"/>
                                        <p:tgtEl>
                                          <p:spTgt spid="7"/>
                                        </p:tgtEl>
                                      </p:cBhvr>
                                    </p:animEffect>
                                  </p:childTnLst>
                                </p:cTn>
                              </p:par>
                              <p:par>
                                <p:cTn id="42" presetID="16" presetClass="entr" presetSubtype="21"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xit" presetSubtype="0" fill="hold" grpId="1" nodeType="clickEffect">
                                  <p:stCondLst>
                                    <p:cond delay="0"/>
                                  </p:stCondLst>
                                  <p:childTnLst>
                                    <p:animEffect transition="out" filter="fade">
                                      <p:cBhvr>
                                        <p:cTn id="51" dur="2000"/>
                                        <p:tgtEl>
                                          <p:spTgt spid="4"/>
                                        </p:tgtEl>
                                      </p:cBhvr>
                                    </p:animEffect>
                                    <p:anim calcmode="lin" valueType="num">
                                      <p:cBhvr>
                                        <p:cTn id="52"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3" dur="2000"/>
                                        <p:tgtEl>
                                          <p:spTgt spid="4"/>
                                        </p:tgtEl>
                                        <p:attrNameLst>
                                          <p:attrName>ppt_h</p:attrName>
                                        </p:attrNameLst>
                                      </p:cBhvr>
                                      <p:tavLst>
                                        <p:tav tm="0">
                                          <p:val>
                                            <p:strVal val="ppt_h"/>
                                          </p:val>
                                        </p:tav>
                                        <p:tav tm="100000">
                                          <p:val>
                                            <p:strVal val="ppt_h"/>
                                          </p:val>
                                        </p:tav>
                                      </p:tavLst>
                                    </p:anim>
                                    <p:set>
                                      <p:cBhvr>
                                        <p:cTn id="54" dur="1" fill="hold">
                                          <p:stCondLst>
                                            <p:cond delay="1999"/>
                                          </p:stCondLst>
                                        </p:cTn>
                                        <p:tgtEl>
                                          <p:spTgt spid="4"/>
                                        </p:tgtEl>
                                        <p:attrNameLst>
                                          <p:attrName>style.visibility</p:attrName>
                                        </p:attrNameLst>
                                      </p:cBhvr>
                                      <p:to>
                                        <p:strVal val="hidden"/>
                                      </p:to>
                                    </p:set>
                                  </p:childTnLst>
                                </p:cTn>
                              </p:par>
                              <p:par>
                                <p:cTn id="55" presetID="45" presetClass="exit" presetSubtype="0" fill="hold" grpId="1" nodeType="withEffect">
                                  <p:stCondLst>
                                    <p:cond delay="0"/>
                                  </p:stCondLst>
                                  <p:childTnLst>
                                    <p:animEffect transition="out" filter="fade">
                                      <p:cBhvr>
                                        <p:cTn id="56" dur="2000"/>
                                        <p:tgtEl>
                                          <p:spTgt spid="7"/>
                                        </p:tgtEl>
                                      </p:cBhvr>
                                    </p:animEffect>
                                    <p:anim calcmode="lin" valueType="num">
                                      <p:cBhvr>
                                        <p:cTn id="57" dur="2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8" dur="2000"/>
                                        <p:tgtEl>
                                          <p:spTgt spid="7"/>
                                        </p:tgtEl>
                                        <p:attrNameLst>
                                          <p:attrName>ppt_h</p:attrName>
                                        </p:attrNameLst>
                                      </p:cBhvr>
                                      <p:tavLst>
                                        <p:tav tm="0">
                                          <p:val>
                                            <p:strVal val="ppt_h"/>
                                          </p:val>
                                        </p:tav>
                                        <p:tav tm="100000">
                                          <p:val>
                                            <p:strVal val="ppt_h"/>
                                          </p:val>
                                        </p:tav>
                                      </p:tavLst>
                                    </p:anim>
                                    <p:set>
                                      <p:cBhvr>
                                        <p:cTn id="59" dur="1" fill="hold">
                                          <p:stCondLst>
                                            <p:cond delay="1999"/>
                                          </p:stCondLst>
                                        </p:cTn>
                                        <p:tgtEl>
                                          <p:spTgt spid="7"/>
                                        </p:tgtEl>
                                        <p:attrNameLst>
                                          <p:attrName>style.visibility</p:attrName>
                                        </p:attrNameLst>
                                      </p:cBhvr>
                                      <p:to>
                                        <p:strVal val="hidden"/>
                                      </p:to>
                                    </p:set>
                                  </p:childTnLst>
                                </p:cTn>
                              </p:par>
                              <p:par>
                                <p:cTn id="60" presetID="45" presetClass="exit" presetSubtype="0" fill="hold" nodeType="withEffect">
                                  <p:stCondLst>
                                    <p:cond delay="0"/>
                                  </p:stCondLst>
                                  <p:childTnLst>
                                    <p:animEffect transition="out" filter="fade">
                                      <p:cBhvr>
                                        <p:cTn id="61" dur="2000"/>
                                        <p:tgtEl>
                                          <p:spTgt spid="6"/>
                                        </p:tgtEl>
                                      </p:cBhvr>
                                    </p:animEffect>
                                    <p:anim calcmode="lin" valueType="num">
                                      <p:cBhvr>
                                        <p:cTn id="62"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3" dur="2000"/>
                                        <p:tgtEl>
                                          <p:spTgt spid="6"/>
                                        </p:tgtEl>
                                        <p:attrNameLst>
                                          <p:attrName>ppt_h</p:attrName>
                                        </p:attrNameLst>
                                      </p:cBhvr>
                                      <p:tavLst>
                                        <p:tav tm="0">
                                          <p:val>
                                            <p:strVal val="ppt_h"/>
                                          </p:val>
                                        </p:tav>
                                        <p:tav tm="100000">
                                          <p:val>
                                            <p:strVal val="ppt_h"/>
                                          </p:val>
                                        </p:tav>
                                      </p:tavLst>
                                    </p:anim>
                                    <p:set>
                                      <p:cBhvr>
                                        <p:cTn id="64" dur="1" fill="hold">
                                          <p:stCondLst>
                                            <p:cond delay="1999"/>
                                          </p:stCondLst>
                                        </p:cTn>
                                        <p:tgtEl>
                                          <p:spTgt spid="6"/>
                                        </p:tgtEl>
                                        <p:attrNameLst>
                                          <p:attrName>style.visibility</p:attrName>
                                        </p:attrNameLst>
                                      </p:cBhvr>
                                      <p:to>
                                        <p:strVal val="hidden"/>
                                      </p:to>
                                    </p:set>
                                  </p:childTnLst>
                                </p:cTn>
                              </p:par>
                              <p:par>
                                <p:cTn id="65" presetID="45" presetClass="exit" presetSubtype="0" fill="hold" grpId="1" nodeType="withEffect">
                                  <p:stCondLst>
                                    <p:cond delay="0"/>
                                  </p:stCondLst>
                                  <p:childTnLst>
                                    <p:animEffect transition="out" filter="fade">
                                      <p:cBhvr>
                                        <p:cTn id="66" dur="2000"/>
                                        <p:tgtEl>
                                          <p:spTgt spid="9"/>
                                        </p:tgtEl>
                                      </p:cBhvr>
                                    </p:animEffect>
                                    <p:anim calcmode="lin" valueType="num">
                                      <p:cBhvr>
                                        <p:cTn id="67"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8" dur="2000"/>
                                        <p:tgtEl>
                                          <p:spTgt spid="9"/>
                                        </p:tgtEl>
                                        <p:attrNameLst>
                                          <p:attrName>ppt_h</p:attrName>
                                        </p:attrNameLst>
                                      </p:cBhvr>
                                      <p:tavLst>
                                        <p:tav tm="0">
                                          <p:val>
                                            <p:strVal val="ppt_h"/>
                                          </p:val>
                                        </p:tav>
                                        <p:tav tm="100000">
                                          <p:val>
                                            <p:strVal val="ppt_h"/>
                                          </p:val>
                                        </p:tav>
                                      </p:tavLst>
                                    </p:anim>
                                    <p:set>
                                      <p:cBhvr>
                                        <p:cTn id="69" dur="1" fill="hold">
                                          <p:stCondLst>
                                            <p:cond delay="1999"/>
                                          </p:stCondLst>
                                        </p:cTn>
                                        <p:tgtEl>
                                          <p:spTgt spid="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xit" presetSubtype="8" fill="hold" grpId="2" nodeType="clickEffect">
                                  <p:stCondLst>
                                    <p:cond delay="0"/>
                                  </p:stCondLst>
                                  <p:childTnLst>
                                    <p:anim calcmode="lin" valueType="num">
                                      <p:cBhvr additive="base">
                                        <p:cTn id="73" dur="500"/>
                                        <p:tgtEl>
                                          <p:spTgt spid="4"/>
                                        </p:tgtEl>
                                        <p:attrNameLst>
                                          <p:attrName>ppt_x</p:attrName>
                                        </p:attrNameLst>
                                      </p:cBhvr>
                                      <p:tavLst>
                                        <p:tav tm="0">
                                          <p:val>
                                            <p:strVal val="ppt_x"/>
                                          </p:val>
                                        </p:tav>
                                        <p:tav tm="100000">
                                          <p:val>
                                            <p:strVal val="0-ppt_w/2"/>
                                          </p:val>
                                        </p:tav>
                                      </p:tavLst>
                                    </p:anim>
                                    <p:anim calcmode="lin" valueType="num">
                                      <p:cBhvr additive="base">
                                        <p:cTn id="74" dur="500"/>
                                        <p:tgtEl>
                                          <p:spTgt spid="4"/>
                                        </p:tgtEl>
                                        <p:attrNameLst>
                                          <p:attrName>ppt_y</p:attrName>
                                        </p:attrNameLst>
                                      </p:cBhvr>
                                      <p:tavLst>
                                        <p:tav tm="0">
                                          <p:val>
                                            <p:strVal val="ppt_y"/>
                                          </p:val>
                                        </p:tav>
                                        <p:tav tm="100000">
                                          <p:val>
                                            <p:strVal val="ppt_y"/>
                                          </p:val>
                                        </p:tav>
                                      </p:tavLst>
                                    </p:anim>
                                    <p:set>
                                      <p:cBhvr>
                                        <p:cTn id="75" dur="1" fill="hold">
                                          <p:stCondLst>
                                            <p:cond delay="499"/>
                                          </p:stCondLst>
                                        </p:cTn>
                                        <p:tgtEl>
                                          <p:spTgt spid="4"/>
                                        </p:tgtEl>
                                        <p:attrNameLst>
                                          <p:attrName>style.visibility</p:attrName>
                                        </p:attrNameLst>
                                      </p:cBhvr>
                                      <p:to>
                                        <p:strVal val="hidden"/>
                                      </p:to>
                                    </p:set>
                                  </p:childTnLst>
                                </p:cTn>
                              </p:par>
                              <p:par>
                                <p:cTn id="76" presetID="2" presetClass="exit" presetSubtype="8" fill="hold" grpId="2" nodeType="withEffect">
                                  <p:stCondLst>
                                    <p:cond delay="0"/>
                                  </p:stCondLst>
                                  <p:childTnLst>
                                    <p:anim calcmode="lin" valueType="num">
                                      <p:cBhvr additive="base">
                                        <p:cTn id="77" dur="500"/>
                                        <p:tgtEl>
                                          <p:spTgt spid="7"/>
                                        </p:tgtEl>
                                        <p:attrNameLst>
                                          <p:attrName>ppt_x</p:attrName>
                                        </p:attrNameLst>
                                      </p:cBhvr>
                                      <p:tavLst>
                                        <p:tav tm="0">
                                          <p:val>
                                            <p:strVal val="ppt_x"/>
                                          </p:val>
                                        </p:tav>
                                        <p:tav tm="100000">
                                          <p:val>
                                            <p:strVal val="0-ppt_w/2"/>
                                          </p:val>
                                        </p:tav>
                                      </p:tavLst>
                                    </p:anim>
                                    <p:anim calcmode="lin" valueType="num">
                                      <p:cBhvr additive="base">
                                        <p:cTn id="78" dur="500"/>
                                        <p:tgtEl>
                                          <p:spTgt spid="7"/>
                                        </p:tgtEl>
                                        <p:attrNameLst>
                                          <p:attrName>ppt_y</p:attrName>
                                        </p:attrNameLst>
                                      </p:cBhvr>
                                      <p:tavLst>
                                        <p:tav tm="0">
                                          <p:val>
                                            <p:strVal val="ppt_y"/>
                                          </p:val>
                                        </p:tav>
                                        <p:tav tm="100000">
                                          <p:val>
                                            <p:strVal val="ppt_y"/>
                                          </p:val>
                                        </p:tav>
                                      </p:tavLst>
                                    </p:anim>
                                    <p:set>
                                      <p:cBhvr>
                                        <p:cTn id="79" dur="1" fill="hold">
                                          <p:stCondLst>
                                            <p:cond delay="499"/>
                                          </p:stCondLst>
                                        </p:cTn>
                                        <p:tgtEl>
                                          <p:spTgt spid="7"/>
                                        </p:tgtEl>
                                        <p:attrNameLst>
                                          <p:attrName>style.visibility</p:attrName>
                                        </p:attrNameLst>
                                      </p:cBhvr>
                                      <p:to>
                                        <p:strVal val="hidden"/>
                                      </p:to>
                                    </p:set>
                                  </p:childTnLst>
                                </p:cTn>
                              </p:par>
                              <p:par>
                                <p:cTn id="80" presetID="2" presetClass="exit" presetSubtype="8" fill="hold" nodeType="withEffect">
                                  <p:stCondLst>
                                    <p:cond delay="0"/>
                                  </p:stCondLst>
                                  <p:childTnLst>
                                    <p:anim calcmode="lin" valueType="num">
                                      <p:cBhvr additive="base">
                                        <p:cTn id="81" dur="500"/>
                                        <p:tgtEl>
                                          <p:spTgt spid="6"/>
                                        </p:tgtEl>
                                        <p:attrNameLst>
                                          <p:attrName>ppt_x</p:attrName>
                                        </p:attrNameLst>
                                      </p:cBhvr>
                                      <p:tavLst>
                                        <p:tav tm="0">
                                          <p:val>
                                            <p:strVal val="ppt_x"/>
                                          </p:val>
                                        </p:tav>
                                        <p:tav tm="100000">
                                          <p:val>
                                            <p:strVal val="0-ppt_w/2"/>
                                          </p:val>
                                        </p:tav>
                                      </p:tavLst>
                                    </p:anim>
                                    <p:anim calcmode="lin" valueType="num">
                                      <p:cBhvr additive="base">
                                        <p:cTn id="82" dur="500"/>
                                        <p:tgtEl>
                                          <p:spTgt spid="6"/>
                                        </p:tgtEl>
                                        <p:attrNameLst>
                                          <p:attrName>ppt_y</p:attrName>
                                        </p:attrNameLst>
                                      </p:cBhvr>
                                      <p:tavLst>
                                        <p:tav tm="0">
                                          <p:val>
                                            <p:strVal val="ppt_y"/>
                                          </p:val>
                                        </p:tav>
                                        <p:tav tm="100000">
                                          <p:val>
                                            <p:strVal val="ppt_y"/>
                                          </p:val>
                                        </p:tav>
                                      </p:tavLst>
                                    </p:anim>
                                    <p:set>
                                      <p:cBhvr>
                                        <p:cTn id="83" dur="1" fill="hold">
                                          <p:stCondLst>
                                            <p:cond delay="499"/>
                                          </p:stCondLst>
                                        </p:cTn>
                                        <p:tgtEl>
                                          <p:spTgt spid="6"/>
                                        </p:tgtEl>
                                        <p:attrNameLst>
                                          <p:attrName>style.visibility</p:attrName>
                                        </p:attrNameLst>
                                      </p:cBhvr>
                                      <p:to>
                                        <p:strVal val="hidden"/>
                                      </p:to>
                                    </p:set>
                                  </p:childTnLst>
                                </p:cTn>
                              </p:par>
                              <p:par>
                                <p:cTn id="84" presetID="2" presetClass="exit" presetSubtype="8" fill="hold" grpId="2" nodeType="withEffect">
                                  <p:stCondLst>
                                    <p:cond delay="0"/>
                                  </p:stCondLst>
                                  <p:childTnLst>
                                    <p:anim calcmode="lin" valueType="num">
                                      <p:cBhvr additive="base">
                                        <p:cTn id="85" dur="500"/>
                                        <p:tgtEl>
                                          <p:spTgt spid="9"/>
                                        </p:tgtEl>
                                        <p:attrNameLst>
                                          <p:attrName>ppt_x</p:attrName>
                                        </p:attrNameLst>
                                      </p:cBhvr>
                                      <p:tavLst>
                                        <p:tav tm="0">
                                          <p:val>
                                            <p:strVal val="ppt_x"/>
                                          </p:val>
                                        </p:tav>
                                        <p:tav tm="100000">
                                          <p:val>
                                            <p:strVal val="0-ppt_w/2"/>
                                          </p:val>
                                        </p:tav>
                                      </p:tavLst>
                                    </p:anim>
                                    <p:anim calcmode="lin" valueType="num">
                                      <p:cBhvr additive="base">
                                        <p:cTn id="86" dur="500"/>
                                        <p:tgtEl>
                                          <p:spTgt spid="9"/>
                                        </p:tgtEl>
                                        <p:attrNameLst>
                                          <p:attrName>ppt_y</p:attrName>
                                        </p:attrNameLst>
                                      </p:cBhvr>
                                      <p:tavLst>
                                        <p:tav tm="0">
                                          <p:val>
                                            <p:strVal val="ppt_y"/>
                                          </p:val>
                                        </p:tav>
                                        <p:tav tm="100000">
                                          <p:val>
                                            <p:strVal val="ppt_y"/>
                                          </p:val>
                                        </p:tav>
                                      </p:tavLst>
                                    </p:anim>
                                    <p:set>
                                      <p:cBhvr>
                                        <p:cTn id="87" dur="1" fill="hold">
                                          <p:stCondLst>
                                            <p:cond delay="499"/>
                                          </p:stCondLst>
                                        </p:cTn>
                                        <p:tgtEl>
                                          <p:spTgt spid="9"/>
                                        </p:tgtEl>
                                        <p:attrNameLst>
                                          <p:attrName>style.visibility</p:attrName>
                                        </p:attrNameLst>
                                      </p:cBhvr>
                                      <p:to>
                                        <p:strVal val="hidden"/>
                                      </p:to>
                                    </p:set>
                                  </p:childTnLst>
                                </p:cTn>
                              </p:par>
                              <p:par>
                                <p:cTn id="88" presetID="2" presetClass="entr" presetSubtype="2"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additive="base">
                                        <p:cTn id="90" dur="500" fill="hold"/>
                                        <p:tgtEl>
                                          <p:spTgt spid="26"/>
                                        </p:tgtEl>
                                        <p:attrNameLst>
                                          <p:attrName>ppt_x</p:attrName>
                                        </p:attrNameLst>
                                      </p:cBhvr>
                                      <p:tavLst>
                                        <p:tav tm="0">
                                          <p:val>
                                            <p:strVal val="1+#ppt_w/2"/>
                                          </p:val>
                                        </p:tav>
                                        <p:tav tm="100000">
                                          <p:val>
                                            <p:strVal val="#ppt_x"/>
                                          </p:val>
                                        </p:tav>
                                      </p:tavLst>
                                    </p:anim>
                                    <p:anim calcmode="lin" valueType="num">
                                      <p:cBhvr additive="base">
                                        <p:cTn id="91"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7" presetClass="entr" presetSubtype="0"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500"/>
                                        <p:tgtEl>
                                          <p:spTgt spid="18"/>
                                        </p:tgtEl>
                                      </p:cBhvr>
                                    </p:animEffect>
                                    <p:anim calcmode="lin" valueType="num">
                                      <p:cBhvr>
                                        <p:cTn id="97" dur="1500" fill="hold"/>
                                        <p:tgtEl>
                                          <p:spTgt spid="18"/>
                                        </p:tgtEl>
                                        <p:attrNameLst>
                                          <p:attrName>ppt_x</p:attrName>
                                        </p:attrNameLst>
                                      </p:cBhvr>
                                      <p:tavLst>
                                        <p:tav tm="0">
                                          <p:val>
                                            <p:strVal val="#ppt_x"/>
                                          </p:val>
                                        </p:tav>
                                        <p:tav tm="100000">
                                          <p:val>
                                            <p:strVal val="#ppt_x"/>
                                          </p:val>
                                        </p:tav>
                                      </p:tavLst>
                                    </p:anim>
                                    <p:anim calcmode="lin" valueType="num">
                                      <p:cBhvr>
                                        <p:cTn id="98" dur="1500" fill="hold"/>
                                        <p:tgtEl>
                                          <p:spTgt spid="18"/>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anim calcmode="lin" valueType="num">
                                      <p:cBhvr>
                                        <p:cTn id="102" dur="1000" fill="hold"/>
                                        <p:tgtEl>
                                          <p:spTgt spid="14"/>
                                        </p:tgtEl>
                                        <p:attrNameLst>
                                          <p:attrName>ppt_x</p:attrName>
                                        </p:attrNameLst>
                                      </p:cBhvr>
                                      <p:tavLst>
                                        <p:tav tm="0">
                                          <p:val>
                                            <p:strVal val="#ppt_x"/>
                                          </p:val>
                                        </p:tav>
                                        <p:tav tm="100000">
                                          <p:val>
                                            <p:strVal val="#ppt_x"/>
                                          </p:val>
                                        </p:tav>
                                      </p:tavLst>
                                    </p:anim>
                                    <p:anim calcmode="lin" valueType="num">
                                      <p:cBhvr>
                                        <p:cTn id="103" dur="1000" fill="hold"/>
                                        <p:tgtEl>
                                          <p:spTgt spid="14"/>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1000"/>
                                        <p:tgtEl>
                                          <p:spTgt spid="27"/>
                                        </p:tgtEl>
                                      </p:cBhvr>
                                    </p:animEffect>
                                    <p:anim calcmode="lin" valueType="num">
                                      <p:cBhvr>
                                        <p:cTn id="107" dur="1000" fill="hold"/>
                                        <p:tgtEl>
                                          <p:spTgt spid="27"/>
                                        </p:tgtEl>
                                        <p:attrNameLst>
                                          <p:attrName>ppt_x</p:attrName>
                                        </p:attrNameLst>
                                      </p:cBhvr>
                                      <p:tavLst>
                                        <p:tav tm="0">
                                          <p:val>
                                            <p:strVal val="#ppt_x"/>
                                          </p:val>
                                        </p:tav>
                                        <p:tav tm="100000">
                                          <p:val>
                                            <p:strVal val="#ppt_x"/>
                                          </p:val>
                                        </p:tav>
                                      </p:tavLst>
                                    </p:anim>
                                    <p:anim calcmode="lin" valueType="num">
                                      <p:cBhvr>
                                        <p:cTn id="10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21" grpId="0"/>
      <p:bldP spid="23" grpId="0"/>
      <p:bldP spid="4" grpId="0"/>
      <p:bldP spid="4" grpId="1"/>
      <p:bldP spid="4" grpId="2"/>
      <p:bldP spid="7" grpId="0" animBg="1"/>
      <p:bldP spid="7" grpId="1" animBg="1"/>
      <p:bldP spid="7" grpId="2" animBg="1"/>
      <p:bldP spid="9" grpId="0"/>
      <p:bldP spid="9" grpId="1"/>
      <p:bldP spid="9" grpId="2"/>
      <p:bldP spid="26" grpId="0"/>
      <p:bldP spid="18" grpId="0"/>
      <p:bldP spid="14"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03135" y="278487"/>
            <a:ext cx="10515600" cy="1325563"/>
          </a:xfrm>
        </p:spPr>
        <p:txBody>
          <a:bodyPr/>
          <a:lstStyle/>
          <a:p>
            <a:r>
              <a:rPr lang="en-US" dirty="0" smtClean="0"/>
              <a:t>Switch Statement</a:t>
            </a:r>
            <a:endParaRPr lang="en-US" dirty="0"/>
          </a:p>
        </p:txBody>
      </p:sp>
      <p:sp>
        <p:nvSpPr>
          <p:cNvPr id="3" name="Content Placeholder 2"/>
          <p:cNvSpPr>
            <a:spLocks noGrp="1"/>
          </p:cNvSpPr>
          <p:nvPr>
            <p:ph idx="1"/>
          </p:nvPr>
        </p:nvSpPr>
        <p:spPr>
          <a:xfrm>
            <a:off x="838200" y="1489948"/>
            <a:ext cx="10515600" cy="4351338"/>
          </a:xfrm>
        </p:spPr>
        <p:txBody>
          <a:bodyPr/>
          <a:lstStyle/>
          <a:p>
            <a:pPr>
              <a:defRPr/>
            </a:pPr>
            <a:r>
              <a:rPr lang="en-US" dirty="0" smtClean="0"/>
              <a:t>The </a:t>
            </a:r>
            <a:r>
              <a:rPr lang="en-US" dirty="0" smtClean="0">
                <a:latin typeface="Consolas" pitchFamily="49" charset="0"/>
                <a:cs typeface="Consolas" pitchFamily="49" charset="0"/>
              </a:rPr>
              <a:t>switch</a:t>
            </a:r>
            <a:r>
              <a:rPr lang="en-US" dirty="0" smtClean="0"/>
              <a:t> statement works like in C#:</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170</a:t>
            </a:fld>
            <a:endParaRPr lang="en-US" dirty="0"/>
          </a:p>
        </p:txBody>
      </p:sp>
      <p:sp>
        <p:nvSpPr>
          <p:cNvPr id="5" name="Rectangle 4"/>
          <p:cNvSpPr>
            <a:spLocks noChangeArrowheads="1"/>
          </p:cNvSpPr>
          <p:nvPr/>
        </p:nvSpPr>
        <p:spPr bwMode="auto">
          <a:xfrm>
            <a:off x="2209800" y="1905000"/>
            <a:ext cx="7772400"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switch (variable)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case 1: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 do something</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break;</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case 'a':</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 do something else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break;</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case 3.14:</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 another code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break;</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default: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 something completely different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7" name="Rectangle 6"/>
          <p:cNvSpPr/>
          <p:nvPr/>
        </p:nvSpPr>
        <p:spPr>
          <a:xfrm>
            <a:off x="6060935" y="1905000"/>
            <a:ext cx="4155305"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switch-statements.html</a:t>
            </a:r>
          </a:p>
        </p:txBody>
      </p:sp>
    </p:spTree>
    <p:extLst>
      <p:ext uri="{BB962C8B-B14F-4D97-AF65-F5344CB8AC3E}">
        <p14:creationId xmlns:p14="http://schemas.microsoft.com/office/powerpoint/2010/main" val="393438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http://www.ourrisingsound.com/wp-content/uploads/2009/01/loops_icon.png"/>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203406" y="1073324"/>
            <a:ext cx="1990726" cy="260174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Loops</a:t>
            </a:r>
            <a:endParaRPr lang="en-US" dirty="0"/>
          </a:p>
        </p:txBody>
      </p:sp>
      <p:sp>
        <p:nvSpPr>
          <p:cNvPr id="3" name="Content Placeholder 2"/>
          <p:cNvSpPr>
            <a:spLocks noGrp="1"/>
          </p:cNvSpPr>
          <p:nvPr>
            <p:ph idx="1"/>
          </p:nvPr>
        </p:nvSpPr>
        <p:spPr/>
        <p:txBody>
          <a:bodyPr/>
          <a:lstStyle/>
          <a:p>
            <a:pPr marL="342900" indent="-342900">
              <a:lnSpc>
                <a:spcPct val="100000"/>
              </a:lnSpc>
              <a:defRPr/>
            </a:pPr>
            <a:r>
              <a:rPr lang="en-GB" dirty="0" smtClean="0"/>
              <a:t>Like in C#</a:t>
            </a:r>
          </a:p>
          <a:p>
            <a:pPr marL="982663" lvl="2" indent="-342900">
              <a:lnSpc>
                <a:spcPct val="100000"/>
              </a:lnSpc>
              <a:buClr>
                <a:schemeClr val="tx1"/>
              </a:buClr>
              <a:defRPr/>
            </a:pPr>
            <a:r>
              <a:rPr lang="en-GB" sz="3000" dirty="0">
                <a:latin typeface="Consolas" pitchFamily="49" charset="0"/>
                <a:cs typeface="Consolas" pitchFamily="49" charset="0"/>
              </a:rPr>
              <a:t>for</a:t>
            </a:r>
            <a:r>
              <a:rPr lang="en-GB" sz="3000" dirty="0"/>
              <a:t> loop</a:t>
            </a:r>
          </a:p>
          <a:p>
            <a:pPr marL="982663" lvl="2" indent="-342900">
              <a:lnSpc>
                <a:spcPct val="100000"/>
              </a:lnSpc>
              <a:buClr>
                <a:schemeClr val="tx1"/>
              </a:buClr>
              <a:defRPr/>
            </a:pPr>
            <a:r>
              <a:rPr lang="en-GB" sz="3000" dirty="0">
                <a:latin typeface="Consolas" pitchFamily="49" charset="0"/>
                <a:cs typeface="Consolas" pitchFamily="49" charset="0"/>
              </a:rPr>
              <a:t>while</a:t>
            </a:r>
            <a:r>
              <a:rPr lang="en-GB" sz="3000" dirty="0"/>
              <a:t> loop</a:t>
            </a:r>
          </a:p>
          <a:p>
            <a:pPr marL="982663" lvl="2" indent="-342900">
              <a:lnSpc>
                <a:spcPct val="100000"/>
              </a:lnSpc>
              <a:buClr>
                <a:schemeClr val="tx1"/>
              </a:buClr>
              <a:defRPr/>
            </a:pPr>
            <a:r>
              <a:rPr lang="en-GB" sz="3000" dirty="0">
                <a:latin typeface="Consolas" pitchFamily="49" charset="0"/>
                <a:cs typeface="Consolas" pitchFamily="49" charset="0"/>
              </a:rPr>
              <a:t>do</a:t>
            </a:r>
            <a:r>
              <a:rPr lang="en-GB" sz="3000" dirty="0">
                <a:cs typeface="Consolas" pitchFamily="49" charset="0"/>
              </a:rPr>
              <a:t> </a:t>
            </a:r>
            <a:r>
              <a:rPr lang="en-GB" sz="3000" dirty="0">
                <a:latin typeface="Consolas" pitchFamily="49" charset="0"/>
                <a:cs typeface="Consolas" pitchFamily="49" charset="0"/>
              </a:rPr>
              <a:t>…</a:t>
            </a:r>
            <a:r>
              <a:rPr lang="en-GB" sz="3000" dirty="0">
                <a:cs typeface="Consolas" pitchFamily="49" charset="0"/>
              </a:rPr>
              <a:t> </a:t>
            </a:r>
            <a:r>
              <a:rPr lang="en-GB" sz="3000" dirty="0">
                <a:latin typeface="Consolas" pitchFamily="49" charset="0"/>
                <a:cs typeface="Consolas" pitchFamily="49" charset="0"/>
              </a:rPr>
              <a:t>while</a:t>
            </a:r>
            <a:r>
              <a:rPr lang="en-GB" sz="3000" dirty="0"/>
              <a:t> loop</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171</a:t>
            </a:fld>
            <a:endParaRPr lang="en-US" dirty="0"/>
          </a:p>
        </p:txBody>
      </p:sp>
      <p:sp>
        <p:nvSpPr>
          <p:cNvPr id="5" name="Rectangle 3"/>
          <p:cNvSpPr>
            <a:spLocks noChangeArrowheads="1"/>
          </p:cNvSpPr>
          <p:nvPr/>
        </p:nvSpPr>
        <p:spPr bwMode="auto">
          <a:xfrm>
            <a:off x="2286000" y="4205287"/>
            <a:ext cx="7620000"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counter;</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for (counter=0; counter&lt;4; counter++)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alert(counter);</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while (counter &lt; 5)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alert(++counter);</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8" name="Rectangle 7"/>
          <p:cNvSpPr/>
          <p:nvPr/>
        </p:nvSpPr>
        <p:spPr>
          <a:xfrm>
            <a:off x="8042990" y="5748993"/>
            <a:ext cx="1973617"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loops.html</a:t>
            </a:r>
          </a:p>
        </p:txBody>
      </p:sp>
      <p:pic>
        <p:nvPicPr>
          <p:cNvPr id="3075"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953001" y="497574"/>
            <a:ext cx="2090737" cy="2386228"/>
          </a:xfrm>
          <a:prstGeom prst="roundRect">
            <a:avLst>
              <a:gd name="adj" fmla="val 3911"/>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530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a:t>
            </a:r>
            <a:endParaRPr lang="en-US" dirty="0"/>
          </a:p>
        </p:txBody>
      </p:sp>
      <p:sp>
        <p:nvSpPr>
          <p:cNvPr id="3" name="Content Placeholder 2"/>
          <p:cNvSpPr>
            <a:spLocks noGrp="1"/>
          </p:cNvSpPr>
          <p:nvPr>
            <p:ph idx="1"/>
          </p:nvPr>
        </p:nvSpPr>
        <p:spPr/>
        <p:txBody>
          <a:bodyPr/>
          <a:lstStyle/>
          <a:p>
            <a:pPr>
              <a:defRPr/>
            </a:pPr>
            <a:r>
              <a:rPr lang="en-GB" dirty="0" smtClean="0"/>
              <a:t>Code structure – splitting code into parts</a:t>
            </a:r>
          </a:p>
          <a:p>
            <a:pPr>
              <a:defRPr/>
            </a:pPr>
            <a:r>
              <a:rPr lang="en-GB" dirty="0" smtClean="0"/>
              <a:t>Data comes in, processed, result returned</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172</a:t>
            </a:fld>
            <a:endParaRPr lang="en-US" dirty="0"/>
          </a:p>
        </p:txBody>
      </p:sp>
      <p:sp>
        <p:nvSpPr>
          <p:cNvPr id="5" name="Rectangle 4"/>
          <p:cNvSpPr>
            <a:spLocks noChangeArrowheads="1"/>
          </p:cNvSpPr>
          <p:nvPr/>
        </p:nvSpPr>
        <p:spPr bwMode="auto">
          <a:xfrm>
            <a:off x="2362200" y="3160851"/>
            <a:ext cx="4202112" cy="21236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function average(a, b, c)</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total;</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total = a+b+c;</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return total/3;</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9" name="AutoShape 7"/>
          <p:cNvSpPr>
            <a:spLocks noChangeArrowheads="1"/>
          </p:cNvSpPr>
          <p:nvPr/>
        </p:nvSpPr>
        <p:spPr bwMode="auto">
          <a:xfrm>
            <a:off x="7010402" y="2667001"/>
            <a:ext cx="2819399" cy="919401"/>
          </a:xfrm>
          <a:prstGeom prst="wedgeRoundRectCallout">
            <a:avLst>
              <a:gd name="adj1" fmla="val -72956"/>
              <a:gd name="adj2" fmla="val 27094"/>
              <a:gd name="adj3" fmla="val 16667"/>
            </a:avLst>
          </a:prstGeom>
          <a:solidFill>
            <a:srgbClr val="9F8471"/>
          </a:solidFill>
          <a:ln w="6350">
            <a:solidFill>
              <a:schemeClr val="tx1">
                <a:lumMod val="20000"/>
                <a:lumOff val="80000"/>
              </a:schemeClr>
            </a:solidFill>
          </a:ln>
        </p:spPr>
        <p:txBody>
          <a:bodyPr wrap="square">
            <a:spAutoFit/>
          </a:bodyPr>
          <a:lstStyle/>
          <a:p>
            <a:pPr algn="ctr" eaLnBrk="1" hangingPunct="1">
              <a:lnSpc>
                <a:spcPct val="100000"/>
              </a:lnSpc>
              <a:spcBef>
                <a:spcPct val="20000"/>
              </a:spcBef>
            </a:pPr>
            <a:r>
              <a:rPr lang="en-GB" sz="2400" b="1" dirty="0">
                <a:solidFill>
                  <a:srgbClr val="EBFFD2"/>
                </a:solidFill>
                <a:effectLst>
                  <a:outerShdw blurRad="38100" dist="38100" dir="2700000" algn="tl">
                    <a:srgbClr val="000000">
                      <a:alpha val="43137"/>
                    </a:srgbClr>
                  </a:outerShdw>
                </a:effectLst>
              </a:rPr>
              <a:t>Parameters come in here.</a:t>
            </a:r>
          </a:p>
        </p:txBody>
      </p:sp>
      <p:sp>
        <p:nvSpPr>
          <p:cNvPr id="12" name="AutoShape 7"/>
          <p:cNvSpPr>
            <a:spLocks noChangeArrowheads="1"/>
          </p:cNvSpPr>
          <p:nvPr/>
        </p:nvSpPr>
        <p:spPr bwMode="auto">
          <a:xfrm>
            <a:off x="7010402" y="3750984"/>
            <a:ext cx="2819399" cy="1736646"/>
          </a:xfrm>
          <a:prstGeom prst="wedgeRoundRectCallout">
            <a:avLst>
              <a:gd name="adj1" fmla="val -131421"/>
              <a:gd name="adj2" fmla="val -25034"/>
              <a:gd name="adj3" fmla="val 16667"/>
            </a:avLst>
          </a:prstGeom>
          <a:solidFill>
            <a:srgbClr val="9F8471"/>
          </a:solidFill>
          <a:ln w="6350">
            <a:solidFill>
              <a:schemeClr val="tx1">
                <a:lumMod val="20000"/>
                <a:lumOff val="80000"/>
              </a:schemeClr>
            </a:solidFill>
          </a:ln>
        </p:spPr>
        <p:txBody>
          <a:bodyPr wrap="square">
            <a:spAutoFit/>
          </a:bodyPr>
          <a:lstStyle/>
          <a:p>
            <a:pPr algn="ctr">
              <a:spcBef>
                <a:spcPct val="20000"/>
              </a:spcBef>
            </a:pPr>
            <a:r>
              <a:rPr lang="en-GB" sz="2400" b="1" dirty="0">
                <a:solidFill>
                  <a:srgbClr val="EBFFD2"/>
                </a:solidFill>
                <a:effectLst>
                  <a:outerShdw blurRad="38100" dist="38100" dir="2700000" algn="tl">
                    <a:srgbClr val="000000">
                      <a:alpha val="43137"/>
                    </a:srgbClr>
                  </a:outerShdw>
                </a:effectLst>
              </a:rPr>
              <a:t>Declaring variables is optional. Type is never declared.</a:t>
            </a:r>
          </a:p>
        </p:txBody>
      </p:sp>
      <p:sp>
        <p:nvSpPr>
          <p:cNvPr id="13" name="AutoShape 7"/>
          <p:cNvSpPr>
            <a:spLocks noChangeArrowheads="1"/>
          </p:cNvSpPr>
          <p:nvPr/>
        </p:nvSpPr>
        <p:spPr bwMode="auto">
          <a:xfrm>
            <a:off x="6724650" y="5568176"/>
            <a:ext cx="2819400" cy="953453"/>
          </a:xfrm>
          <a:prstGeom prst="wedgeRoundRectCallout">
            <a:avLst>
              <a:gd name="adj1" fmla="val -105513"/>
              <a:gd name="adj2" fmla="val -100856"/>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GB" sz="2400" b="1" dirty="0">
                <a:solidFill>
                  <a:srgbClr val="EBFFD2"/>
                </a:solidFill>
                <a:effectLst>
                  <a:outerShdw blurRad="38100" dist="38100" dir="2700000" algn="tl">
                    <a:srgbClr val="000000">
                      <a:alpha val="43137"/>
                    </a:srgbClr>
                  </a:outerShdw>
                </a:effectLst>
              </a:rPr>
              <a:t>Value returned here.</a:t>
            </a:r>
          </a:p>
        </p:txBody>
      </p:sp>
    </p:spTree>
    <p:extLst>
      <p:ext uri="{BB962C8B-B14F-4D97-AF65-F5344CB8AC3E}">
        <p14:creationId xmlns:p14="http://schemas.microsoft.com/office/powerpoint/2010/main" val="98174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686800" cy="914400"/>
          </a:xfrm>
        </p:spPr>
        <p:txBody>
          <a:bodyPr>
            <a:normAutofit fontScale="90000"/>
          </a:bodyPr>
          <a:lstStyle/>
          <a:p>
            <a:r>
              <a:rPr lang="en-US" dirty="0" smtClean="0"/>
              <a:t>Function Arguments </a:t>
            </a:r>
            <a:br>
              <a:rPr lang="en-US" dirty="0" smtClean="0"/>
            </a:br>
            <a:r>
              <a:rPr lang="en-US" dirty="0" smtClean="0"/>
              <a:t>and Return Value</a:t>
            </a:r>
            <a:endParaRPr lang="en-US" dirty="0"/>
          </a:p>
        </p:txBody>
      </p:sp>
      <p:sp>
        <p:nvSpPr>
          <p:cNvPr id="3" name="Content Placeholder 2"/>
          <p:cNvSpPr>
            <a:spLocks noGrp="1"/>
          </p:cNvSpPr>
          <p:nvPr>
            <p:ph idx="1"/>
          </p:nvPr>
        </p:nvSpPr>
        <p:spPr>
          <a:xfrm>
            <a:off x="1752600" y="1143000"/>
            <a:ext cx="8686800" cy="5562600"/>
          </a:xfrm>
        </p:spPr>
        <p:txBody>
          <a:bodyPr/>
          <a:lstStyle/>
          <a:p>
            <a:pPr>
              <a:defRPr/>
            </a:pPr>
            <a:r>
              <a:rPr lang="en-US" dirty="0" smtClean="0"/>
              <a:t>Functions are not required to return a value</a:t>
            </a:r>
          </a:p>
          <a:p>
            <a:pPr>
              <a:defRPr/>
            </a:pPr>
            <a:r>
              <a:rPr lang="en-US" dirty="0" smtClean="0"/>
              <a:t>When calling function it is not obligatory to specify all of its arguments</a:t>
            </a:r>
          </a:p>
          <a:p>
            <a:pPr lvl="1">
              <a:defRPr/>
            </a:pPr>
            <a:r>
              <a:rPr lang="en-US" sz="2800" dirty="0"/>
              <a:t>The function has access to all the arguments passed via </a:t>
            </a:r>
            <a:r>
              <a:rPr lang="en-US" sz="2800" dirty="0">
                <a:latin typeface="Consolas" pitchFamily="49" charset="0"/>
              </a:rPr>
              <a:t>arguments</a:t>
            </a:r>
            <a:r>
              <a:rPr lang="en-US" sz="2800" dirty="0"/>
              <a:t> array</a:t>
            </a:r>
            <a:endParaRPr lang="bg-BG" sz="2800"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173</a:t>
            </a:fld>
            <a:endParaRPr lang="en-US" dirty="0"/>
          </a:p>
        </p:txBody>
      </p:sp>
      <p:sp>
        <p:nvSpPr>
          <p:cNvPr id="5" name="Rectangle 4"/>
          <p:cNvSpPr>
            <a:spLocks noChangeArrowheads="1"/>
          </p:cNvSpPr>
          <p:nvPr/>
        </p:nvSpPr>
        <p:spPr bwMode="auto">
          <a:xfrm>
            <a:off x="2212976" y="4154032"/>
            <a:ext cx="7769224"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function sum()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sum = 0;</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for (var i = 0; i &lt; arguments.length; i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sum += parseInt(arguments[i]);</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return sum;</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alert(sum(1, 2, 4));</a:t>
            </a:r>
          </a:p>
        </p:txBody>
      </p:sp>
      <p:sp>
        <p:nvSpPr>
          <p:cNvPr id="6" name="Rectangle 5"/>
          <p:cNvSpPr/>
          <p:nvPr/>
        </p:nvSpPr>
        <p:spPr>
          <a:xfrm>
            <a:off x="6183650" y="5867400"/>
            <a:ext cx="3773790" cy="523220"/>
          </a:xfrm>
          <a:prstGeom prst="rect">
            <a:avLst/>
          </a:prstGeom>
        </p:spPr>
        <p:txBody>
          <a:bodyPr wrap="none">
            <a:spAutoFit/>
          </a:bodyPr>
          <a:lstStyle/>
          <a:p>
            <a:pPr algn="r"/>
            <a:r>
              <a:rPr lang="en-US" sz="2800" b="1" dirty="0">
                <a:effectLst>
                  <a:outerShdw blurRad="38100" dist="38100" dir="2700000" algn="tl">
                    <a:srgbClr val="000000">
                      <a:alpha val="43137"/>
                    </a:srgbClr>
                  </a:outerShdw>
                </a:effectLst>
              </a:rPr>
              <a:t>functions-demo.html</a:t>
            </a:r>
          </a:p>
        </p:txBody>
      </p:sp>
    </p:spTree>
    <p:extLst>
      <p:ext uri="{BB962C8B-B14F-4D97-AF65-F5344CB8AC3E}">
        <p14:creationId xmlns:p14="http://schemas.microsoft.com/office/powerpoint/2010/main" val="59457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195" y="1143000"/>
            <a:ext cx="5377178" cy="3080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ctrTitle"/>
          </p:nvPr>
        </p:nvSpPr>
        <p:spPr>
          <a:xfrm>
            <a:off x="1428750" y="4800600"/>
            <a:ext cx="8934450" cy="1371600"/>
          </a:xfrm>
        </p:spPr>
        <p:txBody>
          <a:bodyPr>
            <a:normAutofit fontScale="90000"/>
          </a:bodyPr>
          <a:lstStyle/>
          <a:p>
            <a:r>
              <a:rPr lang="en-US" dirty="0" smtClean="0"/>
              <a:t>Document Object Model (DOM)</a:t>
            </a:r>
            <a:endParaRPr lang="en-US" dirty="0"/>
          </a:p>
        </p:txBody>
      </p:sp>
    </p:spTree>
    <p:extLst>
      <p:ext uri="{BB962C8B-B14F-4D97-AF65-F5344CB8AC3E}">
        <p14:creationId xmlns:p14="http://schemas.microsoft.com/office/powerpoint/2010/main" val="186719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65907"/>
            <a:ext cx="8572500" cy="914400"/>
          </a:xfrm>
        </p:spPr>
        <p:txBody>
          <a:bodyPr>
            <a:normAutofit fontScale="90000"/>
          </a:bodyPr>
          <a:lstStyle/>
          <a:p>
            <a:r>
              <a:rPr lang="en-US" dirty="0" smtClean="0"/>
              <a:t>Document Object Model (DOM)</a:t>
            </a:r>
            <a:endParaRPr lang="en-US" dirty="0"/>
          </a:p>
        </p:txBody>
      </p:sp>
      <p:sp>
        <p:nvSpPr>
          <p:cNvPr id="3" name="Content Placeholder 2"/>
          <p:cNvSpPr>
            <a:spLocks noGrp="1"/>
          </p:cNvSpPr>
          <p:nvPr>
            <p:ph idx="1"/>
          </p:nvPr>
        </p:nvSpPr>
        <p:spPr/>
        <p:txBody>
          <a:bodyPr>
            <a:normAutofit lnSpcReduction="10000"/>
          </a:bodyPr>
          <a:lstStyle/>
          <a:p>
            <a:pPr>
              <a:defRPr/>
            </a:pPr>
            <a:r>
              <a:rPr lang="en-CA" sz="3000" dirty="0">
                <a:cs typeface="Times New Roman" pitchFamily="18" charset="0"/>
              </a:rPr>
              <a:t>Every HTML element is accessible via the JavaScript DOM API</a:t>
            </a:r>
          </a:p>
          <a:p>
            <a:pPr>
              <a:defRPr/>
            </a:pPr>
            <a:r>
              <a:rPr lang="en-CA" sz="3000" dirty="0">
                <a:cs typeface="Times New Roman" pitchFamily="18" charset="0"/>
              </a:rPr>
              <a:t>Most DOM objects can be manipulated by the programmer</a:t>
            </a:r>
          </a:p>
          <a:p>
            <a:pPr>
              <a:defRPr/>
            </a:pPr>
            <a:r>
              <a:rPr lang="en-CA" sz="3000" dirty="0">
                <a:cs typeface="Times New Roman" pitchFamily="18" charset="0"/>
              </a:rPr>
              <a:t>The event model lets a document to react when the user does something on the page</a:t>
            </a:r>
          </a:p>
          <a:p>
            <a:pPr>
              <a:defRPr/>
            </a:pPr>
            <a:r>
              <a:rPr lang="en-US" sz="3000" dirty="0"/>
              <a:t>Advantages</a:t>
            </a:r>
          </a:p>
          <a:p>
            <a:pPr lvl="1">
              <a:defRPr/>
            </a:pPr>
            <a:r>
              <a:rPr lang="en-US" sz="2800" dirty="0"/>
              <a:t>Create interactive pages</a:t>
            </a:r>
          </a:p>
          <a:p>
            <a:pPr lvl="1">
              <a:defRPr/>
            </a:pPr>
            <a:r>
              <a:rPr lang="en-US" sz="2800" dirty="0"/>
              <a:t>Updates the objects of a page without reloading it</a:t>
            </a:r>
            <a:endParaRPr lang="en-CA" sz="2800" dirty="0">
              <a:cs typeface="Times New Roman" pitchFamily="18"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175</a:t>
            </a:fld>
            <a:endParaRPr lang="en-US" dirty="0"/>
          </a:p>
        </p:txBody>
      </p:sp>
    </p:spTree>
    <p:extLst>
      <p:ext uri="{BB962C8B-B14F-4D97-AF65-F5344CB8AC3E}">
        <p14:creationId xmlns:p14="http://schemas.microsoft.com/office/powerpoint/2010/main" val="195222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3" name="Content Placeholder 2"/>
          <p:cNvSpPr>
            <a:spLocks noGrp="1"/>
          </p:cNvSpPr>
          <p:nvPr>
            <p:ph idx="1"/>
          </p:nvPr>
        </p:nvSpPr>
        <p:spPr/>
        <p:txBody>
          <a:bodyPr/>
          <a:lstStyle/>
          <a:p>
            <a:pPr>
              <a:defRPr/>
            </a:pPr>
            <a:r>
              <a:rPr lang="en-US" dirty="0" smtClean="0"/>
              <a:t>Access elements via their ID attribute</a:t>
            </a:r>
          </a:p>
          <a:p>
            <a:pPr>
              <a:defRPr/>
            </a:pPr>
            <a:endParaRPr lang="en-US" dirty="0" smtClean="0"/>
          </a:p>
          <a:p>
            <a:pPr>
              <a:defRPr/>
            </a:pPr>
            <a:r>
              <a:rPr lang="en-US" dirty="0" smtClean="0"/>
              <a:t>Via the name attribute</a:t>
            </a:r>
          </a:p>
          <a:p>
            <a:pPr>
              <a:defRPr/>
            </a:pPr>
            <a:endParaRPr lang="en-US" dirty="0" smtClean="0"/>
          </a:p>
          <a:p>
            <a:pPr>
              <a:defRPr/>
            </a:pPr>
            <a:r>
              <a:rPr lang="en-US" dirty="0" smtClean="0"/>
              <a:t>Via tag name</a:t>
            </a:r>
          </a:p>
          <a:p>
            <a:pPr>
              <a:defRPr/>
            </a:pPr>
            <a:endParaRPr lang="en-US" dirty="0" smtClean="0"/>
          </a:p>
          <a:p>
            <a:pPr lvl="1">
              <a:defRPr/>
            </a:pPr>
            <a:r>
              <a:rPr lang="en-US" dirty="0" smtClean="0"/>
              <a:t>Returns array of descendant </a:t>
            </a:r>
            <a:r>
              <a:rPr lang="en-US" noProof="1" smtClean="0">
                <a:latin typeface="Consolas" pitchFamily="49" charset="0"/>
                <a:cs typeface="Consolas" pitchFamily="49" charset="0"/>
              </a:rPr>
              <a:t>&lt;img&gt;</a:t>
            </a:r>
            <a:r>
              <a:rPr lang="en-US" dirty="0" smtClean="0"/>
              <a:t> elements of the element "</a:t>
            </a:r>
            <a:r>
              <a:rPr lang="en-US" noProof="1" smtClean="0">
                <a:latin typeface="Consolas" pitchFamily="49" charset="0"/>
                <a:cs typeface="Consolas" pitchFamily="49" charset="0"/>
              </a:rPr>
              <a:t>el</a:t>
            </a:r>
            <a:r>
              <a:rPr lang="en-US" dirty="0" smtClean="0"/>
              <a:t>"</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176</a:t>
            </a:fld>
            <a:endParaRPr lang="en-US" dirty="0"/>
          </a:p>
        </p:txBody>
      </p:sp>
      <p:sp>
        <p:nvSpPr>
          <p:cNvPr id="5" name="Rectangle 4"/>
          <p:cNvSpPr>
            <a:spLocks noChangeArrowheads="1"/>
          </p:cNvSpPr>
          <p:nvPr/>
        </p:nvSpPr>
        <p:spPr bwMode="auto">
          <a:xfrm>
            <a:off x="2208213" y="2413219"/>
            <a:ext cx="7848600"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elem = document.getElementById("some_id")</a:t>
            </a:r>
          </a:p>
        </p:txBody>
      </p:sp>
      <p:sp>
        <p:nvSpPr>
          <p:cNvPr id="6" name="Rectangle 5"/>
          <p:cNvSpPr>
            <a:spLocks noChangeArrowheads="1"/>
          </p:cNvSpPr>
          <p:nvPr/>
        </p:nvSpPr>
        <p:spPr bwMode="auto">
          <a:xfrm>
            <a:off x="2208213" y="3412609"/>
            <a:ext cx="7848600"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arr = document.getElementsByName("some_name")</a:t>
            </a:r>
          </a:p>
        </p:txBody>
      </p:sp>
      <p:sp>
        <p:nvSpPr>
          <p:cNvPr id="7" name="Rectangle 6"/>
          <p:cNvSpPr>
            <a:spLocks noChangeArrowheads="1"/>
          </p:cNvSpPr>
          <p:nvPr/>
        </p:nvSpPr>
        <p:spPr bwMode="auto">
          <a:xfrm>
            <a:off x="2208213" y="4321371"/>
            <a:ext cx="7848600"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imgTags = el.getElementsByTagName("img")</a:t>
            </a:r>
          </a:p>
        </p:txBody>
      </p:sp>
    </p:spTree>
    <p:extLst>
      <p:ext uri="{BB962C8B-B14F-4D97-AF65-F5344CB8AC3E}">
        <p14:creationId xmlns:p14="http://schemas.microsoft.com/office/powerpoint/2010/main" val="16803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pPr>
              <a:defRPr/>
            </a:pPr>
            <a:r>
              <a:rPr lang="en-US" dirty="0" smtClean="0"/>
              <a:t>Once we access an element, we can read and write its attributes</a:t>
            </a:r>
          </a:p>
          <a:p>
            <a:pPr>
              <a:defRPr/>
            </a:pPr>
            <a:endParaRPr lang="en-US" dirty="0"/>
          </a:p>
          <a:p>
            <a:pPr>
              <a:defRPr/>
            </a:pP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177</a:t>
            </a:fld>
            <a:endParaRPr lang="en-US" dirty="0"/>
          </a:p>
        </p:txBody>
      </p:sp>
      <p:sp>
        <p:nvSpPr>
          <p:cNvPr id="5" name="Rectangle 4"/>
          <p:cNvSpPr>
            <a:spLocks noChangeArrowheads="1"/>
          </p:cNvSpPr>
          <p:nvPr/>
        </p:nvSpPr>
        <p:spPr bwMode="auto">
          <a:xfrm>
            <a:off x="2127250" y="2863097"/>
            <a:ext cx="7931150" cy="34778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function change(state)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lampImg = document.getElementById("lamp");</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lampImg.src = "lamp_" + state + ".png";</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statusDiv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document.getElementById("statusDiv");</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statusDiv.innerHTML = "The lamp is " + state";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&lt;img src="test_on.gif" onmouseover="change('off')"</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onmouseout="change('on')" /&gt;</a:t>
            </a:r>
            <a:endPar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7"/>
          <p:cNvSpPr/>
          <p:nvPr/>
        </p:nvSpPr>
        <p:spPr>
          <a:xfrm>
            <a:off x="5783729" y="2339877"/>
            <a:ext cx="4350871"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DOM-manipulation.html</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592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Element Properties</a:t>
            </a:r>
            <a:endParaRPr lang="en-US" dirty="0"/>
          </a:p>
        </p:txBody>
      </p:sp>
      <p:sp>
        <p:nvSpPr>
          <p:cNvPr id="3" name="Content Placeholder 2"/>
          <p:cNvSpPr>
            <a:spLocks noGrp="1"/>
          </p:cNvSpPr>
          <p:nvPr>
            <p:ph idx="1"/>
          </p:nvPr>
        </p:nvSpPr>
        <p:spPr>
          <a:xfrm>
            <a:off x="1676400" y="1690688"/>
            <a:ext cx="8686800" cy="5715000"/>
          </a:xfrm>
        </p:spPr>
        <p:txBody>
          <a:bodyPr/>
          <a:lstStyle/>
          <a:p>
            <a:pPr>
              <a:lnSpc>
                <a:spcPct val="100000"/>
              </a:lnSpc>
              <a:defRPr/>
            </a:pPr>
            <a:r>
              <a:rPr lang="en-US" dirty="0" smtClean="0"/>
              <a:t>Most of the properties are derived from the HTML attributes of the tag</a:t>
            </a:r>
          </a:p>
          <a:p>
            <a:pPr lvl="1">
              <a:lnSpc>
                <a:spcPct val="100000"/>
              </a:lnSpc>
              <a:defRPr/>
            </a:pPr>
            <a:r>
              <a:rPr lang="en-US" dirty="0" smtClean="0"/>
              <a:t>E.g. </a:t>
            </a:r>
            <a:r>
              <a:rPr lang="en-US" dirty="0" smtClean="0">
                <a:latin typeface="Consolas" pitchFamily="49" charset="0"/>
                <a:cs typeface="Consolas" pitchFamily="49" charset="0"/>
              </a:rPr>
              <a:t>id</a:t>
            </a:r>
            <a:r>
              <a:rPr lang="en-US" dirty="0" smtClean="0"/>
              <a:t>, </a:t>
            </a:r>
            <a:r>
              <a:rPr lang="en-US" dirty="0" smtClean="0">
                <a:latin typeface="Consolas" pitchFamily="49" charset="0"/>
                <a:cs typeface="Consolas" pitchFamily="49" charset="0"/>
              </a:rPr>
              <a:t>name</a:t>
            </a:r>
            <a:r>
              <a:rPr lang="en-US" dirty="0" smtClean="0"/>
              <a:t>, </a:t>
            </a:r>
            <a:r>
              <a:rPr lang="en-US" dirty="0" smtClean="0">
                <a:latin typeface="Consolas" pitchFamily="49" charset="0"/>
                <a:cs typeface="Consolas" pitchFamily="49" charset="0"/>
              </a:rPr>
              <a:t>href</a:t>
            </a:r>
            <a:r>
              <a:rPr lang="en-US" dirty="0" smtClean="0"/>
              <a:t>, </a:t>
            </a:r>
            <a:r>
              <a:rPr lang="en-US" dirty="0" smtClean="0">
                <a:latin typeface="Consolas" pitchFamily="49" charset="0"/>
                <a:cs typeface="Consolas" pitchFamily="49" charset="0"/>
              </a:rPr>
              <a:t>alt</a:t>
            </a:r>
            <a:r>
              <a:rPr lang="en-US" dirty="0" smtClean="0"/>
              <a:t>, </a:t>
            </a:r>
            <a:r>
              <a:rPr lang="en-US" dirty="0" smtClean="0">
                <a:latin typeface="Consolas" pitchFamily="49" charset="0"/>
                <a:cs typeface="Consolas" pitchFamily="49" charset="0"/>
              </a:rPr>
              <a:t>title</a:t>
            </a:r>
            <a:r>
              <a:rPr lang="en-US" dirty="0" smtClean="0"/>
              <a:t>, </a:t>
            </a:r>
            <a:r>
              <a:rPr lang="en-US" dirty="0" smtClean="0">
                <a:latin typeface="Consolas" pitchFamily="49" charset="0"/>
                <a:cs typeface="Consolas" pitchFamily="49" charset="0"/>
              </a:rPr>
              <a:t>src</a:t>
            </a:r>
            <a:r>
              <a:rPr lang="en-US" dirty="0" smtClean="0"/>
              <a:t>, etc…</a:t>
            </a:r>
          </a:p>
          <a:p>
            <a:pPr>
              <a:lnSpc>
                <a:spcPct val="100000"/>
              </a:lnSpc>
              <a:defRPr/>
            </a:pPr>
            <a:r>
              <a:rPr lang="en-US" dirty="0" smtClean="0">
                <a:latin typeface="Consolas" pitchFamily="49" charset="0"/>
              </a:rPr>
              <a:t>style</a:t>
            </a:r>
            <a:r>
              <a:rPr lang="en-US" dirty="0" smtClean="0"/>
              <a:t> property – allows modifying the CSS styles of the element</a:t>
            </a:r>
          </a:p>
          <a:p>
            <a:pPr lvl="1">
              <a:lnSpc>
                <a:spcPct val="100000"/>
              </a:lnSpc>
              <a:defRPr/>
            </a:pPr>
            <a:r>
              <a:rPr lang="en-US" dirty="0" smtClean="0"/>
              <a:t>Corresponds to the inline style of the element</a:t>
            </a:r>
          </a:p>
          <a:p>
            <a:pPr lvl="2">
              <a:lnSpc>
                <a:spcPct val="100000"/>
              </a:lnSpc>
              <a:defRPr/>
            </a:pPr>
            <a:r>
              <a:rPr lang="en-US" dirty="0" smtClean="0"/>
              <a:t>Not the properties derived from embedded or external CSS rules</a:t>
            </a:r>
          </a:p>
          <a:p>
            <a:pPr lvl="1">
              <a:lnSpc>
                <a:spcPct val="100000"/>
              </a:lnSpc>
              <a:defRPr/>
            </a:pPr>
            <a:r>
              <a:rPr lang="en-US" dirty="0" smtClean="0"/>
              <a:t>Example: </a:t>
            </a:r>
            <a:r>
              <a:rPr lang="en-US" dirty="0" smtClean="0">
                <a:latin typeface="Consolas" pitchFamily="49" charset="0"/>
                <a:cs typeface="Consolas" pitchFamily="49" charset="0"/>
              </a:rPr>
              <a:t>style.width</a:t>
            </a:r>
            <a:r>
              <a:rPr lang="en-US" dirty="0" smtClean="0"/>
              <a:t>, </a:t>
            </a:r>
            <a:r>
              <a:rPr lang="en-US" dirty="0" smtClean="0">
                <a:latin typeface="Consolas" pitchFamily="49" charset="0"/>
                <a:cs typeface="Consolas" pitchFamily="49" charset="0"/>
              </a:rPr>
              <a:t>style.marginTop</a:t>
            </a:r>
            <a:r>
              <a:rPr lang="en-US" dirty="0" smtClean="0"/>
              <a:t>, </a:t>
            </a:r>
            <a:r>
              <a:rPr lang="en-US" dirty="0" smtClean="0">
                <a:latin typeface="Consolas" pitchFamily="49" charset="0"/>
                <a:cs typeface="Consolas" pitchFamily="49" charset="0"/>
              </a:rPr>
              <a:t>style.backgroundImage</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178</a:t>
            </a:fld>
            <a:endParaRPr lang="en-US" dirty="0"/>
          </a:p>
        </p:txBody>
      </p:sp>
    </p:spTree>
    <p:extLst>
      <p:ext uri="{BB962C8B-B14F-4D97-AF65-F5344CB8AC3E}">
        <p14:creationId xmlns:p14="http://schemas.microsoft.com/office/powerpoint/2010/main" val="4680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38626" y="76200"/>
            <a:ext cx="7100775" cy="914400"/>
          </a:xfrm>
        </p:spPr>
        <p:txBody>
          <a:bodyPr>
            <a:normAutofit fontScale="90000"/>
          </a:bodyPr>
          <a:lstStyle/>
          <a:p>
            <a:r>
              <a:rPr lang="en-US" sz="3800" dirty="0"/>
              <a:t>Common Element Properties (2)</a:t>
            </a:r>
          </a:p>
        </p:txBody>
      </p:sp>
      <p:sp>
        <p:nvSpPr>
          <p:cNvPr id="3" name="Content Placeholder 2"/>
          <p:cNvSpPr>
            <a:spLocks noGrp="1"/>
          </p:cNvSpPr>
          <p:nvPr>
            <p:ph idx="1"/>
          </p:nvPr>
        </p:nvSpPr>
        <p:spPr>
          <a:xfrm>
            <a:off x="1752600" y="990600"/>
            <a:ext cx="8686800" cy="5715000"/>
          </a:xfrm>
        </p:spPr>
        <p:txBody>
          <a:bodyPr/>
          <a:lstStyle/>
          <a:p>
            <a:pPr>
              <a:lnSpc>
                <a:spcPct val="100000"/>
              </a:lnSpc>
              <a:defRPr/>
            </a:pPr>
            <a:r>
              <a:rPr lang="en-US" noProof="1" smtClean="0"/>
              <a:t>className</a:t>
            </a:r>
            <a:r>
              <a:rPr lang="en-US" dirty="0" smtClean="0"/>
              <a:t> – the </a:t>
            </a:r>
            <a:r>
              <a:rPr lang="en-US" dirty="0" smtClean="0">
                <a:latin typeface="Consolas" pitchFamily="49" charset="0"/>
                <a:cs typeface="Consolas" pitchFamily="49" charset="0"/>
              </a:rPr>
              <a:t>class</a:t>
            </a:r>
            <a:r>
              <a:rPr lang="en-US" dirty="0" smtClean="0"/>
              <a:t> attribute of the tag</a:t>
            </a:r>
          </a:p>
          <a:p>
            <a:pPr>
              <a:lnSpc>
                <a:spcPct val="100000"/>
              </a:lnSpc>
              <a:defRPr/>
            </a:pPr>
            <a:r>
              <a:rPr lang="en-US" noProof="1" smtClean="0">
                <a:latin typeface="Consolas" pitchFamily="49" charset="0"/>
                <a:cs typeface="Consolas" pitchFamily="49" charset="0"/>
              </a:rPr>
              <a:t>innerHTML</a:t>
            </a:r>
            <a:r>
              <a:rPr lang="en-US" dirty="0" smtClean="0"/>
              <a:t> – holds all the entire HTML code inside the element</a:t>
            </a:r>
          </a:p>
          <a:p>
            <a:pPr>
              <a:lnSpc>
                <a:spcPct val="100000"/>
              </a:lnSpc>
              <a:defRPr/>
            </a:pPr>
            <a:r>
              <a:rPr lang="en-US" dirty="0" smtClean="0"/>
              <a:t>Read-only properties with information for the current element and its state</a:t>
            </a:r>
          </a:p>
          <a:p>
            <a:pPr lvl="1">
              <a:lnSpc>
                <a:spcPct val="100000"/>
              </a:lnSpc>
              <a:defRPr/>
            </a:pPr>
            <a:r>
              <a:rPr lang="en-US" noProof="1" smtClean="0">
                <a:latin typeface="Consolas" pitchFamily="49" charset="0"/>
                <a:cs typeface="Consolas" pitchFamily="49" charset="0"/>
              </a:rPr>
              <a:t>tagName</a:t>
            </a:r>
            <a:r>
              <a:rPr lang="en-US" dirty="0" smtClean="0"/>
              <a:t>, </a:t>
            </a:r>
            <a:r>
              <a:rPr lang="en-US" noProof="1" smtClean="0">
                <a:latin typeface="Consolas" pitchFamily="49" charset="0"/>
                <a:cs typeface="Consolas" pitchFamily="49" charset="0"/>
              </a:rPr>
              <a:t>offsetWidth</a:t>
            </a:r>
            <a:r>
              <a:rPr lang="en-US" dirty="0" smtClean="0"/>
              <a:t>, </a:t>
            </a:r>
            <a:r>
              <a:rPr lang="en-US" noProof="1" smtClean="0">
                <a:latin typeface="Consolas" pitchFamily="49" charset="0"/>
                <a:cs typeface="Consolas" pitchFamily="49" charset="0"/>
              </a:rPr>
              <a:t>offsetHeight</a:t>
            </a:r>
            <a:r>
              <a:rPr lang="en-US" dirty="0" smtClean="0"/>
              <a:t>, </a:t>
            </a:r>
            <a:r>
              <a:rPr lang="en-US" noProof="1" smtClean="0">
                <a:latin typeface="Consolas" pitchFamily="49" charset="0"/>
                <a:cs typeface="Consolas" pitchFamily="49" charset="0"/>
              </a:rPr>
              <a:t>scrollHeight</a:t>
            </a:r>
            <a:r>
              <a:rPr lang="en-US" dirty="0" smtClean="0"/>
              <a:t>, </a:t>
            </a:r>
            <a:r>
              <a:rPr lang="en-US" noProof="1" smtClean="0">
                <a:latin typeface="Consolas" pitchFamily="49" charset="0"/>
                <a:cs typeface="Consolas" pitchFamily="49" charset="0"/>
              </a:rPr>
              <a:t>scrollTop</a:t>
            </a:r>
            <a:r>
              <a:rPr lang="bg-BG" dirty="0" smtClean="0"/>
              <a:t>, </a:t>
            </a:r>
            <a:r>
              <a:rPr lang="en-US" noProof="1" smtClean="0">
                <a:latin typeface="Consolas" pitchFamily="49" charset="0"/>
                <a:cs typeface="Consolas" pitchFamily="49" charset="0"/>
              </a:rPr>
              <a:t>nodeType</a:t>
            </a:r>
            <a:r>
              <a:rPr lang="en-US" dirty="0" smtClean="0"/>
              <a:t>, etc…</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179</a:t>
            </a:fld>
            <a:endParaRPr lang="en-US" dirty="0"/>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338625" y="5105400"/>
            <a:ext cx="5500576" cy="134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25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nchor="ctr" anchorCtr="0">
            <a:noAutofit/>
          </a:bodyPr>
          <a:lstStyle/>
          <a:p>
            <a:pPr eaLnBrk="0" hangingPunct="0">
              <a:lnSpc>
                <a:spcPts val="4000"/>
              </a:lnSpc>
              <a:defRPr/>
            </a:pPr>
            <a:r>
              <a:rPr lang="en-US" sz="4000" dirty="0">
                <a:effectLst>
                  <a:outerShdw blurRad="38100" dist="38100" dir="2700000" algn="tl">
                    <a:srgbClr val="000000">
                      <a:alpha val="43137"/>
                    </a:srgbClr>
                  </a:outerShdw>
                  <a:reflection blurRad="12700" stA="20000" endPos="50000" dist="12700" dir="5400000" sy="-100000" algn="bl" rotWithShape="0"/>
                </a:effectLst>
              </a:rPr>
              <a:t>Text Formatting</a:t>
            </a:r>
          </a:p>
        </p:txBody>
      </p:sp>
      <p:sp>
        <p:nvSpPr>
          <p:cNvPr id="909315" name="Rectangle 3"/>
          <p:cNvSpPr>
            <a:spLocks noGrp="1" noChangeArrowheads="1"/>
          </p:cNvSpPr>
          <p:nvPr>
            <p:ph type="body" sz="half" idx="1"/>
          </p:nvPr>
        </p:nvSpPr>
        <p:spPr>
          <a:xfrm>
            <a:off x="1755776" y="887412"/>
            <a:ext cx="8683624" cy="5741988"/>
          </a:xfrm>
        </p:spPr>
        <p:txBody>
          <a:bodyPr/>
          <a:lstStyle/>
          <a:p>
            <a:pPr>
              <a:defRPr/>
            </a:pPr>
            <a:r>
              <a:rPr lang="en-US" dirty="0" smtClean="0"/>
              <a:t>Text formatting tags modify the text between the opening tag and the closing tag</a:t>
            </a:r>
          </a:p>
          <a:p>
            <a:pPr lvl="1">
              <a:defRPr/>
            </a:pPr>
            <a:r>
              <a:rPr lang="en-US" dirty="0" smtClean="0"/>
              <a:t>Ex. </a:t>
            </a:r>
            <a:r>
              <a:rPr lang="en-US" dirty="0" smtClean="0">
                <a:latin typeface="Consolas" pitchFamily="49" charset="0"/>
                <a:cs typeface="Consolas" pitchFamily="49" charset="0"/>
              </a:rPr>
              <a:t>&lt;b&gt;Hello&lt;/b&gt;</a:t>
            </a:r>
            <a:r>
              <a:rPr lang="en-US" dirty="0" smtClean="0"/>
              <a:t> makes “Hello” bold</a:t>
            </a:r>
          </a:p>
        </p:txBody>
      </p:sp>
      <p:graphicFrame>
        <p:nvGraphicFramePr>
          <p:cNvPr id="909375" name="Group 63"/>
          <p:cNvGraphicFramePr>
            <a:graphicFrameLocks noGrp="1"/>
          </p:cNvGraphicFramePr>
          <p:nvPr>
            <p:ph sz="half" idx="2"/>
            <p:extLst>
              <p:ext uri="{D42A27DB-BD31-4B8C-83A1-F6EECF244321}">
                <p14:modId xmlns:p14="http://schemas.microsoft.com/office/powerpoint/2010/main" val="1792554531"/>
              </p:ext>
            </p:extLst>
          </p:nvPr>
        </p:nvGraphicFramePr>
        <p:xfrm>
          <a:off x="2286000" y="2667000"/>
          <a:ext cx="7543800" cy="3810000"/>
        </p:xfrm>
        <a:graphic>
          <a:graphicData uri="http://schemas.openxmlformats.org/drawingml/2006/table">
            <a:tbl>
              <a:tblPr/>
              <a:tblGrid>
                <a:gridCol w="3886200"/>
                <a:gridCol w="3657600"/>
              </a:tblGrid>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&lt;b&gt;&lt;/b&gt;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chemeClr val="tx1"/>
                          </a:solidFill>
                          <a:effectLst/>
                          <a:latin typeface="Arial" charset="0"/>
                          <a:cs typeface="Times New Roman" pitchFamily="18" charset="0"/>
                        </a:rPr>
                        <a:t>bold</a:t>
                      </a:r>
                      <a:endParaRPr kumimoji="1" lang="en-US" sz="20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&lt;i&gt;&lt;/i&gt;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1" u="none" strike="noStrike" cap="none" normalizeH="0" baseline="0" dirty="0" smtClean="0">
                          <a:ln>
                            <a:noFill/>
                          </a:ln>
                          <a:solidFill>
                            <a:schemeClr val="tx1"/>
                          </a:solidFill>
                          <a:effectLst/>
                          <a:latin typeface="Arial" charset="0"/>
                          <a:cs typeface="Times New Roman" pitchFamily="18" charset="0"/>
                        </a:rPr>
                        <a:t>italicized</a:t>
                      </a:r>
                      <a:endParaRPr kumimoji="1" lang="en-US" sz="2000" b="0" i="1" u="none" strike="noStrike" cap="none" normalizeH="0" baseline="0" dirty="0" smtClean="0">
                        <a:ln>
                          <a:noFill/>
                        </a:ln>
                        <a:solidFill>
                          <a:schemeClr val="tx1"/>
                        </a:solidFill>
                        <a:effectLst/>
                        <a:latin typeface="Arial" charset="0"/>
                      </a:endParaRP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&lt;u&gt;&lt;/u&gt;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sng" strike="noStrike" cap="none" normalizeH="0" baseline="0" dirty="0" smtClean="0">
                          <a:ln>
                            <a:noFill/>
                          </a:ln>
                          <a:solidFill>
                            <a:schemeClr val="tx1"/>
                          </a:solidFill>
                          <a:effectLst/>
                          <a:latin typeface="Arial" charset="0"/>
                          <a:cs typeface="Times New Roman" pitchFamily="18" charset="0"/>
                        </a:rPr>
                        <a:t>underlined</a:t>
                      </a:r>
                      <a:endParaRPr kumimoji="1" lang="en-US" sz="2000" b="0" i="0" u="sng" strike="noStrike" cap="none" normalizeH="0" baseline="0" dirty="0" smtClean="0">
                        <a:ln>
                          <a:noFill/>
                        </a:ln>
                        <a:solidFill>
                          <a:schemeClr val="tx1"/>
                        </a:solidFill>
                        <a:effectLst/>
                        <a:latin typeface="Arial" charset="0"/>
                      </a:endParaRP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&lt;sup&gt;&lt;/sup&gt;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none" strike="noStrike" cap="none" normalizeH="0" baseline="0" noProof="1" smtClean="0">
                          <a:ln>
                            <a:noFill/>
                          </a:ln>
                          <a:solidFill>
                            <a:schemeClr val="tx1"/>
                          </a:solidFill>
                          <a:effectLst/>
                          <a:latin typeface="Arial" charset="0"/>
                          <a:cs typeface="Times New Roman" pitchFamily="18" charset="0"/>
                        </a:rPr>
                        <a:t>Sample</a:t>
                      </a:r>
                      <a:r>
                        <a:rPr kumimoji="1" lang="en-US" sz="2000" b="0" i="0" u="none" strike="noStrike" cap="none" normalizeH="0" baseline="30000" noProof="1" smtClean="0">
                          <a:ln>
                            <a:noFill/>
                          </a:ln>
                          <a:solidFill>
                            <a:schemeClr val="tx1"/>
                          </a:solidFill>
                          <a:effectLst/>
                          <a:latin typeface="Arial" charset="0"/>
                          <a:cs typeface="Times New Roman" pitchFamily="18" charset="0"/>
                        </a:rPr>
                        <a:t>superscript</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&lt;sub&gt;&lt;/sub&gt;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none" strike="noStrike" cap="none" normalizeH="0" baseline="0" noProof="1" smtClean="0">
                          <a:ln>
                            <a:noFill/>
                          </a:ln>
                          <a:solidFill>
                            <a:schemeClr val="tx1"/>
                          </a:solidFill>
                          <a:effectLst/>
                          <a:latin typeface="Arial" charset="0"/>
                          <a:cs typeface="Times New Roman" pitchFamily="18" charset="0"/>
                        </a:rPr>
                        <a:t>Sample</a:t>
                      </a:r>
                      <a:r>
                        <a:rPr kumimoji="1" lang="en-US" sz="2000" b="0" i="0" u="none" strike="noStrike" cap="none" normalizeH="0" baseline="-25000" noProof="1" smtClean="0">
                          <a:ln>
                            <a:noFill/>
                          </a:ln>
                          <a:solidFill>
                            <a:schemeClr val="tx1"/>
                          </a:solidFill>
                          <a:effectLst/>
                          <a:latin typeface="Arial" charset="0"/>
                          <a:cs typeface="Times New Roman" pitchFamily="18" charset="0"/>
                        </a:rPr>
                        <a:t>subscript</a:t>
                      </a:r>
                      <a:endParaRPr kumimoji="1" lang="en-US" sz="2000" b="0" i="0" u="none" strike="noStrike" cap="none" normalizeH="0" baseline="-25000" noProof="1" smtClean="0">
                        <a:ln>
                          <a:noFill/>
                        </a:ln>
                        <a:solidFill>
                          <a:schemeClr val="tx1"/>
                        </a:solidFill>
                        <a:effectLst/>
                        <a:latin typeface="Arial" charset="0"/>
                      </a:endParaRP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&lt;strong&gt;&lt;/strong&gt;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chemeClr val="tx1"/>
                          </a:solidFill>
                          <a:effectLst/>
                          <a:latin typeface="Arial" charset="0"/>
                          <a:cs typeface="Times New Roman" pitchFamily="18" charset="0"/>
                        </a:rPr>
                        <a:t>strong</a:t>
                      </a:r>
                      <a:endParaRPr kumimoji="1" lang="en-US" sz="20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&lt;em&gt;&lt;/em&gt;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1" u="none" strike="noStrike" cap="none" normalizeH="0" baseline="0" dirty="0" smtClean="0">
                          <a:ln>
                            <a:noFill/>
                          </a:ln>
                          <a:solidFill>
                            <a:schemeClr val="tx1"/>
                          </a:solidFill>
                          <a:effectLst/>
                          <a:latin typeface="Arial" charset="0"/>
                        </a:rPr>
                        <a:t>emphasized</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&lt;pre&gt;&lt;/pre&gt;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none" strike="noStrike" cap="none" normalizeH="0" baseline="0" dirty="0" smtClean="0">
                          <a:ln>
                            <a:noFill/>
                          </a:ln>
                          <a:solidFill>
                            <a:schemeClr val="tx1"/>
                          </a:solidFill>
                          <a:effectLst/>
                          <a:latin typeface="Courier New" pitchFamily="49" charset="0"/>
                        </a:rPr>
                        <a:t>Preformatted text</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127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&lt;blockquote&gt;&lt;/blockquote&gt;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none" strike="noStrike" cap="none" normalizeH="0" baseline="0" dirty="0" smtClean="0">
                          <a:ln>
                            <a:noFill/>
                          </a:ln>
                          <a:solidFill>
                            <a:schemeClr val="tx1"/>
                          </a:solidFill>
                          <a:effectLst/>
                          <a:latin typeface="Courier New" pitchFamily="49" charset="0"/>
                        </a:rPr>
                        <a:t>Quoted text block</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2095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Consolas" pitchFamily="49" charset="0"/>
                          <a:cs typeface="Consolas" pitchFamily="49" charset="0"/>
                        </a:rPr>
                        <a:t>&lt;del&gt;&lt;/del&gt;</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0" i="0" u="none" strike="noStrike" cap="none" normalizeH="0" baseline="0" dirty="0" smtClean="0">
                          <a:ln>
                            <a:noFill/>
                          </a:ln>
                          <a:solidFill>
                            <a:schemeClr val="tx1"/>
                          </a:solidFill>
                          <a:effectLst/>
                          <a:latin typeface="Arial" charset="0"/>
                        </a:rPr>
                        <a:t>Deleted text – </a:t>
                      </a:r>
                      <a:r>
                        <a:rPr kumimoji="1" lang="en-US" sz="2000" b="0" i="0" u="none" strike="sngStrike" cap="none" normalizeH="0" baseline="0" dirty="0" smtClean="0">
                          <a:ln>
                            <a:noFill/>
                          </a:ln>
                          <a:solidFill>
                            <a:schemeClr val="tx1"/>
                          </a:solidFill>
                          <a:effectLst/>
                          <a:latin typeface="Arial" charset="0"/>
                        </a:rPr>
                        <a:t>strike through</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 name="Slide Number Placeholder 3"/>
          <p:cNvSpPr txBox="1">
            <a:spLocks/>
          </p:cNvSpPr>
          <p:nvPr/>
        </p:nvSpPr>
        <p:spPr>
          <a:xfrm>
            <a:off x="10134600" y="6553200"/>
            <a:ext cx="457200" cy="228600"/>
          </a:xfrm>
          <a:prstGeom prst="rect">
            <a:avLst/>
          </a:prstGeom>
        </p:spPr>
        <p:txBody>
          <a:bodyPr/>
          <a:lstStyle/>
          <a:p>
            <a:pPr algn="r" fontAlgn="base">
              <a:spcBef>
                <a:spcPct val="0"/>
              </a:spcBef>
              <a:spcAft>
                <a:spcPct val="0"/>
              </a:spcAft>
              <a:defRPr/>
            </a:pPr>
            <a:fld id="{58452FF4-89E3-4D1B-9927-2DBDC00E58D7}" type="slidenum">
              <a:rPr lang="en-US" sz="1100">
                <a:solidFill>
                  <a:srgbClr val="EBFFC2"/>
                </a:solidFill>
                <a:latin typeface="Corbel" pitchFamily="34" charset="0"/>
              </a:rPr>
              <a:pPr algn="r" fontAlgn="base">
                <a:spcBef>
                  <a:spcPct val="0"/>
                </a:spcBef>
                <a:spcAft>
                  <a:spcPct val="0"/>
                </a:spcAft>
                <a:defRPr/>
              </a:pPr>
              <a:t>18</a:t>
            </a:fld>
            <a:endParaRPr lang="en-US" sz="1100" dirty="0">
              <a:solidFill>
                <a:srgbClr val="EBFFC2"/>
              </a:solidFill>
              <a:latin typeface="Corbel" pitchFamily="34" charset="0"/>
            </a:endParaRPr>
          </a:p>
        </p:txBody>
      </p:sp>
    </p:spTree>
    <p:extLst>
      <p:ext uri="{BB962C8B-B14F-4D97-AF65-F5344CB8AC3E}">
        <p14:creationId xmlns:p14="http://schemas.microsoft.com/office/powerpoint/2010/main" val="414718257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686800" cy="914400"/>
          </a:xfrm>
        </p:spPr>
        <p:txBody>
          <a:bodyPr>
            <a:normAutofit fontScale="90000"/>
          </a:bodyPr>
          <a:lstStyle/>
          <a:p>
            <a:r>
              <a:rPr lang="en-US" dirty="0" smtClean="0"/>
              <a:t>Accessing Elements through the DOM Tree Structure</a:t>
            </a:r>
            <a:endParaRPr lang="en-US" dirty="0"/>
          </a:p>
        </p:txBody>
      </p:sp>
      <p:sp>
        <p:nvSpPr>
          <p:cNvPr id="3" name="Content Placeholder 2"/>
          <p:cNvSpPr>
            <a:spLocks noGrp="1"/>
          </p:cNvSpPr>
          <p:nvPr>
            <p:ph idx="1"/>
          </p:nvPr>
        </p:nvSpPr>
        <p:spPr>
          <a:xfrm>
            <a:off x="1752600" y="1295400"/>
            <a:ext cx="8686800" cy="5410200"/>
          </a:xfrm>
        </p:spPr>
        <p:txBody>
          <a:bodyPr/>
          <a:lstStyle/>
          <a:p>
            <a:pPr>
              <a:lnSpc>
                <a:spcPct val="100000"/>
              </a:lnSpc>
              <a:defRPr/>
            </a:pPr>
            <a:r>
              <a:rPr lang="en-US" dirty="0" smtClean="0"/>
              <a:t>We can access elements in the DOM through some tree manipulation properties:</a:t>
            </a:r>
          </a:p>
          <a:p>
            <a:pPr lvl="1">
              <a:lnSpc>
                <a:spcPct val="100000"/>
              </a:lnSpc>
              <a:defRPr/>
            </a:pPr>
            <a:r>
              <a:rPr lang="en-US" dirty="0" smtClean="0">
                <a:latin typeface="Consolas" pitchFamily="49" charset="0"/>
                <a:cs typeface="Consolas" pitchFamily="49" charset="0"/>
              </a:rPr>
              <a:t>element.childNodes</a:t>
            </a:r>
          </a:p>
          <a:p>
            <a:pPr lvl="1">
              <a:lnSpc>
                <a:spcPct val="100000"/>
              </a:lnSpc>
              <a:defRPr/>
            </a:pPr>
            <a:r>
              <a:rPr lang="en-US" dirty="0" smtClean="0">
                <a:latin typeface="Consolas" pitchFamily="49" charset="0"/>
                <a:cs typeface="Consolas" pitchFamily="49" charset="0"/>
              </a:rPr>
              <a:t>element.parentNode</a:t>
            </a:r>
          </a:p>
          <a:p>
            <a:pPr lvl="1">
              <a:lnSpc>
                <a:spcPct val="100000"/>
              </a:lnSpc>
              <a:defRPr/>
            </a:pPr>
            <a:r>
              <a:rPr lang="en-US" dirty="0" smtClean="0">
                <a:latin typeface="Consolas" pitchFamily="49" charset="0"/>
                <a:cs typeface="Consolas" pitchFamily="49" charset="0"/>
              </a:rPr>
              <a:t>element.nextSibling</a:t>
            </a:r>
          </a:p>
          <a:p>
            <a:pPr lvl="1">
              <a:lnSpc>
                <a:spcPct val="100000"/>
              </a:lnSpc>
              <a:defRPr/>
            </a:pPr>
            <a:r>
              <a:rPr lang="en-US" dirty="0" smtClean="0">
                <a:latin typeface="Consolas" pitchFamily="49" charset="0"/>
                <a:cs typeface="Consolas" pitchFamily="49" charset="0"/>
              </a:rPr>
              <a:t>element.previousSibling</a:t>
            </a:r>
          </a:p>
          <a:p>
            <a:pPr lvl="1">
              <a:lnSpc>
                <a:spcPct val="100000"/>
              </a:lnSpc>
              <a:defRPr/>
            </a:pPr>
            <a:r>
              <a:rPr lang="en-US" dirty="0" smtClean="0">
                <a:latin typeface="Consolas" pitchFamily="49" charset="0"/>
                <a:cs typeface="Consolas" pitchFamily="49" charset="0"/>
              </a:rPr>
              <a:t>element.firstChild</a:t>
            </a:r>
          </a:p>
          <a:p>
            <a:pPr lvl="1">
              <a:lnSpc>
                <a:spcPct val="100000"/>
              </a:lnSpc>
              <a:defRPr/>
            </a:pPr>
            <a:r>
              <a:rPr lang="en-US" dirty="0" smtClean="0">
                <a:latin typeface="Consolas" pitchFamily="49" charset="0"/>
                <a:cs typeface="Consolas" pitchFamily="49" charset="0"/>
              </a:rPr>
              <a:t>element.lastChild</a:t>
            </a:r>
            <a:endParaRPr lang="bg-BG" dirty="0" smtClean="0">
              <a:latin typeface="Consolas" pitchFamily="49" charset="0"/>
              <a:cs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180</a:t>
            </a:fld>
            <a:endParaRPr lang="en-US" dirty="0"/>
          </a:p>
        </p:txBody>
      </p:sp>
    </p:spTree>
    <p:extLst>
      <p:ext uri="{BB962C8B-B14F-4D97-AF65-F5344CB8AC3E}">
        <p14:creationId xmlns:p14="http://schemas.microsoft.com/office/powerpoint/2010/main" val="239047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152400"/>
            <a:ext cx="9105900" cy="914400"/>
          </a:xfrm>
        </p:spPr>
        <p:txBody>
          <a:bodyPr>
            <a:normAutofit fontScale="90000"/>
          </a:bodyPr>
          <a:lstStyle/>
          <a:p>
            <a:r>
              <a:rPr lang="en-US" dirty="0" smtClean="0"/>
              <a:t>Accessing Elements through the DOM Tree – Example</a:t>
            </a:r>
            <a:endParaRPr lang="en-US" dirty="0"/>
          </a:p>
        </p:txBody>
      </p:sp>
      <p:sp>
        <p:nvSpPr>
          <p:cNvPr id="3" name="Content Placeholder 2"/>
          <p:cNvSpPr>
            <a:spLocks noGrp="1"/>
          </p:cNvSpPr>
          <p:nvPr>
            <p:ph idx="1"/>
          </p:nvPr>
        </p:nvSpPr>
        <p:spPr>
          <a:xfrm>
            <a:off x="1752600" y="5676900"/>
            <a:ext cx="8686800" cy="990600"/>
          </a:xfrm>
        </p:spPr>
        <p:txBody>
          <a:bodyPr>
            <a:normAutofit fontScale="55000" lnSpcReduction="20000"/>
          </a:bodyPr>
          <a:lstStyle/>
          <a:p>
            <a:pPr marL="282575" lvl="1" indent="-282575">
              <a:lnSpc>
                <a:spcPts val="3600"/>
              </a:lnSpc>
              <a:buClr>
                <a:schemeClr val="accent5">
                  <a:lumMod val="40000"/>
                  <a:lumOff val="60000"/>
                </a:schemeClr>
              </a:buClr>
              <a:buSzPct val="70000"/>
              <a:buFont typeface="Wingdings 2" pitchFamily="18" charset="2"/>
              <a:buChar char=""/>
              <a:tabLst>
                <a:tab pos="282575" algn="l"/>
              </a:tabLst>
              <a:defRPr/>
            </a:pPr>
            <a:r>
              <a:rPr lang="en-US" sz="3200" dirty="0"/>
              <a:t>Warning: may not return what you expected due to Browser differences</a:t>
            </a:r>
            <a:endParaRPr lang="bg-BG" dirty="0" smtClean="0">
              <a:latin typeface="Courier New"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181</a:t>
            </a:fld>
            <a:endParaRPr lang="en-US" dirty="0"/>
          </a:p>
        </p:txBody>
      </p:sp>
      <p:sp>
        <p:nvSpPr>
          <p:cNvPr id="5" name="Rectangle 6"/>
          <p:cNvSpPr>
            <a:spLocks noChangeArrowheads="1"/>
          </p:cNvSpPr>
          <p:nvPr/>
        </p:nvSpPr>
        <p:spPr bwMode="auto">
          <a:xfrm>
            <a:off x="1333500" y="1948459"/>
            <a:ext cx="7713902" cy="38164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el = document.getElementById('div_tag');</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 (el.childNodes[0].value);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 (el.childNodes[1].</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getElementsByTagName('span').id);</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&lt;div id="div_tag"&gt;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type="text" value="test text" /&gt;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&lt;div&gt;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&lt;span id="test"&gt;test span&lt;/span&gt;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&lt;/div&gt;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&lt;/div&gt;</a:t>
            </a:r>
          </a:p>
        </p:txBody>
      </p:sp>
      <p:sp>
        <p:nvSpPr>
          <p:cNvPr id="6" name="Rectangle 5"/>
          <p:cNvSpPr/>
          <p:nvPr/>
        </p:nvSpPr>
        <p:spPr>
          <a:xfrm>
            <a:off x="4117017" y="1349039"/>
            <a:ext cx="5827083" cy="523220"/>
          </a:xfrm>
          <a:prstGeom prst="rect">
            <a:avLst/>
          </a:prstGeom>
        </p:spPr>
        <p:txBody>
          <a:bodyPr wrap="square">
            <a:spAutoFit/>
          </a:bodyPr>
          <a:lstStyle/>
          <a:p>
            <a:pPr marL="0" lvl="1" algn="r"/>
            <a:r>
              <a:rPr lang="en-US" sz="2800" b="1" dirty="0">
                <a:effectLst>
                  <a:outerShdw blurRad="38100" dist="38100" dir="2700000" algn="tl">
                    <a:srgbClr val="000000">
                      <a:alpha val="43137"/>
                    </a:srgbClr>
                  </a:outerShdw>
                </a:effectLst>
              </a:rPr>
              <a:t>accessing-elements-demo.html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8737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3276600" y="4749190"/>
            <a:ext cx="5638800" cy="1371600"/>
          </a:xfrm>
        </p:spPr>
        <p:txBody>
          <a:bodyPr>
            <a:normAutofit fontScale="90000"/>
          </a:bodyPr>
          <a:lstStyle/>
          <a:p>
            <a:r>
              <a:rPr lang="en-US" dirty="0" smtClean="0"/>
              <a:t>The HTML DOM Event Model</a:t>
            </a:r>
            <a:endParaRPr lang="en-US" dirty="0"/>
          </a:p>
        </p:txBody>
      </p:sp>
      <p:pic>
        <p:nvPicPr>
          <p:cNvPr id="4" name="Picture 2" descr="http://www.adarshr.com/images/pub-sub.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10584" y="915924"/>
            <a:ext cx="3361816" cy="3429050"/>
          </a:xfrm>
          <a:prstGeom prst="roundRect">
            <a:avLst>
              <a:gd name="adj" fmla="val 2316"/>
            </a:avLst>
          </a:prstGeom>
          <a:solidFill>
            <a:srgbClr val="FFFFFF">
              <a:shade val="85000"/>
            </a:srgbClr>
          </a:solidFill>
          <a:ln>
            <a:noFill/>
          </a:ln>
          <a:effectLst/>
        </p:spPr>
      </p:pic>
    </p:spTree>
    <p:extLst>
      <p:ext uri="{BB962C8B-B14F-4D97-AF65-F5344CB8AC3E}">
        <p14:creationId xmlns:p14="http://schemas.microsoft.com/office/powerpoint/2010/main" val="143694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HTML DOM Event Model</a:t>
            </a:r>
            <a:endParaRPr lang="en-US" dirty="0"/>
          </a:p>
        </p:txBody>
      </p:sp>
      <p:sp>
        <p:nvSpPr>
          <p:cNvPr id="3" name="Content Placeholder 2"/>
          <p:cNvSpPr>
            <a:spLocks noGrp="1"/>
          </p:cNvSpPr>
          <p:nvPr>
            <p:ph idx="1"/>
          </p:nvPr>
        </p:nvSpPr>
        <p:spPr>
          <a:xfrm>
            <a:off x="1676400" y="1690688"/>
            <a:ext cx="8686800" cy="5715000"/>
          </a:xfrm>
        </p:spPr>
        <p:txBody>
          <a:bodyPr/>
          <a:lstStyle/>
          <a:p>
            <a:pPr>
              <a:lnSpc>
                <a:spcPct val="100000"/>
              </a:lnSpc>
              <a:defRPr/>
            </a:pPr>
            <a:r>
              <a:rPr lang="en-US" dirty="0" smtClean="0"/>
              <a:t>JavaScript can register event handlers</a:t>
            </a:r>
          </a:p>
          <a:p>
            <a:pPr lvl="1">
              <a:lnSpc>
                <a:spcPct val="100000"/>
              </a:lnSpc>
              <a:defRPr/>
            </a:pPr>
            <a:r>
              <a:rPr lang="en-US" dirty="0" smtClean="0"/>
              <a:t>Events are fired by the Browser and are sent to the specified JavaScript event handler function</a:t>
            </a:r>
          </a:p>
          <a:p>
            <a:pPr lvl="1">
              <a:lnSpc>
                <a:spcPct val="100000"/>
              </a:lnSpc>
              <a:defRPr/>
            </a:pPr>
            <a:r>
              <a:rPr lang="en-US" dirty="0" smtClean="0"/>
              <a:t>Can be set with HTML attributes:</a:t>
            </a:r>
          </a:p>
          <a:p>
            <a:pPr lvl="1">
              <a:lnSpc>
                <a:spcPct val="100000"/>
              </a:lnSpc>
              <a:defRPr/>
            </a:pPr>
            <a:endParaRPr lang="en-US" dirty="0" smtClean="0"/>
          </a:p>
          <a:p>
            <a:pPr lvl="1">
              <a:lnSpc>
                <a:spcPct val="100000"/>
              </a:lnSpc>
              <a:spcBef>
                <a:spcPts val="1800"/>
              </a:spcBef>
              <a:defRPr/>
            </a:pPr>
            <a:r>
              <a:rPr lang="en-US" dirty="0" smtClean="0"/>
              <a:t>Can be accessed through the DOM:</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183</a:t>
            </a:fld>
            <a:endParaRPr lang="en-US" dirty="0"/>
          </a:p>
        </p:txBody>
      </p:sp>
      <p:sp>
        <p:nvSpPr>
          <p:cNvPr id="5" name="Rectangle 4"/>
          <p:cNvSpPr>
            <a:spLocks noChangeArrowheads="1"/>
          </p:cNvSpPr>
          <p:nvPr/>
        </p:nvSpPr>
        <p:spPr bwMode="auto">
          <a:xfrm>
            <a:off x="2349500" y="3600451"/>
            <a:ext cx="74803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a:t>
            </a: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img src="test.gif" onclick="imageClicked()" /&gt;</a:t>
            </a:r>
          </a:p>
        </p:txBody>
      </p:sp>
      <p:sp>
        <p:nvSpPr>
          <p:cNvPr id="6" name="Rectangle 5"/>
          <p:cNvSpPr>
            <a:spLocks noChangeArrowheads="1"/>
          </p:cNvSpPr>
          <p:nvPr/>
        </p:nvSpPr>
        <p:spPr bwMode="auto">
          <a:xfrm>
            <a:off x="2349500" y="4972051"/>
            <a:ext cx="74803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img = document.getElementById("myImage");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img.onclick = imageClicked;</a:t>
            </a:r>
          </a:p>
        </p:txBody>
      </p:sp>
    </p:spTree>
    <p:extLst>
      <p:ext uri="{BB962C8B-B14F-4D97-AF65-F5344CB8AC3E}">
        <p14:creationId xmlns:p14="http://schemas.microsoft.com/office/powerpoint/2010/main" val="404393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00" dirty="0"/>
              <a:t>The HTML DOM Event Model (2)</a:t>
            </a:r>
          </a:p>
        </p:txBody>
      </p:sp>
      <p:sp>
        <p:nvSpPr>
          <p:cNvPr id="3" name="Content Placeholder 2"/>
          <p:cNvSpPr>
            <a:spLocks noGrp="1"/>
          </p:cNvSpPr>
          <p:nvPr>
            <p:ph idx="1"/>
          </p:nvPr>
        </p:nvSpPr>
        <p:spPr/>
        <p:txBody>
          <a:bodyPr/>
          <a:lstStyle/>
          <a:p>
            <a:pPr>
              <a:lnSpc>
                <a:spcPct val="100000"/>
              </a:lnSpc>
              <a:defRPr/>
            </a:pPr>
            <a:r>
              <a:rPr lang="en-US" dirty="0" smtClean="0"/>
              <a:t>All event handlers receive one parameter</a:t>
            </a:r>
          </a:p>
          <a:p>
            <a:pPr lvl="1">
              <a:lnSpc>
                <a:spcPct val="100000"/>
              </a:lnSpc>
              <a:defRPr/>
            </a:pPr>
            <a:r>
              <a:rPr lang="en-US" dirty="0" smtClean="0"/>
              <a:t>It brings information about the event</a:t>
            </a:r>
          </a:p>
          <a:p>
            <a:pPr lvl="1">
              <a:lnSpc>
                <a:spcPct val="100000"/>
              </a:lnSpc>
              <a:defRPr/>
            </a:pPr>
            <a:r>
              <a:rPr lang="en-US" dirty="0" smtClean="0"/>
              <a:t>Contains the type of the event (mouse click, key press, etc.)</a:t>
            </a:r>
          </a:p>
          <a:p>
            <a:pPr lvl="1">
              <a:lnSpc>
                <a:spcPct val="100000"/>
              </a:lnSpc>
              <a:defRPr/>
            </a:pPr>
            <a:r>
              <a:rPr lang="en-US" dirty="0" smtClean="0"/>
              <a:t>Data about the location where the event has been fired (e.g. mouse coordinates)</a:t>
            </a:r>
          </a:p>
          <a:p>
            <a:pPr lvl="1">
              <a:lnSpc>
                <a:spcPct val="100000"/>
              </a:lnSpc>
              <a:defRPr/>
            </a:pPr>
            <a:r>
              <a:rPr lang="en-US" dirty="0" smtClean="0"/>
              <a:t>Holds a reference to the event sender</a:t>
            </a:r>
          </a:p>
          <a:p>
            <a:pPr lvl="2">
              <a:lnSpc>
                <a:spcPct val="100000"/>
              </a:lnSpc>
              <a:defRPr/>
            </a:pPr>
            <a:r>
              <a:rPr lang="en-US" dirty="0" smtClean="0"/>
              <a:t>E.g. the button that was clicked</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184</a:t>
            </a:fld>
            <a:endParaRPr lang="en-US" dirty="0"/>
          </a:p>
        </p:txBody>
      </p:sp>
    </p:spTree>
    <p:extLst>
      <p:ext uri="{BB962C8B-B14F-4D97-AF65-F5344CB8AC3E}">
        <p14:creationId xmlns:p14="http://schemas.microsoft.com/office/powerpoint/2010/main" val="375301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00" dirty="0"/>
              <a:t>The HTML DOM Event Model (3)</a:t>
            </a:r>
          </a:p>
        </p:txBody>
      </p:sp>
      <p:sp>
        <p:nvSpPr>
          <p:cNvPr id="3" name="Content Placeholder 2"/>
          <p:cNvSpPr>
            <a:spLocks noGrp="1"/>
          </p:cNvSpPr>
          <p:nvPr>
            <p:ph idx="1"/>
          </p:nvPr>
        </p:nvSpPr>
        <p:spPr/>
        <p:txBody>
          <a:bodyPr/>
          <a:lstStyle/>
          <a:p>
            <a:pPr lvl="1">
              <a:lnSpc>
                <a:spcPct val="100000"/>
              </a:lnSpc>
              <a:defRPr/>
            </a:pPr>
            <a:r>
              <a:rPr lang="en-US" dirty="0" smtClean="0"/>
              <a:t>Holds information about the state of [Alt], [Ctrl] and [Shift] keys</a:t>
            </a:r>
          </a:p>
          <a:p>
            <a:pPr lvl="1">
              <a:lnSpc>
                <a:spcPct val="100000"/>
              </a:lnSpc>
              <a:defRPr/>
            </a:pPr>
            <a:r>
              <a:rPr lang="en-US" dirty="0" smtClean="0"/>
              <a:t>Some browsers do not send this object, but place it in the </a:t>
            </a:r>
            <a:r>
              <a:rPr lang="en-US" noProof="1" smtClean="0">
                <a:latin typeface="Consolas" pitchFamily="49" charset="0"/>
              </a:rPr>
              <a:t>document.event</a:t>
            </a:r>
            <a:endParaRPr lang="en-US" noProof="1" smtClean="0"/>
          </a:p>
          <a:p>
            <a:pPr lvl="1">
              <a:lnSpc>
                <a:spcPct val="100000"/>
              </a:lnSpc>
              <a:defRPr/>
            </a:pPr>
            <a:r>
              <a:rPr lang="en-US" dirty="0" smtClean="0"/>
              <a:t>Some of the names of the event’s object properties are browser-specific</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185</a:t>
            </a:fld>
            <a:endParaRPr lang="en-US" dirty="0"/>
          </a:p>
        </p:txBody>
      </p:sp>
      <p:pic>
        <p:nvPicPr>
          <p:cNvPr id="74764" name="Picture 12" descr="http://ts3.mm.bing.net/images/thumbnail.aspx?q=1801629403638&amp;id=1180739aacdcf5b635c9331c7c47b4cf&amp;url=http%3a%2f%2fbootlog.org%2fup%2f2006%2f08%2flinux_ati_svg.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181713">
            <a:off x="8267957" y="4108448"/>
            <a:ext cx="2100331" cy="2555335"/>
          </a:xfrm>
          <a:prstGeom prst="roundRect">
            <a:avLst>
              <a:gd name="adj" fmla="val 8810"/>
            </a:avLst>
          </a:prstGeom>
          <a:noFill/>
          <a:effectLst>
            <a:softEdge rad="635000"/>
          </a:effectLst>
        </p:spPr>
      </p:pic>
      <p:pic>
        <p:nvPicPr>
          <p:cNvPr id="2052" name="Picture 4" descr="http://w3veritae.com/wp-content/uploads/2009/06/browser-wa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648200"/>
            <a:ext cx="3200400" cy="1745672"/>
          </a:xfrm>
          <a:prstGeom prst="roundRect">
            <a:avLst>
              <a:gd name="adj" fmla="val 692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DOM Events</a:t>
            </a:r>
            <a:endParaRPr lang="en-US" dirty="0"/>
          </a:p>
        </p:txBody>
      </p:sp>
      <p:sp>
        <p:nvSpPr>
          <p:cNvPr id="3" name="Content Placeholder 2"/>
          <p:cNvSpPr>
            <a:spLocks noGrp="1"/>
          </p:cNvSpPr>
          <p:nvPr>
            <p:ph idx="1"/>
          </p:nvPr>
        </p:nvSpPr>
        <p:spPr>
          <a:xfrm>
            <a:off x="1676400" y="1690688"/>
            <a:ext cx="8686800" cy="5638800"/>
          </a:xfrm>
        </p:spPr>
        <p:txBody>
          <a:bodyPr/>
          <a:lstStyle/>
          <a:p>
            <a:pPr>
              <a:lnSpc>
                <a:spcPct val="100000"/>
              </a:lnSpc>
              <a:defRPr/>
            </a:pPr>
            <a:r>
              <a:rPr lang="en-US" dirty="0" smtClean="0"/>
              <a:t>Mouse events:</a:t>
            </a:r>
          </a:p>
          <a:p>
            <a:pPr lvl="1">
              <a:lnSpc>
                <a:spcPct val="100000"/>
              </a:lnSpc>
              <a:defRPr/>
            </a:pPr>
            <a:r>
              <a:rPr lang="en-US" dirty="0" smtClean="0">
                <a:latin typeface="Consolas" pitchFamily="49" charset="0"/>
              </a:rPr>
              <a:t>onclick</a:t>
            </a:r>
            <a:r>
              <a:rPr lang="en-US" dirty="0" smtClean="0"/>
              <a:t>, </a:t>
            </a:r>
            <a:r>
              <a:rPr lang="en-US" dirty="0" smtClean="0">
                <a:latin typeface="Consolas" pitchFamily="49" charset="0"/>
              </a:rPr>
              <a:t>onmousedown</a:t>
            </a:r>
            <a:r>
              <a:rPr lang="en-US" dirty="0" smtClean="0"/>
              <a:t>, </a:t>
            </a:r>
            <a:r>
              <a:rPr lang="en-US" dirty="0" smtClean="0">
                <a:latin typeface="Consolas" pitchFamily="49" charset="0"/>
              </a:rPr>
              <a:t>onmouseup</a:t>
            </a:r>
          </a:p>
          <a:p>
            <a:pPr lvl="1">
              <a:lnSpc>
                <a:spcPct val="100000"/>
              </a:lnSpc>
              <a:defRPr/>
            </a:pPr>
            <a:r>
              <a:rPr lang="en-US" dirty="0" smtClean="0">
                <a:latin typeface="Consolas" pitchFamily="49" charset="0"/>
              </a:rPr>
              <a:t>onmouseover</a:t>
            </a:r>
            <a:r>
              <a:rPr lang="en-US" dirty="0" smtClean="0"/>
              <a:t>, </a:t>
            </a:r>
            <a:r>
              <a:rPr lang="en-US" dirty="0" smtClean="0">
                <a:latin typeface="Consolas" pitchFamily="49" charset="0"/>
              </a:rPr>
              <a:t>onmouseout</a:t>
            </a:r>
            <a:r>
              <a:rPr lang="en-US" dirty="0" smtClean="0"/>
              <a:t>, </a:t>
            </a:r>
            <a:r>
              <a:rPr lang="en-US" dirty="0" smtClean="0">
                <a:latin typeface="Consolas" pitchFamily="49" charset="0"/>
              </a:rPr>
              <a:t>onmousemove</a:t>
            </a:r>
          </a:p>
          <a:p>
            <a:pPr>
              <a:lnSpc>
                <a:spcPct val="100000"/>
              </a:lnSpc>
              <a:defRPr/>
            </a:pPr>
            <a:r>
              <a:rPr lang="en-US" dirty="0" smtClean="0"/>
              <a:t>Key events:</a:t>
            </a:r>
          </a:p>
          <a:p>
            <a:pPr lvl="1">
              <a:lnSpc>
                <a:spcPct val="100000"/>
              </a:lnSpc>
              <a:defRPr/>
            </a:pPr>
            <a:r>
              <a:rPr lang="en-US" dirty="0" smtClean="0">
                <a:latin typeface="Consolas" pitchFamily="49" charset="0"/>
              </a:rPr>
              <a:t>onkeypress</a:t>
            </a:r>
            <a:r>
              <a:rPr lang="en-US" dirty="0" smtClean="0"/>
              <a:t>, </a:t>
            </a:r>
            <a:r>
              <a:rPr lang="en-US" dirty="0" smtClean="0">
                <a:latin typeface="Consolas" pitchFamily="49" charset="0"/>
              </a:rPr>
              <a:t>onkeydown</a:t>
            </a:r>
            <a:r>
              <a:rPr lang="en-US" dirty="0" smtClean="0"/>
              <a:t>, </a:t>
            </a:r>
            <a:r>
              <a:rPr lang="en-US" dirty="0" smtClean="0">
                <a:latin typeface="Consolas" pitchFamily="49" charset="0"/>
              </a:rPr>
              <a:t>onkeyup</a:t>
            </a:r>
          </a:p>
          <a:p>
            <a:pPr lvl="1">
              <a:lnSpc>
                <a:spcPct val="100000"/>
              </a:lnSpc>
              <a:defRPr/>
            </a:pPr>
            <a:r>
              <a:rPr lang="en-US" dirty="0" smtClean="0"/>
              <a:t>Only for input fields</a:t>
            </a:r>
          </a:p>
          <a:p>
            <a:pPr>
              <a:lnSpc>
                <a:spcPct val="100000"/>
              </a:lnSpc>
              <a:defRPr/>
            </a:pPr>
            <a:r>
              <a:rPr lang="en-US" dirty="0" smtClean="0"/>
              <a:t>Interface events:</a:t>
            </a:r>
          </a:p>
          <a:p>
            <a:pPr lvl="1">
              <a:lnSpc>
                <a:spcPct val="100000"/>
              </a:lnSpc>
              <a:defRPr/>
            </a:pPr>
            <a:r>
              <a:rPr lang="en-US" dirty="0" smtClean="0">
                <a:latin typeface="Consolas" pitchFamily="49" charset="0"/>
              </a:rPr>
              <a:t>onblur</a:t>
            </a:r>
            <a:r>
              <a:rPr lang="en-US" dirty="0" smtClean="0"/>
              <a:t>, </a:t>
            </a:r>
            <a:r>
              <a:rPr lang="en-US" dirty="0" smtClean="0">
                <a:latin typeface="Consolas" pitchFamily="49" charset="0"/>
              </a:rPr>
              <a:t>onfocus</a:t>
            </a:r>
          </a:p>
          <a:p>
            <a:pPr lvl="1">
              <a:lnSpc>
                <a:spcPct val="100000"/>
              </a:lnSpc>
              <a:defRPr/>
            </a:pPr>
            <a:r>
              <a:rPr lang="en-US" dirty="0" smtClean="0">
                <a:latin typeface="Consolas" pitchFamily="49" charset="0"/>
              </a:rPr>
              <a:t>onscroll</a:t>
            </a:r>
            <a:endParaRPr lang="bg-BG"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186</a:t>
            </a:fld>
            <a:endParaRPr lang="en-US" dirty="0"/>
          </a:p>
        </p:txBody>
      </p:sp>
    </p:spTree>
    <p:extLst>
      <p:ext uri="{BB962C8B-B14F-4D97-AF65-F5344CB8AC3E}">
        <p14:creationId xmlns:p14="http://schemas.microsoft.com/office/powerpoint/2010/main" val="9927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DOM Events </a:t>
            </a:r>
            <a:r>
              <a:rPr lang="en-US" dirty="0" smtClean="0"/>
              <a:t>(2)</a:t>
            </a:r>
            <a:endParaRPr lang="en-US" dirty="0"/>
          </a:p>
        </p:txBody>
      </p:sp>
      <p:sp>
        <p:nvSpPr>
          <p:cNvPr id="3" name="Content Placeholder 2"/>
          <p:cNvSpPr>
            <a:spLocks noGrp="1"/>
          </p:cNvSpPr>
          <p:nvPr>
            <p:ph idx="1"/>
          </p:nvPr>
        </p:nvSpPr>
        <p:spPr>
          <a:xfrm>
            <a:off x="1676400" y="1524000"/>
            <a:ext cx="8686800" cy="5638800"/>
          </a:xfrm>
        </p:spPr>
        <p:txBody>
          <a:bodyPr/>
          <a:lstStyle/>
          <a:p>
            <a:pPr>
              <a:lnSpc>
                <a:spcPct val="100000"/>
              </a:lnSpc>
              <a:defRPr/>
            </a:pPr>
            <a:r>
              <a:rPr lang="en-US" dirty="0" smtClean="0"/>
              <a:t>Form events</a:t>
            </a:r>
          </a:p>
          <a:p>
            <a:pPr lvl="1">
              <a:lnSpc>
                <a:spcPct val="100000"/>
              </a:lnSpc>
              <a:defRPr/>
            </a:pPr>
            <a:r>
              <a:rPr lang="en-US" dirty="0" smtClean="0">
                <a:latin typeface="Consolas" pitchFamily="49" charset="0"/>
              </a:rPr>
              <a:t>onchange</a:t>
            </a:r>
            <a:r>
              <a:rPr lang="en-US" dirty="0" smtClean="0"/>
              <a:t> – for input fields</a:t>
            </a:r>
          </a:p>
          <a:p>
            <a:pPr lvl="1">
              <a:lnSpc>
                <a:spcPct val="100000"/>
              </a:lnSpc>
              <a:defRPr/>
            </a:pPr>
            <a:r>
              <a:rPr lang="en-US" dirty="0" smtClean="0">
                <a:latin typeface="Consolas" pitchFamily="49" charset="0"/>
              </a:rPr>
              <a:t>onsubmit</a:t>
            </a:r>
            <a:r>
              <a:rPr lang="en-US" dirty="0" smtClean="0"/>
              <a:t> </a:t>
            </a:r>
          </a:p>
          <a:p>
            <a:pPr lvl="2">
              <a:lnSpc>
                <a:spcPct val="100000"/>
              </a:lnSpc>
              <a:defRPr/>
            </a:pPr>
            <a:r>
              <a:rPr lang="en-US" dirty="0" smtClean="0"/>
              <a:t>Allows you  to cancel a form submission</a:t>
            </a:r>
          </a:p>
          <a:p>
            <a:pPr lvl="2">
              <a:lnSpc>
                <a:spcPct val="100000"/>
              </a:lnSpc>
              <a:defRPr/>
            </a:pPr>
            <a:r>
              <a:rPr lang="en-US" dirty="0" smtClean="0"/>
              <a:t>Useful for form validation</a:t>
            </a:r>
          </a:p>
          <a:p>
            <a:pPr>
              <a:lnSpc>
                <a:spcPct val="100000"/>
              </a:lnSpc>
              <a:defRPr/>
            </a:pPr>
            <a:r>
              <a:rPr lang="en-US" dirty="0" smtClean="0"/>
              <a:t>Miscellaneous events</a:t>
            </a:r>
          </a:p>
          <a:p>
            <a:pPr lvl="1">
              <a:lnSpc>
                <a:spcPct val="100000"/>
              </a:lnSpc>
              <a:defRPr/>
            </a:pPr>
            <a:r>
              <a:rPr lang="en-US" dirty="0" smtClean="0">
                <a:latin typeface="Consolas" pitchFamily="49" charset="0"/>
              </a:rPr>
              <a:t>onload</a:t>
            </a:r>
            <a:r>
              <a:rPr lang="en-US" dirty="0" smtClean="0"/>
              <a:t>, </a:t>
            </a:r>
            <a:r>
              <a:rPr lang="en-US" dirty="0" smtClean="0">
                <a:latin typeface="Consolas" pitchFamily="49" charset="0"/>
              </a:rPr>
              <a:t>onunload</a:t>
            </a:r>
          </a:p>
          <a:p>
            <a:pPr lvl="2">
              <a:lnSpc>
                <a:spcPct val="100000"/>
              </a:lnSpc>
              <a:defRPr/>
            </a:pPr>
            <a:r>
              <a:rPr lang="en-US" dirty="0" smtClean="0"/>
              <a:t>Allowed only for the </a:t>
            </a:r>
            <a:r>
              <a:rPr lang="en-US" dirty="0" smtClean="0">
                <a:latin typeface="Consolas" pitchFamily="49" charset="0"/>
                <a:cs typeface="Consolas" pitchFamily="49" charset="0"/>
              </a:rPr>
              <a:t>&lt;body&gt;</a:t>
            </a:r>
            <a:r>
              <a:rPr lang="en-US" dirty="0" smtClean="0"/>
              <a:t> element</a:t>
            </a:r>
          </a:p>
          <a:p>
            <a:pPr lvl="2">
              <a:lnSpc>
                <a:spcPct val="100000"/>
              </a:lnSpc>
              <a:defRPr/>
            </a:pPr>
            <a:r>
              <a:rPr lang="en-US" dirty="0" smtClean="0"/>
              <a:t>Fires when all content on the page was loaded / unloaded</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187</a:t>
            </a:fld>
            <a:endParaRPr lang="en-US" dirty="0"/>
          </a:p>
        </p:txBody>
      </p:sp>
    </p:spTree>
    <p:extLst>
      <p:ext uri="{BB962C8B-B14F-4D97-AF65-F5344CB8AC3E}">
        <p14:creationId xmlns:p14="http://schemas.microsoft.com/office/powerpoint/2010/main" val="77301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latin typeface="Consolas" pitchFamily="49" charset="0"/>
              </a:rPr>
              <a:t>on</a:t>
            </a:r>
            <a:r>
              <a:rPr lang="en-US" dirty="0" smtClean="0">
                <a:latin typeface="Consolas" pitchFamily="49" charset="0"/>
              </a:rPr>
              <a:t>l</a:t>
            </a:r>
            <a:r>
              <a:rPr lang="en-US" noProof="1" smtClean="0">
                <a:latin typeface="Consolas" pitchFamily="49" charset="0"/>
              </a:rPr>
              <a:t>oad</a:t>
            </a:r>
            <a:r>
              <a:rPr lang="en-US" noProof="1" smtClean="0"/>
              <a:t> Event</a:t>
            </a:r>
            <a:r>
              <a:rPr lang="en-US" dirty="0" smtClean="0"/>
              <a:t> – Example</a:t>
            </a:r>
            <a:endParaRPr lang="en-US" dirty="0"/>
          </a:p>
        </p:txBody>
      </p:sp>
      <p:sp>
        <p:nvSpPr>
          <p:cNvPr id="3" name="Content Placeholder 2"/>
          <p:cNvSpPr>
            <a:spLocks noGrp="1"/>
          </p:cNvSpPr>
          <p:nvPr>
            <p:ph idx="1"/>
          </p:nvPr>
        </p:nvSpPr>
        <p:spPr>
          <a:xfrm>
            <a:off x="838200" y="1711325"/>
            <a:ext cx="10515600" cy="4351338"/>
          </a:xfrm>
        </p:spPr>
        <p:txBody>
          <a:bodyPr/>
          <a:lstStyle/>
          <a:p>
            <a:pPr>
              <a:defRPr/>
            </a:pPr>
            <a:r>
              <a:rPr lang="bg-BG" dirty="0" smtClean="0">
                <a:latin typeface="Consolas" pitchFamily="49" charset="0"/>
              </a:rPr>
              <a:t>onload</a:t>
            </a:r>
            <a:r>
              <a:rPr lang="en-US" dirty="0" smtClean="0"/>
              <a:t> </a:t>
            </a:r>
            <a:r>
              <a:rPr lang="en-US" dirty="0" smtClean="0">
                <a:latin typeface="Consolas" pitchFamily="49" charset="0"/>
              </a:rPr>
              <a:t>event</a:t>
            </a:r>
            <a:endParaRPr lang="bg-BG" dirty="0" smtClean="0">
              <a:latin typeface="Consolas" pitchFamily="49" charset="0"/>
            </a:endParaRPr>
          </a:p>
          <a:p>
            <a:pPr>
              <a:buFontTx/>
              <a:buNone/>
              <a:defRPr/>
            </a:pPr>
            <a:endParaRPr lang="bg-BG" dirty="0" smtClean="0">
              <a:latin typeface="Courier New"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188</a:t>
            </a:fld>
            <a:endParaRPr lang="en-US" dirty="0"/>
          </a:p>
        </p:txBody>
      </p:sp>
      <p:sp>
        <p:nvSpPr>
          <p:cNvPr id="5" name="Rectangle 3"/>
          <p:cNvSpPr>
            <a:spLocks noChangeArrowheads="1"/>
          </p:cNvSpPr>
          <p:nvPr/>
        </p:nvSpPr>
        <p:spPr bwMode="auto">
          <a:xfrm>
            <a:off x="2171700" y="2084190"/>
            <a:ext cx="7848600" cy="461664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a:p>
            <a:pPr eaLnBrk="0" hangingPunct="0">
              <a:spcBef>
                <a:spcPts val="1200"/>
              </a:spcBef>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 type="text/javascript"&gt;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function greet() {</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alert("Loaded.");</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&lt;/script&gt;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&lt;/head&gt; </a:t>
            </a:r>
          </a:p>
          <a:p>
            <a:pPr eaLnBrk="0" hangingPunct="0">
              <a:spcBef>
                <a:spcPts val="1200"/>
              </a:spcBef>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 onload="greet()" &gt;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&lt;/body&gt;</a:t>
            </a:r>
          </a:p>
          <a:p>
            <a:pPr eaLnBrk="0" hangingPunct="0">
              <a:spcBef>
                <a:spcPts val="1200"/>
              </a:spcBef>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&lt;/html&gt;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3537424"/>
            <a:ext cx="2590800" cy="2397868"/>
          </a:xfrm>
          <a:prstGeom prst="roundRect">
            <a:avLst>
              <a:gd name="adj" fmla="val 3956"/>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772400" y="1219201"/>
            <a:ext cx="2211388" cy="954107"/>
          </a:xfrm>
          <a:prstGeom prst="rect">
            <a:avLst/>
          </a:prstGeom>
        </p:spPr>
        <p:txBody>
          <a:bodyPr wrap="square">
            <a:spAutoFit/>
          </a:bodyPr>
          <a:lstStyle/>
          <a:p>
            <a:pPr marL="0" lvl="1" algn="r"/>
            <a:r>
              <a:rPr lang="en-US" sz="2800" b="1" dirty="0">
                <a:effectLst>
                  <a:outerShdw blurRad="38100" dist="38100" dir="2700000" algn="tl">
                    <a:srgbClr val="000000">
                      <a:alpha val="43137"/>
                    </a:srgbClr>
                  </a:outerShdw>
                </a:effectLst>
              </a:rPr>
              <a:t>onload.html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626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3276600" y="4800600"/>
            <a:ext cx="5638800" cy="1371600"/>
          </a:xfrm>
        </p:spPr>
        <p:txBody>
          <a:bodyPr>
            <a:normAutofit fontScale="90000"/>
          </a:bodyPr>
          <a:lstStyle/>
          <a:p>
            <a:r>
              <a:rPr lang="en-US" dirty="0" smtClean="0"/>
              <a:t>The Built-In Browser Objects</a:t>
            </a:r>
            <a:endParaRPr lang="en-US" dirty="0"/>
          </a:p>
        </p:txBody>
      </p:sp>
      <p:pic>
        <p:nvPicPr>
          <p:cNvPr id="3074" name="Picture 2" descr="http://www.iconarchive.com/icons/aha-soft/software/256/object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11381">
            <a:off x="7394445" y="1222782"/>
            <a:ext cx="2971578" cy="29715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musingsfrommars.org/images/browsers_dhtml.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876248">
            <a:off x="2017829" y="1280157"/>
            <a:ext cx="3394710" cy="31432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80" name="Picture 8" descr="http://www.daaq.net/old/images/js_bom_hierarch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411916"/>
            <a:ext cx="2857500" cy="2857500"/>
          </a:xfrm>
          <a:prstGeom prst="rect">
            <a:avLst/>
          </a:prstGeom>
          <a:noFill/>
          <a:effectLst>
            <a:glow rad="635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9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lstStyle/>
          <a:p>
            <a:pPr>
              <a:defRPr/>
            </a:pPr>
            <a:r>
              <a:rPr lang="en-US" dirty="0" smtClean="0"/>
              <a:t>Hyperlinks: &lt;a&gt; Tag</a:t>
            </a:r>
          </a:p>
        </p:txBody>
      </p:sp>
      <p:sp>
        <p:nvSpPr>
          <p:cNvPr id="913411" name="Rectangle 3"/>
          <p:cNvSpPr>
            <a:spLocks noGrp="1" noChangeArrowheads="1"/>
          </p:cNvSpPr>
          <p:nvPr>
            <p:ph idx="1"/>
          </p:nvPr>
        </p:nvSpPr>
        <p:spPr>
          <a:xfrm>
            <a:off x="1715294" y="1302544"/>
            <a:ext cx="8686800" cy="5638800"/>
          </a:xfrm>
        </p:spPr>
        <p:txBody>
          <a:bodyPr/>
          <a:lstStyle/>
          <a:p>
            <a:pPr>
              <a:lnSpc>
                <a:spcPct val="100000"/>
              </a:lnSpc>
              <a:spcBef>
                <a:spcPts val="2400"/>
              </a:spcBef>
              <a:defRPr/>
            </a:pPr>
            <a:r>
              <a:rPr lang="en-US" dirty="0" smtClean="0"/>
              <a:t>Link to a document called </a:t>
            </a:r>
            <a:r>
              <a:rPr lang="en-US" dirty="0" smtClean="0">
                <a:latin typeface="Consolas" pitchFamily="49" charset="0"/>
                <a:cs typeface="Consolas" pitchFamily="49" charset="0"/>
              </a:rPr>
              <a:t>form.html</a:t>
            </a:r>
            <a:r>
              <a:rPr lang="en-US" dirty="0" smtClean="0"/>
              <a:t> on the same server in the same directory:</a:t>
            </a:r>
            <a:br>
              <a:rPr lang="en-US" dirty="0" smtClean="0"/>
            </a:br>
            <a:endParaRPr lang="en-US" dirty="0" smtClean="0">
              <a:latin typeface="Courier New" pitchFamily="49" charset="0"/>
            </a:endParaRPr>
          </a:p>
          <a:p>
            <a:pPr>
              <a:lnSpc>
                <a:spcPct val="100000"/>
              </a:lnSpc>
              <a:spcBef>
                <a:spcPts val="2400"/>
              </a:spcBef>
              <a:defRPr/>
            </a:pPr>
            <a:r>
              <a:rPr lang="en-US" dirty="0" smtClean="0"/>
              <a:t>Link to a document called </a:t>
            </a:r>
            <a:r>
              <a:rPr lang="en-US" dirty="0" smtClean="0">
                <a:latin typeface="Consolas" pitchFamily="49" charset="0"/>
                <a:cs typeface="Consolas" pitchFamily="49" charset="0"/>
              </a:rPr>
              <a:t>parent.html</a:t>
            </a:r>
            <a:r>
              <a:rPr lang="en-US" dirty="0" smtClean="0"/>
              <a:t> on the same server in the parent directory:</a:t>
            </a:r>
            <a:br>
              <a:rPr lang="en-US" dirty="0" smtClean="0"/>
            </a:br>
            <a:endParaRPr lang="en-US" dirty="0" smtClean="0">
              <a:latin typeface="Courier New" pitchFamily="49" charset="0"/>
            </a:endParaRPr>
          </a:p>
          <a:p>
            <a:pPr>
              <a:lnSpc>
                <a:spcPct val="100000"/>
              </a:lnSpc>
              <a:spcBef>
                <a:spcPts val="2400"/>
              </a:spcBef>
              <a:defRPr/>
            </a:pPr>
            <a:r>
              <a:rPr lang="en-US" dirty="0" smtClean="0"/>
              <a:t>Link to a document called </a:t>
            </a:r>
            <a:r>
              <a:rPr lang="en-US" dirty="0" smtClean="0">
                <a:latin typeface="Consolas" pitchFamily="49" charset="0"/>
                <a:cs typeface="Consolas" pitchFamily="49" charset="0"/>
              </a:rPr>
              <a:t>cat.html</a:t>
            </a:r>
            <a:r>
              <a:rPr lang="en-US" dirty="0" smtClean="0"/>
              <a:t> on the same server in the subdirectory </a:t>
            </a:r>
            <a:r>
              <a:rPr lang="en-US" dirty="0" smtClean="0">
                <a:latin typeface="Consolas" pitchFamily="49" charset="0"/>
                <a:cs typeface="Consolas" pitchFamily="49" charset="0"/>
              </a:rPr>
              <a:t>stuff</a:t>
            </a:r>
            <a:r>
              <a:rPr lang="en-US" dirty="0" smtClean="0"/>
              <a:t>:</a:t>
            </a:r>
            <a:endParaRPr lang="en-US" dirty="0" smtClean="0">
              <a:latin typeface="Courier New" pitchFamily="49" charset="0"/>
            </a:endParaRP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a:t>
            </a:fld>
            <a:endParaRPr lang="en-US" dirty="0"/>
          </a:p>
        </p:txBody>
      </p:sp>
      <p:sp>
        <p:nvSpPr>
          <p:cNvPr id="913412" name="Rectangle 4"/>
          <p:cNvSpPr>
            <a:spLocks noChangeArrowheads="1"/>
          </p:cNvSpPr>
          <p:nvPr/>
        </p:nvSpPr>
        <p:spPr bwMode="auto">
          <a:xfrm>
            <a:off x="2279650" y="2378808"/>
            <a:ext cx="7558088" cy="4762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&lt;a href="form.html"&gt;Fill Our Form&lt;/a&gt;</a:t>
            </a:r>
          </a:p>
        </p:txBody>
      </p:sp>
      <p:sp>
        <p:nvSpPr>
          <p:cNvPr id="913413" name="Rectangle 5"/>
          <p:cNvSpPr>
            <a:spLocks noChangeArrowheads="1"/>
          </p:cNvSpPr>
          <p:nvPr/>
        </p:nvSpPr>
        <p:spPr bwMode="auto">
          <a:xfrm>
            <a:off x="2279650" y="3952889"/>
            <a:ext cx="7558088" cy="4985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&lt;a href="../parent.html"&gt;Parent&lt;/a&gt;</a:t>
            </a:r>
          </a:p>
        </p:txBody>
      </p:sp>
      <p:sp>
        <p:nvSpPr>
          <p:cNvPr id="913414" name="Rectangle 6"/>
          <p:cNvSpPr>
            <a:spLocks noChangeArrowheads="1"/>
          </p:cNvSpPr>
          <p:nvPr/>
        </p:nvSpPr>
        <p:spPr bwMode="auto">
          <a:xfrm>
            <a:off x="2279650" y="5714999"/>
            <a:ext cx="7558088" cy="4985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&lt;a href="stuff/cat.html"&gt;Catalog&lt;/a&gt;</a:t>
            </a:r>
          </a:p>
        </p:txBody>
      </p:sp>
    </p:spTree>
    <p:extLst>
      <p:ext uri="{BB962C8B-B14F-4D97-AF65-F5344CB8AC3E}">
        <p14:creationId xmlns:p14="http://schemas.microsoft.com/office/powerpoint/2010/main" val="42034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Browser Objects</a:t>
            </a:r>
            <a:endParaRPr lang="en-US" dirty="0"/>
          </a:p>
        </p:txBody>
      </p:sp>
      <p:sp>
        <p:nvSpPr>
          <p:cNvPr id="3" name="Content Placeholder 2"/>
          <p:cNvSpPr>
            <a:spLocks noGrp="1"/>
          </p:cNvSpPr>
          <p:nvPr>
            <p:ph idx="1"/>
          </p:nvPr>
        </p:nvSpPr>
        <p:spPr>
          <a:xfrm>
            <a:off x="1752600" y="1466850"/>
            <a:ext cx="8686800" cy="5715000"/>
          </a:xfrm>
        </p:spPr>
        <p:txBody>
          <a:bodyPr/>
          <a:lstStyle/>
          <a:p>
            <a:pPr>
              <a:lnSpc>
                <a:spcPct val="100000"/>
              </a:lnSpc>
              <a:spcBef>
                <a:spcPts val="400"/>
              </a:spcBef>
              <a:defRPr/>
            </a:pPr>
            <a:r>
              <a:rPr lang="en-US" dirty="0" smtClean="0"/>
              <a:t>The browser provides some read-only data via:</a:t>
            </a:r>
          </a:p>
          <a:p>
            <a:pPr lvl="1">
              <a:lnSpc>
                <a:spcPct val="100000"/>
              </a:lnSpc>
              <a:spcBef>
                <a:spcPts val="400"/>
              </a:spcBef>
              <a:defRPr/>
            </a:pPr>
            <a:r>
              <a:rPr lang="en-US" dirty="0" smtClean="0">
                <a:latin typeface="Consolas" pitchFamily="49" charset="0"/>
                <a:cs typeface="Consolas" pitchFamily="49" charset="0"/>
              </a:rPr>
              <a:t>window</a:t>
            </a:r>
          </a:p>
          <a:p>
            <a:pPr lvl="2">
              <a:lnSpc>
                <a:spcPct val="100000"/>
              </a:lnSpc>
              <a:spcBef>
                <a:spcPts val="400"/>
              </a:spcBef>
              <a:defRPr/>
            </a:pPr>
            <a:r>
              <a:rPr lang="en-US" dirty="0" smtClean="0"/>
              <a:t>The top node of the DOM tree</a:t>
            </a:r>
          </a:p>
          <a:p>
            <a:pPr lvl="2">
              <a:lnSpc>
                <a:spcPct val="100000"/>
              </a:lnSpc>
              <a:spcBef>
                <a:spcPts val="400"/>
              </a:spcBef>
              <a:defRPr/>
            </a:pPr>
            <a:r>
              <a:rPr lang="en-US" dirty="0" smtClean="0"/>
              <a:t>Represents the browser's window</a:t>
            </a:r>
          </a:p>
          <a:p>
            <a:pPr lvl="1">
              <a:lnSpc>
                <a:spcPct val="100000"/>
              </a:lnSpc>
              <a:spcBef>
                <a:spcPts val="400"/>
              </a:spcBef>
              <a:defRPr/>
            </a:pPr>
            <a:r>
              <a:rPr lang="en-US" dirty="0" smtClean="0">
                <a:latin typeface="Consolas" pitchFamily="49" charset="0"/>
                <a:cs typeface="Consolas" pitchFamily="49" charset="0"/>
              </a:rPr>
              <a:t>document</a:t>
            </a:r>
          </a:p>
          <a:p>
            <a:pPr lvl="2">
              <a:lnSpc>
                <a:spcPct val="100000"/>
              </a:lnSpc>
              <a:spcBef>
                <a:spcPts val="400"/>
              </a:spcBef>
              <a:defRPr/>
            </a:pPr>
            <a:r>
              <a:rPr lang="en-US" dirty="0" smtClean="0"/>
              <a:t>holds information the current loaded document</a:t>
            </a:r>
          </a:p>
          <a:p>
            <a:pPr lvl="1">
              <a:lnSpc>
                <a:spcPct val="100000"/>
              </a:lnSpc>
              <a:spcBef>
                <a:spcPts val="400"/>
              </a:spcBef>
              <a:defRPr/>
            </a:pPr>
            <a:r>
              <a:rPr lang="en-US" dirty="0" smtClean="0">
                <a:latin typeface="Consolas" pitchFamily="49" charset="0"/>
                <a:cs typeface="Consolas" pitchFamily="49" charset="0"/>
              </a:rPr>
              <a:t>screen</a:t>
            </a:r>
          </a:p>
          <a:p>
            <a:pPr lvl="2">
              <a:lnSpc>
                <a:spcPct val="100000"/>
              </a:lnSpc>
              <a:spcBef>
                <a:spcPts val="400"/>
              </a:spcBef>
              <a:defRPr/>
            </a:pPr>
            <a:r>
              <a:rPr lang="en-US" dirty="0" smtClean="0"/>
              <a:t>Holds the user’s display properties</a:t>
            </a:r>
          </a:p>
          <a:p>
            <a:pPr lvl="1">
              <a:lnSpc>
                <a:spcPct val="100000"/>
              </a:lnSpc>
              <a:spcBef>
                <a:spcPts val="400"/>
              </a:spcBef>
              <a:defRPr/>
            </a:pPr>
            <a:r>
              <a:rPr lang="en-US" dirty="0" smtClean="0">
                <a:latin typeface="Consolas" pitchFamily="49" charset="0"/>
                <a:cs typeface="Consolas" pitchFamily="49" charset="0"/>
              </a:rPr>
              <a:t>browser</a:t>
            </a:r>
          </a:p>
          <a:p>
            <a:pPr lvl="2">
              <a:lnSpc>
                <a:spcPct val="100000"/>
              </a:lnSpc>
              <a:spcBef>
                <a:spcPts val="400"/>
              </a:spcBef>
              <a:defRPr/>
            </a:pPr>
            <a:r>
              <a:rPr lang="en-US" dirty="0" smtClean="0"/>
              <a:t>Holds information about the browser</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190</a:t>
            </a:fld>
            <a:endParaRPr lang="en-US" dirty="0"/>
          </a:p>
        </p:txBody>
      </p:sp>
    </p:spTree>
    <p:extLst>
      <p:ext uri="{BB962C8B-B14F-4D97-AF65-F5344CB8AC3E}">
        <p14:creationId xmlns:p14="http://schemas.microsoft.com/office/powerpoint/2010/main" val="211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DOM Hierarchy – Example</a:t>
            </a:r>
            <a:endParaRPr lang="en-US" dirty="0">
              <a:solidFill>
                <a:schemeClr val="tx1"/>
              </a:solidFill>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191</a:t>
            </a:fld>
            <a:endParaRPr lang="en-US" dirty="0"/>
          </a:p>
        </p:txBody>
      </p:sp>
      <p:sp>
        <p:nvSpPr>
          <p:cNvPr id="6" name="Text Box 3"/>
          <p:cNvSpPr txBox="1">
            <a:spLocks noChangeArrowheads="1"/>
          </p:cNvSpPr>
          <p:nvPr/>
        </p:nvSpPr>
        <p:spPr bwMode="auto">
          <a:xfrm>
            <a:off x="4959350" y="2208214"/>
            <a:ext cx="22860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window</a:t>
            </a:r>
          </a:p>
        </p:txBody>
      </p:sp>
      <p:sp>
        <p:nvSpPr>
          <p:cNvPr id="7" name="Text Box 4"/>
          <p:cNvSpPr txBox="1">
            <a:spLocks noChangeArrowheads="1"/>
          </p:cNvSpPr>
          <p:nvPr/>
        </p:nvSpPr>
        <p:spPr bwMode="auto">
          <a:xfrm>
            <a:off x="2063750" y="3429001"/>
            <a:ext cx="14478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navigator</a:t>
            </a:r>
          </a:p>
        </p:txBody>
      </p:sp>
      <p:sp>
        <p:nvSpPr>
          <p:cNvPr id="8" name="Text Box 5"/>
          <p:cNvSpPr txBox="1">
            <a:spLocks noChangeArrowheads="1"/>
          </p:cNvSpPr>
          <p:nvPr/>
        </p:nvSpPr>
        <p:spPr bwMode="auto">
          <a:xfrm>
            <a:off x="3816350" y="3429001"/>
            <a:ext cx="11430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screen</a:t>
            </a:r>
          </a:p>
        </p:txBody>
      </p:sp>
      <p:sp>
        <p:nvSpPr>
          <p:cNvPr id="9" name="Text Box 6"/>
          <p:cNvSpPr txBox="1">
            <a:spLocks noChangeArrowheads="1"/>
          </p:cNvSpPr>
          <p:nvPr/>
        </p:nvSpPr>
        <p:spPr bwMode="auto">
          <a:xfrm>
            <a:off x="5187950" y="3429001"/>
            <a:ext cx="15240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document</a:t>
            </a:r>
          </a:p>
        </p:txBody>
      </p:sp>
      <p:sp>
        <p:nvSpPr>
          <p:cNvPr id="10" name="Text Box 7"/>
          <p:cNvSpPr txBox="1">
            <a:spLocks noChangeArrowheads="1"/>
          </p:cNvSpPr>
          <p:nvPr/>
        </p:nvSpPr>
        <p:spPr bwMode="auto">
          <a:xfrm>
            <a:off x="6864350" y="3429001"/>
            <a:ext cx="12192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history</a:t>
            </a:r>
          </a:p>
        </p:txBody>
      </p:sp>
      <p:sp>
        <p:nvSpPr>
          <p:cNvPr id="11" name="Text Box 8"/>
          <p:cNvSpPr txBox="1">
            <a:spLocks noChangeArrowheads="1"/>
          </p:cNvSpPr>
          <p:nvPr/>
        </p:nvSpPr>
        <p:spPr bwMode="auto">
          <a:xfrm>
            <a:off x="8312150" y="3429001"/>
            <a:ext cx="15240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location</a:t>
            </a:r>
          </a:p>
        </p:txBody>
      </p:sp>
      <p:sp>
        <p:nvSpPr>
          <p:cNvPr id="12" name="Text Box 10"/>
          <p:cNvSpPr txBox="1">
            <a:spLocks noChangeArrowheads="1"/>
          </p:cNvSpPr>
          <p:nvPr/>
        </p:nvSpPr>
        <p:spPr bwMode="auto">
          <a:xfrm>
            <a:off x="5949950" y="4419601"/>
            <a:ext cx="9906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form</a:t>
            </a:r>
          </a:p>
        </p:txBody>
      </p:sp>
      <p:sp>
        <p:nvSpPr>
          <p:cNvPr id="13" name="Text Box 11"/>
          <p:cNvSpPr txBox="1">
            <a:spLocks noChangeArrowheads="1"/>
          </p:cNvSpPr>
          <p:nvPr/>
        </p:nvSpPr>
        <p:spPr bwMode="auto">
          <a:xfrm>
            <a:off x="5351463" y="5257801"/>
            <a:ext cx="9906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button</a:t>
            </a:r>
          </a:p>
        </p:txBody>
      </p:sp>
      <p:sp>
        <p:nvSpPr>
          <p:cNvPr id="14" name="Text Box 12"/>
          <p:cNvSpPr txBox="1">
            <a:spLocks noChangeArrowheads="1"/>
          </p:cNvSpPr>
          <p:nvPr/>
        </p:nvSpPr>
        <p:spPr bwMode="auto">
          <a:xfrm>
            <a:off x="6494463" y="5257801"/>
            <a:ext cx="9906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form</a:t>
            </a:r>
          </a:p>
        </p:txBody>
      </p:sp>
      <p:sp>
        <p:nvSpPr>
          <p:cNvPr id="15" name="Line 13"/>
          <p:cNvSpPr>
            <a:spLocks noChangeShapeType="1"/>
          </p:cNvSpPr>
          <p:nvPr/>
        </p:nvSpPr>
        <p:spPr bwMode="auto">
          <a:xfrm>
            <a:off x="2925764" y="2971800"/>
            <a:ext cx="5995987" cy="0"/>
          </a:xfrm>
          <a:prstGeom prst="line">
            <a:avLst/>
          </a:prstGeom>
          <a:noFill/>
          <a:ln w="19050">
            <a:solidFill>
              <a:schemeClr val="accent5">
                <a:lumMod val="20000"/>
                <a:lumOff val="80000"/>
              </a:schemeClr>
            </a:solidFill>
            <a:round/>
            <a:headEnd/>
            <a:tailEn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16" name="Line 14"/>
          <p:cNvSpPr>
            <a:spLocks noChangeShapeType="1"/>
          </p:cNvSpPr>
          <p:nvPr/>
        </p:nvSpPr>
        <p:spPr bwMode="auto">
          <a:xfrm>
            <a:off x="8921750" y="29718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17" name="Line 16"/>
          <p:cNvSpPr>
            <a:spLocks noChangeShapeType="1"/>
          </p:cNvSpPr>
          <p:nvPr/>
        </p:nvSpPr>
        <p:spPr bwMode="auto">
          <a:xfrm>
            <a:off x="4425950" y="29718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18" name="Line 18"/>
          <p:cNvSpPr>
            <a:spLocks noChangeShapeType="1"/>
          </p:cNvSpPr>
          <p:nvPr/>
        </p:nvSpPr>
        <p:spPr bwMode="auto">
          <a:xfrm>
            <a:off x="7550150" y="29718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19" name="Line 19"/>
          <p:cNvSpPr>
            <a:spLocks noChangeShapeType="1"/>
          </p:cNvSpPr>
          <p:nvPr/>
        </p:nvSpPr>
        <p:spPr bwMode="auto">
          <a:xfrm>
            <a:off x="5664200" y="2662238"/>
            <a:ext cx="0" cy="3048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0" name="Line 20"/>
          <p:cNvSpPr>
            <a:spLocks noChangeShapeType="1"/>
          </p:cNvSpPr>
          <p:nvPr/>
        </p:nvSpPr>
        <p:spPr bwMode="auto">
          <a:xfrm>
            <a:off x="6407150" y="38862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1" name="Line 22"/>
          <p:cNvSpPr>
            <a:spLocks noChangeShapeType="1"/>
          </p:cNvSpPr>
          <p:nvPr/>
        </p:nvSpPr>
        <p:spPr bwMode="auto">
          <a:xfrm>
            <a:off x="6096000" y="4876800"/>
            <a:ext cx="0" cy="3048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2" name="Line 23"/>
          <p:cNvSpPr>
            <a:spLocks noChangeShapeType="1"/>
          </p:cNvSpPr>
          <p:nvPr/>
        </p:nvSpPr>
        <p:spPr bwMode="auto">
          <a:xfrm>
            <a:off x="6743700" y="4876800"/>
            <a:ext cx="0" cy="3048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3" name="Line 24"/>
          <p:cNvSpPr>
            <a:spLocks noChangeShapeType="1"/>
          </p:cNvSpPr>
          <p:nvPr/>
        </p:nvSpPr>
        <p:spPr bwMode="auto">
          <a:xfrm>
            <a:off x="6024563" y="29718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4" name="Line 25"/>
          <p:cNvSpPr>
            <a:spLocks noChangeShapeType="1"/>
          </p:cNvSpPr>
          <p:nvPr/>
        </p:nvSpPr>
        <p:spPr bwMode="auto">
          <a:xfrm>
            <a:off x="2927350" y="29718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
        <p:nvSpPr>
          <p:cNvPr id="25" name="Text Box 26"/>
          <p:cNvSpPr txBox="1">
            <a:spLocks noChangeArrowheads="1"/>
          </p:cNvSpPr>
          <p:nvPr/>
        </p:nvSpPr>
        <p:spPr bwMode="auto">
          <a:xfrm>
            <a:off x="4727575" y="4419601"/>
            <a:ext cx="990600" cy="415925"/>
          </a:xfrm>
          <a:prstGeom prst="rect">
            <a:avLst/>
          </a:prstGeom>
          <a:solidFill>
            <a:schemeClr val="accent5">
              <a:lumMod val="40000"/>
              <a:lumOff val="60000"/>
              <a:alpha val="30000"/>
            </a:schemeClr>
          </a:solidFill>
          <a:ln w="19050">
            <a:solidFill>
              <a:schemeClr val="accent5">
                <a:lumMod val="20000"/>
                <a:lumOff val="80000"/>
              </a:schemeClr>
            </a:solidFill>
            <a:miter lim="800000"/>
            <a:headEnd/>
            <a:tailEnd/>
          </a:ln>
        </p:spPr>
        <p:txBody>
          <a:bodyPr lIns="90000" tIns="46800" rIns="90000" bIns="46800">
            <a:spAutoFit/>
          </a:bodyPr>
          <a:lstStyle/>
          <a:p>
            <a:pPr algn="ctr" eaLnBrk="1" hangingPunct="1">
              <a:lnSpc>
                <a:spcPct val="100000"/>
              </a:lnSpc>
              <a:spcBef>
                <a:spcPct val="50000"/>
              </a:spcBef>
            </a:pPr>
            <a:r>
              <a:rPr lang="en-GB" sz="2000" b="1" dirty="0">
                <a:effectLst>
                  <a:outerShdw blurRad="38100" dist="38100" dir="2700000" algn="tl">
                    <a:srgbClr val="000000">
                      <a:alpha val="43137"/>
                    </a:srgbClr>
                  </a:outerShdw>
                </a:effectLst>
              </a:rPr>
              <a:t>form</a:t>
            </a:r>
          </a:p>
        </p:txBody>
      </p:sp>
      <p:sp>
        <p:nvSpPr>
          <p:cNvPr id="26" name="Line 27"/>
          <p:cNvSpPr>
            <a:spLocks noChangeShapeType="1"/>
          </p:cNvSpPr>
          <p:nvPr/>
        </p:nvSpPr>
        <p:spPr bwMode="auto">
          <a:xfrm>
            <a:off x="5448300" y="3886200"/>
            <a:ext cx="0" cy="457200"/>
          </a:xfrm>
          <a:prstGeom prst="line">
            <a:avLst/>
          </a:prstGeom>
          <a:noFill/>
          <a:ln w="19050">
            <a:solidFill>
              <a:schemeClr val="accent5">
                <a:lumMod val="20000"/>
                <a:lumOff val="80000"/>
              </a:schemeClr>
            </a:solidFill>
            <a:round/>
            <a:headEnd/>
            <a:tailEnd type="triangle" w="med" len="med"/>
          </a:ln>
          <a:effectLst/>
        </p:spPr>
        <p:txBody>
          <a:bodyPr lIns="90000" tIns="46800" rIns="90000" bIns="46800">
            <a:spAutoFit/>
          </a:bodyPr>
          <a:lstStyle/>
          <a:p>
            <a:pPr>
              <a:defRPr/>
            </a:pPr>
            <a:endParaRPr lang="bg-BG">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577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dirty="0"/>
              <a:t>Opening New Window – Example</a:t>
            </a:r>
          </a:p>
        </p:txBody>
      </p:sp>
      <p:sp>
        <p:nvSpPr>
          <p:cNvPr id="3" name="Content Placeholder 2"/>
          <p:cNvSpPr>
            <a:spLocks noGrp="1"/>
          </p:cNvSpPr>
          <p:nvPr>
            <p:ph idx="1"/>
          </p:nvPr>
        </p:nvSpPr>
        <p:spPr>
          <a:xfrm>
            <a:off x="838200" y="1946275"/>
            <a:ext cx="10515600" cy="4351338"/>
          </a:xfrm>
        </p:spPr>
        <p:txBody>
          <a:bodyPr/>
          <a:lstStyle/>
          <a:p>
            <a:pPr>
              <a:defRPr/>
            </a:pPr>
            <a:r>
              <a:rPr lang="en-US" dirty="0" smtClean="0">
                <a:latin typeface="Consolas" pitchFamily="49" charset="0"/>
              </a:rPr>
              <a:t>w</a:t>
            </a:r>
            <a:r>
              <a:rPr lang="bg-BG" dirty="0" smtClean="0">
                <a:latin typeface="Consolas" pitchFamily="49" charset="0"/>
              </a:rPr>
              <a:t>indow</a:t>
            </a:r>
            <a:r>
              <a:rPr lang="en-US" dirty="0" smtClean="0">
                <a:latin typeface="Consolas" pitchFamily="49" charset="0"/>
              </a:rPr>
              <a:t>.open()</a:t>
            </a:r>
            <a:endParaRPr lang="bg-BG" dirty="0" smtClean="0"/>
          </a:p>
          <a:p>
            <a:pPr>
              <a:defRPr/>
            </a:pPr>
            <a:endParaRPr lang="en-US" dirty="0" smtClean="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192</a:t>
            </a:fld>
            <a:endParaRPr lang="en-US" dirty="0"/>
          </a:p>
        </p:txBody>
      </p:sp>
      <p:sp>
        <p:nvSpPr>
          <p:cNvPr id="5" name="Rectangle 6"/>
          <p:cNvSpPr>
            <a:spLocks noChangeArrowheads="1"/>
          </p:cNvSpPr>
          <p:nvPr/>
        </p:nvSpPr>
        <p:spPr bwMode="auto">
          <a:xfrm>
            <a:off x="2148682" y="2473118"/>
            <a:ext cx="7896226" cy="38164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newWindow = window.open("", "sampleWindow",</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"width=300, height=100, menubar=yes,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status=yes, resizable=yes");</a:t>
            </a:r>
          </a:p>
          <a:p>
            <a:pPr eaLnBrk="0" hangingPunct="0">
              <a:buClr>
                <a:schemeClr val="accent5">
                  <a:lumMod val="40000"/>
                  <a:lumOff val="60000"/>
                </a:schemeClr>
              </a:buClr>
              <a:buSzPct val="70000"/>
              <a:defRPr/>
            </a:pPr>
            <a:endParaRPr lang="bg-BG"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newWindow.document.write(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"&lt;html&gt;&lt;head&gt;&lt;title&gt;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Sample Title&lt;/title&gt;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&lt;/head&gt;&lt;body&gt;&lt;h1&gt;Sample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Text&lt;/h1&gt;&lt;/body&gt;");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newWindow.status =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"Hello folks";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726" y="3581401"/>
            <a:ext cx="3648075" cy="279082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768309" y="1768924"/>
            <a:ext cx="3823491" cy="523220"/>
          </a:xfrm>
          <a:prstGeom prst="rect">
            <a:avLst/>
          </a:prstGeom>
        </p:spPr>
        <p:txBody>
          <a:bodyPr wrap="square">
            <a:spAutoFit/>
          </a:bodyPr>
          <a:lstStyle/>
          <a:p>
            <a:pPr marL="0" lvl="1" algn="r"/>
            <a:r>
              <a:rPr lang="en-US" sz="2800" b="1" dirty="0">
                <a:effectLst>
                  <a:outerShdw blurRad="38100" dist="38100" dir="2700000" algn="tl">
                    <a:srgbClr val="000000">
                      <a:alpha val="43137"/>
                    </a:srgbClr>
                  </a:outerShdw>
                </a:effectLst>
              </a:rPr>
              <a:t>window-open.html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345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Navigator Object</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193</a:t>
            </a:fld>
            <a:endParaRPr lang="en-US" dirty="0"/>
          </a:p>
        </p:txBody>
      </p:sp>
      <p:sp>
        <p:nvSpPr>
          <p:cNvPr id="7" name="Rectangle 3"/>
          <p:cNvSpPr txBox="1">
            <a:spLocks noChangeArrowheads="1"/>
          </p:cNvSpPr>
          <p:nvPr/>
        </p:nvSpPr>
        <p:spPr>
          <a:xfrm>
            <a:off x="3124200" y="1478322"/>
            <a:ext cx="5968999"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90000"/>
              </a:lnSpc>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alert(window.navigator.userAgent);</a:t>
            </a:r>
          </a:p>
        </p:txBody>
      </p:sp>
      <p:pic>
        <p:nvPicPr>
          <p:cNvPr id="9218"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93117" y="4565224"/>
            <a:ext cx="5824538" cy="2216576"/>
          </a:xfrm>
          <a:prstGeom prst="roundRect">
            <a:avLst>
              <a:gd name="adj" fmla="val 5073"/>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7"/>
          <p:cNvSpPr>
            <a:spLocks noChangeArrowheads="1"/>
          </p:cNvSpPr>
          <p:nvPr/>
        </p:nvSpPr>
        <p:spPr bwMode="auto">
          <a:xfrm>
            <a:off x="4461668" y="3016251"/>
            <a:ext cx="3149601" cy="1430179"/>
          </a:xfrm>
          <a:prstGeom prst="wedgeRoundRectCallout">
            <a:avLst>
              <a:gd name="adj1" fmla="val 952"/>
              <a:gd name="adj2" fmla="val -147644"/>
              <a:gd name="adj3" fmla="val 16667"/>
            </a:avLst>
          </a:prstGeom>
          <a:solidFill>
            <a:srgbClr val="9F8471"/>
          </a:solidFill>
          <a:ln w="6350">
            <a:solidFill>
              <a:schemeClr val="tx1">
                <a:lumMod val="20000"/>
                <a:lumOff val="80000"/>
              </a:schemeClr>
            </a:solidFill>
          </a:ln>
        </p:spPr>
        <p:txBody>
          <a:bodyPr wrap="square">
            <a:spAutoFit/>
          </a:bodyPr>
          <a:lstStyle/>
          <a:p>
            <a:pPr algn="ctr" eaLnBrk="1" hangingPunct="1">
              <a:lnSpc>
                <a:spcPct val="100000"/>
              </a:lnSpc>
              <a:spcBef>
                <a:spcPct val="50000"/>
              </a:spcBef>
            </a:pPr>
            <a:r>
              <a:rPr lang="en-GB" sz="2600" b="1" dirty="0">
                <a:solidFill>
                  <a:srgbClr val="EBFFD2"/>
                </a:solidFill>
                <a:effectLst>
                  <a:outerShdw blurRad="38100" dist="38100" dir="2700000" algn="tl">
                    <a:srgbClr val="000000">
                      <a:alpha val="43137"/>
                    </a:srgbClr>
                  </a:outerShdw>
                </a:effectLst>
              </a:rPr>
              <a:t>The navigator in the browser window</a:t>
            </a:r>
          </a:p>
        </p:txBody>
      </p:sp>
      <p:sp>
        <p:nvSpPr>
          <p:cNvPr id="12" name="AutoShape 7"/>
          <p:cNvSpPr>
            <a:spLocks noChangeArrowheads="1"/>
          </p:cNvSpPr>
          <p:nvPr/>
        </p:nvSpPr>
        <p:spPr bwMode="auto">
          <a:xfrm>
            <a:off x="7758113" y="3183956"/>
            <a:ext cx="2381249" cy="1430179"/>
          </a:xfrm>
          <a:prstGeom prst="wedgeRoundRectCallout">
            <a:avLst>
              <a:gd name="adj1" fmla="val -32634"/>
              <a:gd name="adj2" fmla="val -147141"/>
              <a:gd name="adj3" fmla="val 16667"/>
            </a:avLst>
          </a:prstGeom>
          <a:solidFill>
            <a:srgbClr val="9F8471"/>
          </a:solidFill>
          <a:ln w="6350">
            <a:solidFill>
              <a:schemeClr val="tx1">
                <a:lumMod val="20000"/>
                <a:lumOff val="80000"/>
              </a:schemeClr>
            </a:solidFill>
          </a:ln>
        </p:spPr>
        <p:txBody>
          <a:bodyPr wrap="square">
            <a:spAutoFit/>
          </a:bodyPr>
          <a:lstStyle/>
          <a:p>
            <a:pPr algn="ctr" eaLnBrk="1" hangingPunct="1">
              <a:lnSpc>
                <a:spcPct val="100000"/>
              </a:lnSpc>
              <a:spcBef>
                <a:spcPct val="50000"/>
              </a:spcBef>
            </a:pPr>
            <a:r>
              <a:rPr lang="en-GB" sz="2600" b="1" dirty="0">
                <a:solidFill>
                  <a:srgbClr val="EBFFD2"/>
                </a:solidFill>
                <a:effectLst>
                  <a:outerShdw blurRad="38100" dist="38100" dir="2700000" algn="tl">
                    <a:srgbClr val="000000">
                      <a:alpha val="43137"/>
                    </a:srgbClr>
                  </a:outerShdw>
                </a:effectLst>
              </a:rPr>
              <a:t>The </a:t>
            </a:r>
            <a:r>
              <a:rPr lang="en-GB" sz="2600" b="1" noProof="1">
                <a:solidFill>
                  <a:srgbClr val="EBFFD2"/>
                </a:solidFill>
                <a:effectLst>
                  <a:outerShdw blurRad="38100" dist="38100" dir="2700000" algn="tl">
                    <a:srgbClr val="000000">
                      <a:alpha val="43137"/>
                    </a:srgbClr>
                  </a:outerShdw>
                </a:effectLst>
              </a:rPr>
              <a:t>userAgent</a:t>
            </a:r>
            <a:r>
              <a:rPr lang="en-GB" sz="2600" b="1" dirty="0">
                <a:solidFill>
                  <a:srgbClr val="EBFFD2"/>
                </a:solidFill>
                <a:effectLst>
                  <a:outerShdw blurRad="38100" dist="38100" dir="2700000" algn="tl">
                    <a:srgbClr val="000000">
                      <a:alpha val="43137"/>
                    </a:srgbClr>
                  </a:outerShdw>
                </a:effectLst>
              </a:rPr>
              <a:t> (browser ID)</a:t>
            </a:r>
          </a:p>
        </p:txBody>
      </p:sp>
      <p:sp>
        <p:nvSpPr>
          <p:cNvPr id="13" name="AutoShape 7"/>
          <p:cNvSpPr>
            <a:spLocks noChangeArrowheads="1"/>
          </p:cNvSpPr>
          <p:nvPr/>
        </p:nvSpPr>
        <p:spPr bwMode="auto">
          <a:xfrm>
            <a:off x="1974849" y="3016251"/>
            <a:ext cx="2057400" cy="1430179"/>
          </a:xfrm>
          <a:prstGeom prst="wedgeRoundRectCallout">
            <a:avLst>
              <a:gd name="adj1" fmla="val 68016"/>
              <a:gd name="adj2" fmla="val -146316"/>
              <a:gd name="adj3" fmla="val 16667"/>
            </a:avLst>
          </a:prstGeom>
          <a:solidFill>
            <a:srgbClr val="9F8471"/>
          </a:solidFill>
          <a:ln w="6350">
            <a:solidFill>
              <a:schemeClr val="tx1">
                <a:lumMod val="20000"/>
                <a:lumOff val="80000"/>
              </a:schemeClr>
            </a:solidFill>
          </a:ln>
        </p:spPr>
        <p:txBody>
          <a:bodyPr wrap="square">
            <a:spAutoFit/>
          </a:bodyPr>
          <a:lstStyle/>
          <a:p>
            <a:pPr algn="ctr" eaLnBrk="1" hangingPunct="1">
              <a:lnSpc>
                <a:spcPct val="100000"/>
              </a:lnSpc>
              <a:spcBef>
                <a:spcPct val="50000"/>
              </a:spcBef>
            </a:pPr>
            <a:r>
              <a:rPr lang="en-GB" sz="2600" b="1" dirty="0">
                <a:solidFill>
                  <a:srgbClr val="EBFFD2"/>
                </a:solidFill>
                <a:effectLst>
                  <a:outerShdw blurRad="38100" dist="38100" dir="2700000" algn="tl">
                    <a:srgbClr val="000000">
                      <a:alpha val="43137"/>
                    </a:srgbClr>
                  </a:outerShdw>
                </a:effectLst>
              </a:rPr>
              <a:t>The browser window</a:t>
            </a:r>
          </a:p>
        </p:txBody>
      </p:sp>
    </p:spTree>
    <p:extLst>
      <p:ext uri="{BB962C8B-B14F-4D97-AF65-F5344CB8AC3E}">
        <p14:creationId xmlns:p14="http://schemas.microsoft.com/office/powerpoint/2010/main" val="339458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Screen Object</a:t>
            </a:r>
            <a:endParaRPr lang="en-US" dirty="0"/>
          </a:p>
        </p:txBody>
      </p:sp>
      <p:sp>
        <p:nvSpPr>
          <p:cNvPr id="3" name="Content Placeholder 2"/>
          <p:cNvSpPr>
            <a:spLocks noGrp="1"/>
          </p:cNvSpPr>
          <p:nvPr>
            <p:ph idx="1"/>
          </p:nvPr>
        </p:nvSpPr>
        <p:spPr/>
        <p:txBody>
          <a:bodyPr/>
          <a:lstStyle/>
          <a:p>
            <a:pPr>
              <a:lnSpc>
                <a:spcPct val="100000"/>
              </a:lnSpc>
              <a:defRPr/>
            </a:pPr>
            <a:r>
              <a:rPr lang="en-GB" dirty="0" smtClean="0"/>
              <a:t>The </a:t>
            </a:r>
            <a:r>
              <a:rPr lang="en-GB" dirty="0" smtClean="0">
                <a:latin typeface="Consolas" pitchFamily="49" charset="0"/>
                <a:cs typeface="Consolas" pitchFamily="49" charset="0"/>
              </a:rPr>
              <a:t>screen</a:t>
            </a:r>
            <a:r>
              <a:rPr lang="en-GB" dirty="0" smtClean="0"/>
              <a:t> object contains information about the display</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194</a:t>
            </a:fld>
            <a:endParaRPr lang="en-US" dirty="0"/>
          </a:p>
        </p:txBody>
      </p:sp>
      <p:sp>
        <p:nvSpPr>
          <p:cNvPr id="5" name="Rectangle 4"/>
          <p:cNvSpPr>
            <a:spLocks noChangeArrowheads="1"/>
          </p:cNvSpPr>
          <p:nvPr/>
        </p:nvSpPr>
        <p:spPr bwMode="auto">
          <a:xfrm>
            <a:off x="2743200" y="2392740"/>
            <a:ext cx="6769100" cy="15696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window.moveTo(0, 0);</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x = screen.availWidth;</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y = screen.availHeight;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window.resizeTo(x, y);</a:t>
            </a:r>
          </a:p>
        </p:txBody>
      </p:sp>
      <p:pic>
        <p:nvPicPr>
          <p:cNvPr id="4098" name="Picture 2" descr="http://350designs.com/files/images/resources/icons/moni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774" y="4436447"/>
            <a:ext cx="4564026" cy="1875626"/>
          </a:xfrm>
          <a:prstGeom prst="roundRect">
            <a:avLst>
              <a:gd name="adj" fmla="val 1928"/>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272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 and Location</a:t>
            </a:r>
            <a:endParaRPr lang="en-US" dirty="0"/>
          </a:p>
        </p:txBody>
      </p:sp>
      <p:sp>
        <p:nvSpPr>
          <p:cNvPr id="3" name="Content Placeholder 2"/>
          <p:cNvSpPr>
            <a:spLocks noGrp="1"/>
          </p:cNvSpPr>
          <p:nvPr>
            <p:ph idx="1"/>
          </p:nvPr>
        </p:nvSpPr>
        <p:spPr>
          <a:xfrm>
            <a:off x="838200" y="1728789"/>
            <a:ext cx="10515600" cy="4351338"/>
          </a:xfrm>
        </p:spPr>
        <p:txBody>
          <a:bodyPr/>
          <a:lstStyle/>
          <a:p>
            <a:pPr>
              <a:defRPr/>
            </a:pPr>
            <a:r>
              <a:rPr lang="en-GB" dirty="0">
                <a:latin typeface="Consolas" pitchFamily="49" charset="0"/>
                <a:cs typeface="Consolas" pitchFamily="49" charset="0"/>
              </a:rPr>
              <a:t>document</a:t>
            </a:r>
            <a:r>
              <a:rPr lang="en-GB" dirty="0"/>
              <a:t> object</a:t>
            </a:r>
          </a:p>
          <a:p>
            <a:pPr marL="690563" lvl="1" indent="-342900">
              <a:buClr>
                <a:schemeClr val="tx1"/>
              </a:buClr>
              <a:defRPr/>
            </a:pPr>
            <a:r>
              <a:rPr lang="en-GB" sz="3000" dirty="0"/>
              <a:t>Provides some built-in arrays of specific </a:t>
            </a:r>
            <a:r>
              <a:rPr lang="en-GB" dirty="0" smtClean="0"/>
              <a:t>objects</a:t>
            </a:r>
            <a:r>
              <a:rPr lang="en-GB" sz="3200" dirty="0"/>
              <a:t> </a:t>
            </a:r>
            <a:r>
              <a:rPr lang="en-GB" dirty="0" smtClean="0"/>
              <a:t>on</a:t>
            </a:r>
            <a:r>
              <a:rPr lang="en-GB" sz="3200" dirty="0"/>
              <a:t> the currently loaded Web page</a:t>
            </a:r>
            <a:endParaRPr lang="en-GB" dirty="0" smtClean="0"/>
          </a:p>
          <a:p>
            <a:pPr marL="342900" indent="-342900">
              <a:buClr>
                <a:schemeClr val="tx1"/>
              </a:buClr>
              <a:defRPr/>
            </a:pPr>
            <a:endParaRPr lang="en-GB" dirty="0" smtClean="0"/>
          </a:p>
          <a:p>
            <a:pPr marL="342900" indent="-342900">
              <a:buClr>
                <a:schemeClr val="tx1"/>
              </a:buClr>
              <a:buNone/>
              <a:defRPr/>
            </a:pPr>
            <a:endParaRPr lang="en-GB" dirty="0" smtClean="0"/>
          </a:p>
          <a:p>
            <a:pPr>
              <a:spcBef>
                <a:spcPts val="2400"/>
              </a:spcBef>
              <a:defRPr/>
            </a:pPr>
            <a:r>
              <a:rPr lang="en-GB" noProof="1" smtClean="0">
                <a:latin typeface="Consolas" pitchFamily="49" charset="0"/>
                <a:cs typeface="Consolas" pitchFamily="49" charset="0"/>
              </a:rPr>
              <a:t>document.location</a:t>
            </a:r>
          </a:p>
          <a:p>
            <a:pPr lvl="1">
              <a:defRPr/>
            </a:pPr>
            <a:r>
              <a:rPr lang="en-GB" dirty="0" smtClean="0"/>
              <a:t>Used to access the currently open URL or redirect the browser</a:t>
            </a:r>
            <a:endParaRPr lang="en-GB" dirty="0">
              <a:effectLst>
                <a:outerShdw blurRad="38100" dist="38100" dir="2700000" algn="tl">
                  <a:srgbClr val="FFFFFF"/>
                </a:outerShdw>
              </a:effectLst>
              <a:latin typeface="Bookman Old Style" pitchFamily="18" charset="0"/>
              <a:cs typeface="Times New Roman" pitchFamily="18"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195</a:t>
            </a:fld>
            <a:endParaRPr lang="en-US" dirty="0"/>
          </a:p>
        </p:txBody>
      </p:sp>
      <p:sp>
        <p:nvSpPr>
          <p:cNvPr id="5" name="Rectangle 3"/>
          <p:cNvSpPr txBox="1">
            <a:spLocks noChangeArrowheads="1"/>
          </p:cNvSpPr>
          <p:nvPr/>
        </p:nvSpPr>
        <p:spPr>
          <a:xfrm>
            <a:off x="2667000" y="3187613"/>
            <a:ext cx="7696200"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tabLst>
                <a:tab pos="282575" algn="l"/>
              </a:tabLst>
              <a:defRPr/>
            </a:pPr>
            <a:r>
              <a:rPr lang="en-US" sz="2400" b="1" dirty="0">
                <a:effectLst>
                  <a:outerShdw blurRad="38100" dist="38100" dir="2700000" algn="tl">
                    <a:srgbClr val="000000">
                      <a:alpha val="43137"/>
                    </a:srgbClr>
                  </a:outerShdw>
                </a:effectLst>
                <a:latin typeface="Consolas" pitchFamily="49" charset="0"/>
                <a:cs typeface="Consolas" pitchFamily="49" charset="0"/>
                <a:sym typeface="Wingdings" pitchFamily="2" charset="2"/>
              </a:rPr>
              <a:t>document.links[0].href = "yahoo.com";</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document.write(</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"This is some &lt;b&gt;bold text&lt;/b&gt;");</a:t>
            </a:r>
          </a:p>
        </p:txBody>
      </p:sp>
      <p:sp>
        <p:nvSpPr>
          <p:cNvPr id="6" name="Rectangle 4"/>
          <p:cNvSpPr>
            <a:spLocks noChangeArrowheads="1"/>
          </p:cNvSpPr>
          <p:nvPr/>
        </p:nvSpPr>
        <p:spPr bwMode="auto">
          <a:xfrm>
            <a:off x="2252332" y="5846765"/>
            <a:ext cx="76962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document.location = "http://www.yahoo.com/";</a:t>
            </a:r>
          </a:p>
        </p:txBody>
      </p:sp>
    </p:spTree>
    <p:extLst>
      <p:ext uri="{BB962C8B-B14F-4D97-AF65-F5344CB8AC3E}">
        <p14:creationId xmlns:p14="http://schemas.microsoft.com/office/powerpoint/2010/main" val="60730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Form Validation – Example</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196</a:t>
            </a:fld>
            <a:endParaRPr lang="en-US" dirty="0"/>
          </a:p>
        </p:txBody>
      </p:sp>
      <p:sp>
        <p:nvSpPr>
          <p:cNvPr id="5" name="Rectangle 3"/>
          <p:cNvSpPr>
            <a:spLocks noChangeArrowheads="1"/>
          </p:cNvSpPr>
          <p:nvPr/>
        </p:nvSpPr>
        <p:spPr bwMode="auto">
          <a:xfrm>
            <a:off x="2014034" y="1690688"/>
            <a:ext cx="7772400"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function checkForm()</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valid = true;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if (document.mainForm.firstName.value == "")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alert("Please type in your first name!");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document.getElementById("firstNameError").</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style.display = "inline";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valid = false;</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return valid;</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&lt;form name="mainForm" onsubmit="return checkForm()"&gt;</a:t>
            </a:r>
            <a:endParaRPr lang="bg-BG"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&lt;input type="text" name="firstName" /&gt;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defRPr/>
            </a:pPr>
            <a:r>
              <a:rPr lang="bg-BG"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a:t>
            </a:r>
            <a:r>
              <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form</a:t>
            </a:r>
            <a:r>
              <a:rPr lang="bg-BG"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&gt;</a:t>
            </a:r>
            <a:endParaRPr lang="en-US" sz="20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 name="Rectangle 5"/>
          <p:cNvSpPr/>
          <p:nvPr/>
        </p:nvSpPr>
        <p:spPr>
          <a:xfrm>
            <a:off x="6444166" y="1257628"/>
            <a:ext cx="3690434" cy="523220"/>
          </a:xfrm>
          <a:prstGeom prst="rect">
            <a:avLst/>
          </a:prstGeom>
        </p:spPr>
        <p:txBody>
          <a:bodyPr wrap="none">
            <a:spAutoFit/>
          </a:bodyPr>
          <a:lstStyle/>
          <a:p>
            <a:pPr marL="0" lvl="1"/>
            <a:r>
              <a:rPr lang="en-US" sz="2800" b="1" dirty="0">
                <a:effectLst>
                  <a:outerShdw blurRad="38100" dist="38100" dir="2700000" algn="tl">
                    <a:srgbClr val="000000">
                      <a:alpha val="43137"/>
                    </a:srgbClr>
                  </a:outerShdw>
                </a:effectLst>
              </a:rPr>
              <a:t>form-validation.html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3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Math Object</a:t>
            </a:r>
            <a:endParaRPr lang="en-US" dirty="0"/>
          </a:p>
        </p:txBody>
      </p:sp>
      <p:sp>
        <p:nvSpPr>
          <p:cNvPr id="7" name="Content Placeholder 6"/>
          <p:cNvSpPr>
            <a:spLocks noGrp="1"/>
          </p:cNvSpPr>
          <p:nvPr>
            <p:ph idx="1"/>
          </p:nvPr>
        </p:nvSpPr>
        <p:spPr>
          <a:xfrm>
            <a:off x="838200" y="1638956"/>
            <a:ext cx="10515600" cy="4351338"/>
          </a:xfrm>
        </p:spPr>
        <p:txBody>
          <a:bodyPr/>
          <a:lstStyle/>
          <a:p>
            <a:r>
              <a:rPr lang="en-US" dirty="0"/>
              <a:t>The </a:t>
            </a:r>
            <a:r>
              <a:rPr lang="en-US" dirty="0" smtClean="0">
                <a:latin typeface="Consolas" pitchFamily="49" charset="0"/>
              </a:rPr>
              <a:t>Math</a:t>
            </a:r>
            <a:r>
              <a:rPr lang="en-US" dirty="0"/>
              <a:t> </a:t>
            </a:r>
            <a:r>
              <a:rPr lang="en-US" dirty="0" smtClean="0"/>
              <a:t>object provides some mathematical functions</a:t>
            </a:r>
            <a:endParaRPr lang="bg-BG" dirty="0">
              <a:latin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197</a:t>
            </a:fld>
            <a:endParaRPr lang="en-US" dirty="0"/>
          </a:p>
        </p:txBody>
      </p:sp>
      <p:sp>
        <p:nvSpPr>
          <p:cNvPr id="5" name="Rectangle 3"/>
          <p:cNvSpPr txBox="1">
            <a:spLocks noChangeArrowheads="1"/>
          </p:cNvSpPr>
          <p:nvPr/>
        </p:nvSpPr>
        <p:spPr>
          <a:xfrm>
            <a:off x="2209800" y="2462748"/>
            <a:ext cx="76962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for (i=1; i&lt;=20; i++) {</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x = Math.random();</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x = 10*x + 1;</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x = Math.floor(x);</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document.write(</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"Random number (" +</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i + ") in range " + </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"1..10 --&gt; " + x + </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"&lt;br/&gt;");</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429000"/>
            <a:ext cx="3714750" cy="2647950"/>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924801" y="1929348"/>
            <a:ext cx="1981199" cy="523220"/>
          </a:xfrm>
          <a:prstGeom prst="rect">
            <a:avLst/>
          </a:prstGeom>
        </p:spPr>
        <p:txBody>
          <a:bodyPr wrap="square">
            <a:spAutoFit/>
          </a:bodyPr>
          <a:lstStyle/>
          <a:p>
            <a:pPr marL="0" lvl="1" algn="r"/>
            <a:r>
              <a:rPr lang="en-US" sz="2800" b="1" dirty="0">
                <a:effectLst>
                  <a:outerShdw blurRad="38100" dist="38100" dir="2700000" algn="tl">
                    <a:srgbClr val="000000">
                      <a:alpha val="43137"/>
                    </a:srgbClr>
                  </a:outerShdw>
                </a:effectLst>
              </a:rPr>
              <a:t>math.html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587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Date Object</a:t>
            </a:r>
            <a:endParaRPr lang="en-US" dirty="0"/>
          </a:p>
        </p:txBody>
      </p:sp>
      <p:sp>
        <p:nvSpPr>
          <p:cNvPr id="7" name="Content Placeholder 6"/>
          <p:cNvSpPr>
            <a:spLocks noGrp="1"/>
          </p:cNvSpPr>
          <p:nvPr>
            <p:ph idx="1"/>
          </p:nvPr>
        </p:nvSpPr>
        <p:spPr>
          <a:xfrm>
            <a:off x="837222" y="1690688"/>
            <a:ext cx="10515600" cy="4351338"/>
          </a:xfrm>
        </p:spPr>
        <p:txBody>
          <a:bodyPr/>
          <a:lstStyle/>
          <a:p>
            <a:r>
              <a:rPr lang="en-US" dirty="0" smtClean="0"/>
              <a:t>The </a:t>
            </a:r>
            <a:r>
              <a:rPr lang="en-US" dirty="0" smtClean="0">
                <a:latin typeface="Consolas" pitchFamily="49" charset="0"/>
              </a:rPr>
              <a:t>Date</a:t>
            </a:r>
            <a:r>
              <a:rPr lang="en-US" dirty="0" smtClean="0"/>
              <a:t> object provides date / calendar functions</a:t>
            </a:r>
            <a:endParaRPr lang="bg-BG"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198</a:t>
            </a:fld>
            <a:endParaRPr lang="en-US" dirty="0"/>
          </a:p>
        </p:txBody>
      </p:sp>
      <p:sp>
        <p:nvSpPr>
          <p:cNvPr id="5" name="Rectangle 3"/>
          <p:cNvSpPr txBox="1">
            <a:spLocks noChangeArrowheads="1"/>
          </p:cNvSpPr>
          <p:nvPr/>
        </p:nvSpPr>
        <p:spPr>
          <a:xfrm>
            <a:off x="2207844" y="2505075"/>
            <a:ext cx="7774356"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now = new Date();</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result = "It is now " + now;</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document.getElementById("timeField")</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.innerText = result;</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buClr>
                <a:schemeClr val="accent5">
                  <a:lumMod val="40000"/>
                  <a:lumOff val="60000"/>
                </a:schemeClr>
              </a:buClr>
              <a:buSzPct val="70000"/>
              <a:tabLst>
                <a:tab pos="282575" algn="l"/>
              </a:tabLst>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&lt;p id="timeField"&gt;&lt;/p&gt;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1"/>
            <a:ext cx="4019550" cy="2143125"/>
          </a:xfrm>
          <a:prstGeom prst="roundRect">
            <a:avLst>
              <a:gd name="adj" fmla="val 4264"/>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033177" y="1981200"/>
            <a:ext cx="2002471" cy="523220"/>
          </a:xfrm>
          <a:prstGeom prst="rect">
            <a:avLst/>
          </a:prstGeom>
        </p:spPr>
        <p:txBody>
          <a:bodyPr wrap="none">
            <a:spAutoFit/>
          </a:bodyPr>
          <a:lstStyle/>
          <a:p>
            <a:pPr marL="0" lvl="1" algn="r"/>
            <a:r>
              <a:rPr lang="en-US" sz="2800" b="1" dirty="0">
                <a:effectLst>
                  <a:outerShdw blurRad="38100" dist="38100" dir="2700000" algn="tl">
                    <a:srgbClr val="000000">
                      <a:alpha val="43137"/>
                    </a:srgbClr>
                  </a:outerShdw>
                </a:effectLst>
              </a:rPr>
              <a:t>dates.html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1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Timers: </a:t>
            </a:r>
            <a:r>
              <a:rPr lang="en-GB" noProof="1" smtClean="0">
                <a:latin typeface="Consolas" pitchFamily="49" charset="0"/>
              </a:rPr>
              <a:t>setTimeout</a:t>
            </a:r>
            <a:r>
              <a:rPr lang="en-GB" dirty="0" smtClean="0">
                <a:latin typeface="Consolas" pitchFamily="49" charset="0"/>
              </a:rPr>
              <a:t>()</a:t>
            </a:r>
            <a:endParaRPr lang="en-US" dirty="0">
              <a:latin typeface="Consolas" pitchFamily="49" charset="0"/>
            </a:endParaRPr>
          </a:p>
        </p:txBody>
      </p:sp>
      <p:sp>
        <p:nvSpPr>
          <p:cNvPr id="3" name="Content Placeholder 2"/>
          <p:cNvSpPr>
            <a:spLocks noGrp="1"/>
          </p:cNvSpPr>
          <p:nvPr>
            <p:ph idx="1"/>
          </p:nvPr>
        </p:nvSpPr>
        <p:spPr/>
        <p:txBody>
          <a:bodyPr/>
          <a:lstStyle/>
          <a:p>
            <a:pPr marL="450850" indent="-450850">
              <a:defRPr/>
            </a:pPr>
            <a:r>
              <a:rPr lang="en-GB" dirty="0" smtClean="0"/>
              <a:t>Make something happen (once) after a fixed delay</a:t>
            </a: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199</a:t>
            </a:fld>
            <a:endParaRPr lang="en-US" dirty="0"/>
          </a:p>
        </p:txBody>
      </p:sp>
      <p:sp>
        <p:nvSpPr>
          <p:cNvPr id="5" name="Text Box 3"/>
          <p:cNvSpPr txBox="1">
            <a:spLocks noChangeArrowheads="1"/>
          </p:cNvSpPr>
          <p:nvPr/>
        </p:nvSpPr>
        <p:spPr bwMode="auto">
          <a:xfrm>
            <a:off x="2424116" y="2618705"/>
            <a:ext cx="7200899"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timer = setTimeout('bang()', 5000);</a:t>
            </a:r>
          </a:p>
        </p:txBody>
      </p:sp>
      <p:sp>
        <p:nvSpPr>
          <p:cNvPr id="7" name="Text Box 6"/>
          <p:cNvSpPr txBox="1">
            <a:spLocks noChangeArrowheads="1"/>
          </p:cNvSpPr>
          <p:nvPr/>
        </p:nvSpPr>
        <p:spPr bwMode="auto">
          <a:xfrm>
            <a:off x="2424114" y="4889033"/>
            <a:ext cx="7200900"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clearTimeout(timer);</a:t>
            </a:r>
          </a:p>
        </p:txBody>
      </p:sp>
      <p:sp>
        <p:nvSpPr>
          <p:cNvPr id="9" name="AutoShape 7"/>
          <p:cNvSpPr>
            <a:spLocks noChangeArrowheads="1"/>
          </p:cNvSpPr>
          <p:nvPr/>
        </p:nvSpPr>
        <p:spPr bwMode="auto">
          <a:xfrm>
            <a:off x="4664758" y="3405067"/>
            <a:ext cx="4724400" cy="1430179"/>
          </a:xfrm>
          <a:prstGeom prst="wedgeRoundRectCallout">
            <a:avLst>
              <a:gd name="adj1" fmla="val -175"/>
              <a:gd name="adj2" fmla="val -93977"/>
              <a:gd name="adj3" fmla="val 16667"/>
            </a:avLst>
          </a:prstGeom>
          <a:solidFill>
            <a:srgbClr val="9F8471"/>
          </a:solidFill>
          <a:ln w="6350">
            <a:solidFill>
              <a:schemeClr val="tx1">
                <a:lumMod val="20000"/>
                <a:lumOff val="80000"/>
              </a:schemeClr>
            </a:solidFill>
          </a:ln>
        </p:spPr>
        <p:txBody>
          <a:bodyPr wrap="square">
            <a:spAutoFit/>
          </a:bodyPr>
          <a:lstStyle/>
          <a:p>
            <a:pPr algn="ctr" eaLnBrk="1" hangingPunct="1">
              <a:lnSpc>
                <a:spcPct val="100000"/>
              </a:lnSpc>
              <a:spcBef>
                <a:spcPct val="50000"/>
              </a:spcBef>
            </a:pPr>
            <a:r>
              <a:rPr lang="en-GB" sz="2600" b="1" dirty="0">
                <a:solidFill>
                  <a:srgbClr val="EBFFD2"/>
                </a:solidFill>
                <a:effectLst>
                  <a:outerShdw blurRad="38100" dist="38100" dir="2700000" algn="tl">
                    <a:srgbClr val="000000">
                      <a:alpha val="43137"/>
                    </a:srgbClr>
                  </a:outerShdw>
                </a:effectLst>
              </a:rPr>
              <a:t>5 seconds after this statement executes, this function is called</a:t>
            </a:r>
          </a:p>
        </p:txBody>
      </p:sp>
      <p:sp>
        <p:nvSpPr>
          <p:cNvPr id="10" name="AutoShape 7"/>
          <p:cNvSpPr>
            <a:spLocks noChangeArrowheads="1"/>
          </p:cNvSpPr>
          <p:nvPr/>
        </p:nvSpPr>
        <p:spPr bwMode="auto">
          <a:xfrm>
            <a:off x="3363434" y="5703570"/>
            <a:ext cx="2900363" cy="987504"/>
          </a:xfrm>
          <a:prstGeom prst="wedgeRoundRectCallout">
            <a:avLst>
              <a:gd name="adj1" fmla="val -51127"/>
              <a:gd name="adj2" fmla="val -142523"/>
              <a:gd name="adj3" fmla="val 16667"/>
            </a:avLst>
          </a:prstGeom>
          <a:solidFill>
            <a:srgbClr val="9F8471"/>
          </a:solidFill>
          <a:ln w="6350">
            <a:solidFill>
              <a:schemeClr val="tx1">
                <a:lumMod val="20000"/>
                <a:lumOff val="80000"/>
              </a:schemeClr>
            </a:solidFill>
          </a:ln>
        </p:spPr>
        <p:txBody>
          <a:bodyPr wrap="square">
            <a:spAutoFit/>
          </a:bodyPr>
          <a:lstStyle/>
          <a:p>
            <a:pPr algn="ctr">
              <a:spcBef>
                <a:spcPct val="50000"/>
              </a:spcBef>
            </a:pPr>
            <a:r>
              <a:rPr lang="en-GB" sz="2600" b="1" dirty="0">
                <a:solidFill>
                  <a:srgbClr val="EBFFD2"/>
                </a:solidFill>
                <a:effectLst>
                  <a:outerShdw blurRad="38100" dist="38100" dir="2700000" algn="tl">
                    <a:srgbClr val="000000">
                      <a:alpha val="43137"/>
                    </a:srgbClr>
                  </a:outerShdw>
                </a:effectLst>
              </a:rPr>
              <a:t>Cancels the timer</a:t>
            </a:r>
          </a:p>
        </p:txBody>
      </p:sp>
    </p:spTree>
    <p:extLst>
      <p:ext uri="{BB962C8B-B14F-4D97-AF65-F5344CB8AC3E}">
        <p14:creationId xmlns:p14="http://schemas.microsoft.com/office/powerpoint/2010/main" val="40232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a:t>U</a:t>
            </a:r>
            <a:r>
              <a:rPr lang="en-US" dirty="0" smtClean="0"/>
              <a:t>I?</a:t>
            </a:r>
            <a:endParaRPr lang="en-US" dirty="0"/>
          </a:p>
        </p:txBody>
      </p:sp>
      <p:sp>
        <p:nvSpPr>
          <p:cNvPr id="7" name="Rectangle 6"/>
          <p:cNvSpPr/>
          <p:nvPr/>
        </p:nvSpPr>
        <p:spPr>
          <a:xfrm>
            <a:off x="2638717" y="843240"/>
            <a:ext cx="1729961" cy="369332"/>
          </a:xfrm>
          <a:prstGeom prst="rect">
            <a:avLst/>
          </a:prstGeom>
        </p:spPr>
        <p:txBody>
          <a:bodyPr wrap="none">
            <a:spAutoFit/>
          </a:bodyPr>
          <a:lstStyle/>
          <a:p>
            <a:r>
              <a:rPr lang="en-US" dirty="0" smtClean="0"/>
              <a:t>User Interface</a:t>
            </a:r>
            <a:endParaRPr lang="en-US" dirty="0"/>
          </a:p>
        </p:txBody>
      </p:sp>
      <p:sp>
        <p:nvSpPr>
          <p:cNvPr id="8" name="Rectangle 7"/>
          <p:cNvSpPr/>
          <p:nvPr/>
        </p:nvSpPr>
        <p:spPr>
          <a:xfrm>
            <a:off x="3459091" y="3269890"/>
            <a:ext cx="6096000" cy="1200329"/>
          </a:xfrm>
          <a:prstGeom prst="rect">
            <a:avLst/>
          </a:prstGeom>
        </p:spPr>
        <p:txBody>
          <a:bodyPr>
            <a:spAutoFit/>
          </a:bodyPr>
          <a:lstStyle/>
          <a:p>
            <a:r>
              <a:rPr lang="en-US" b="1" dirty="0">
                <a:solidFill>
                  <a:srgbClr val="222222"/>
                </a:solidFill>
                <a:latin typeface="arial" panose="020B0604020202020204" pitchFamily="34" charset="0"/>
              </a:rPr>
              <a:t>User Interface Design</a:t>
            </a:r>
            <a:r>
              <a:rPr lang="en-US" dirty="0">
                <a:solidFill>
                  <a:srgbClr val="222222"/>
                </a:solidFill>
                <a:latin typeface="arial" panose="020B0604020202020204" pitchFamily="34" charset="0"/>
              </a:rPr>
              <a:t> is the </a:t>
            </a:r>
            <a:r>
              <a:rPr lang="en-US" b="1" dirty="0">
                <a:solidFill>
                  <a:srgbClr val="222222"/>
                </a:solidFill>
                <a:latin typeface="arial" panose="020B0604020202020204" pitchFamily="34" charset="0"/>
              </a:rPr>
              <a:t>design</a:t>
            </a:r>
            <a:r>
              <a:rPr lang="en-US" dirty="0">
                <a:solidFill>
                  <a:srgbClr val="222222"/>
                </a:solidFill>
                <a:latin typeface="arial" panose="020B0604020202020204" pitchFamily="34" charset="0"/>
              </a:rPr>
              <a:t> of </a:t>
            </a:r>
            <a:r>
              <a:rPr lang="en-US" dirty="0" smtClean="0">
                <a:solidFill>
                  <a:srgbClr val="222222"/>
                </a:solidFill>
                <a:latin typeface="arial" panose="020B0604020202020204" pitchFamily="34" charset="0"/>
              </a:rPr>
              <a:t>websites with </a:t>
            </a:r>
            <a:r>
              <a:rPr lang="en-US" dirty="0">
                <a:solidFill>
                  <a:srgbClr val="222222"/>
                </a:solidFill>
                <a:latin typeface="arial" panose="020B0604020202020204" pitchFamily="34" charset="0"/>
              </a:rPr>
              <a:t>the focus on </a:t>
            </a:r>
            <a:r>
              <a:rPr lang="en-US" dirty="0" smtClean="0">
                <a:solidFill>
                  <a:srgbClr val="222222"/>
                </a:solidFill>
                <a:latin typeface="arial" panose="020B0604020202020204" pitchFamily="34" charset="0"/>
              </a:rPr>
              <a:t>the </a:t>
            </a:r>
            <a:r>
              <a:rPr lang="en-US" b="1" dirty="0" smtClean="0">
                <a:solidFill>
                  <a:srgbClr val="222222"/>
                </a:solidFill>
                <a:latin typeface="arial" panose="020B0604020202020204" pitchFamily="34" charset="0"/>
              </a:rPr>
              <a:t>user's</a:t>
            </a:r>
            <a:r>
              <a:rPr lang="en-US" dirty="0">
                <a:solidFill>
                  <a:srgbClr val="222222"/>
                </a:solidFill>
                <a:latin typeface="arial" panose="020B0604020202020204" pitchFamily="34" charset="0"/>
              </a:rPr>
              <a:t> experience and </a:t>
            </a:r>
            <a:r>
              <a:rPr lang="en-US" dirty="0" smtClean="0">
                <a:solidFill>
                  <a:srgbClr val="222222"/>
                </a:solidFill>
                <a:latin typeface="arial" panose="020B0604020202020204" pitchFamily="34" charset="0"/>
              </a:rPr>
              <a:t>interaction. It’s the face, look and feel of website on the computer, mobile etc. devices.</a:t>
            </a:r>
            <a:endParaRPr lang="en-US" dirty="0"/>
          </a:p>
        </p:txBody>
      </p:sp>
      <p:sp>
        <p:nvSpPr>
          <p:cNvPr id="16" name="Rectangle 15"/>
          <p:cNvSpPr/>
          <p:nvPr/>
        </p:nvSpPr>
        <p:spPr>
          <a:xfrm>
            <a:off x="3503697" y="4590301"/>
            <a:ext cx="6078917" cy="369332"/>
          </a:xfrm>
          <a:prstGeom prst="rect">
            <a:avLst/>
          </a:prstGeom>
        </p:spPr>
        <p:txBody>
          <a:bodyPr wrap="square">
            <a:spAutoFit/>
          </a:bodyPr>
          <a:lstStyle/>
          <a:p>
            <a:r>
              <a:rPr lang="en-US" dirty="0" smtClean="0">
                <a:solidFill>
                  <a:srgbClr val="222222"/>
                </a:solidFill>
                <a:latin typeface="arial" panose="020B0604020202020204" pitchFamily="34" charset="0"/>
              </a:rPr>
              <a:t>This</a:t>
            </a:r>
            <a:r>
              <a:rPr lang="en-US" b="1" dirty="0" smtClean="0">
                <a:solidFill>
                  <a:srgbClr val="222222"/>
                </a:solidFill>
                <a:latin typeface="arial" panose="020B0604020202020204" pitchFamily="34" charset="0"/>
              </a:rPr>
              <a:t> User </a:t>
            </a:r>
            <a:r>
              <a:rPr lang="en-US" b="1" dirty="0">
                <a:solidFill>
                  <a:srgbClr val="222222"/>
                </a:solidFill>
                <a:latin typeface="arial" panose="020B0604020202020204" pitchFamily="34" charset="0"/>
              </a:rPr>
              <a:t>Interface Design</a:t>
            </a:r>
            <a:r>
              <a:rPr lang="en-US" dirty="0">
                <a:solidFill>
                  <a:srgbClr val="222222"/>
                </a:solidFill>
                <a:latin typeface="arial" panose="020B0604020202020204" pitchFamily="34" charset="0"/>
              </a:rPr>
              <a:t> </a:t>
            </a:r>
            <a:r>
              <a:rPr lang="en-US" dirty="0" smtClean="0">
                <a:solidFill>
                  <a:srgbClr val="222222"/>
                </a:solidFill>
                <a:latin typeface="arial" panose="020B0604020202020204" pitchFamily="34" charset="0"/>
              </a:rPr>
              <a:t>is split into following sections:</a:t>
            </a:r>
            <a:endParaRPr lang="en-US" dirty="0"/>
          </a:p>
        </p:txBody>
      </p:sp>
      <p:sp>
        <p:nvSpPr>
          <p:cNvPr id="17" name="Bevel 16"/>
          <p:cNvSpPr/>
          <p:nvPr/>
        </p:nvSpPr>
        <p:spPr>
          <a:xfrm>
            <a:off x="4612068" y="3856910"/>
            <a:ext cx="3183466" cy="891521"/>
          </a:xfrm>
          <a:prstGeom prst="beve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HTML</a:t>
            </a:r>
            <a:endParaRPr lang="en-US" b="1" dirty="0"/>
          </a:p>
        </p:txBody>
      </p:sp>
      <p:sp>
        <p:nvSpPr>
          <p:cNvPr id="18" name="Bevel 17"/>
          <p:cNvSpPr/>
          <p:nvPr/>
        </p:nvSpPr>
        <p:spPr>
          <a:xfrm>
            <a:off x="4612068" y="3856909"/>
            <a:ext cx="3183466" cy="891521"/>
          </a:xfrm>
          <a:prstGeom prst="bevel">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t>CSS</a:t>
            </a:r>
            <a:endParaRPr lang="en-US" b="1" dirty="0"/>
          </a:p>
        </p:txBody>
      </p:sp>
      <p:sp>
        <p:nvSpPr>
          <p:cNvPr id="19" name="Bevel 18"/>
          <p:cNvSpPr/>
          <p:nvPr/>
        </p:nvSpPr>
        <p:spPr>
          <a:xfrm>
            <a:off x="4612068" y="3856909"/>
            <a:ext cx="3183466" cy="891521"/>
          </a:xfrm>
          <a:prstGeom prst="beve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JavaScript</a:t>
            </a:r>
            <a:endParaRPr lang="en-US" dirty="0"/>
          </a:p>
        </p:txBody>
      </p:sp>
    </p:spTree>
    <p:extLst>
      <p:ext uri="{BB962C8B-B14F-4D97-AF65-F5344CB8AC3E}">
        <p14:creationId xmlns:p14="http://schemas.microsoft.com/office/powerpoint/2010/main" val="4848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50" presetClass="path" presetSubtype="0" accel="50000" decel="50000" fill="hold" grpId="1" nodeType="withEffect">
                                  <p:stCondLst>
                                    <p:cond delay="0"/>
                                  </p:stCondLst>
                                  <p:childTnLst>
                                    <p:animMotion origin="layout" path="M 0 0 L 0.125 0 C 0.181 0 0.25 0.069 0.25 0.125 L 0.25 0.25 E" pathEditMode="relative" ptsTypes="">
                                      <p:cBhvr>
                                        <p:cTn id="8" dur="2000" fill="hold"/>
                                        <p:tgtEl>
                                          <p:spTgt spid="7"/>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50" presetClass="path" presetSubtype="0" accel="50000" decel="50000" fill="hold" grpId="1" nodeType="withEffect">
                                  <p:stCondLst>
                                    <p:cond delay="0"/>
                                  </p:stCondLst>
                                  <p:childTnLst>
                                    <p:animMotion origin="layout" path="M -4.16667E-6 -4.81481E-6 L -0.13229 -4.81481E-6 C -0.19166 -4.81481E-6 -0.26458 0.06899 -0.26458 0.125 L -0.26458 0.25 " pathEditMode="relative" rAng="0" ptsTypes="AAAA">
                                      <p:cBhvr>
                                        <p:cTn id="30" dur="2000" fill="hold"/>
                                        <p:tgtEl>
                                          <p:spTgt spid="17"/>
                                        </p:tgtEl>
                                        <p:attrNameLst>
                                          <p:attrName>ppt_x</p:attrName>
                                          <p:attrName>ppt_y</p:attrName>
                                        </p:attrNameLst>
                                      </p:cBhvr>
                                      <p:rCtr x="-13229" y="12500"/>
                                    </p:animMotion>
                                  </p:childTnLst>
                                </p:cTn>
                              </p:par>
                              <p:par>
                                <p:cTn id="31" presetID="42" presetClass="path" presetSubtype="0" accel="50000" decel="50000" fill="hold" grpId="1" nodeType="withEffect">
                                  <p:stCondLst>
                                    <p:cond delay="0"/>
                                  </p:stCondLst>
                                  <p:childTnLst>
                                    <p:animMotion origin="layout" path="M 0 0 L 0 0.25 E" pathEditMode="relative" ptsTypes="">
                                      <p:cBhvr>
                                        <p:cTn id="32" dur="2000" fill="hold"/>
                                        <p:tgtEl>
                                          <p:spTgt spid="18"/>
                                        </p:tgtEl>
                                        <p:attrNameLst>
                                          <p:attrName>ppt_x</p:attrName>
                                          <p:attrName>ppt_y</p:attrName>
                                        </p:attrNameLst>
                                      </p:cBhvr>
                                    </p:animMotion>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50" presetClass="path" presetSubtype="0" accel="50000" decel="50000" fill="hold" grpId="1" nodeType="withEffect">
                                  <p:stCondLst>
                                    <p:cond delay="0"/>
                                  </p:stCondLst>
                                  <p:childTnLst>
                                    <p:animMotion origin="layout" path="M -4.16667E-6 -4.81481E-6 L 0.13243 -4.81481E-6 C 0.19167 -4.81481E-6 0.26498 0.06899 0.26498 0.125 L 0.26498 0.25 " pathEditMode="relative" rAng="0" ptsTypes="AAAA">
                                      <p:cBhvr>
                                        <p:cTn id="36" dur="2000" fill="hold"/>
                                        <p:tgtEl>
                                          <p:spTgt spid="19"/>
                                        </p:tgtEl>
                                        <p:attrNameLst>
                                          <p:attrName>ppt_x</p:attrName>
                                          <p:attrName>ppt_y</p:attrName>
                                        </p:attrNameLst>
                                      </p:cBhvr>
                                      <p:rCtr x="13242"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16" grpId="0"/>
      <p:bldP spid="17" grpId="0" animBg="1"/>
      <p:bldP spid="17" grpId="1" animBg="1"/>
      <p:bldP spid="18" grpId="0" animBg="1"/>
      <p:bldP spid="18" grpId="1" animBg="1"/>
      <p:bldP spid="19" grpId="0" animBg="1"/>
      <p:bldP spid="19"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lstStyle/>
          <a:p>
            <a:pPr>
              <a:defRPr/>
            </a:pPr>
            <a:r>
              <a:rPr lang="en-US" dirty="0" smtClean="0"/>
              <a:t>Hyperlinks: &lt;a&gt; Tag (2)</a:t>
            </a:r>
          </a:p>
        </p:txBody>
      </p:sp>
      <p:sp>
        <p:nvSpPr>
          <p:cNvPr id="915459" name="Text Box 3"/>
          <p:cNvSpPr txBox="1">
            <a:spLocks noGrp="1" noChangeArrowheads="1"/>
          </p:cNvSpPr>
          <p:nvPr>
            <p:ph idx="1"/>
          </p:nvPr>
        </p:nvSpPr>
        <p:spPr>
          <a:effectLst/>
        </p:spPr>
        <p:txBody>
          <a:bodyPr vert="horz" lIns="91436" tIns="45718" rIns="91436" bIns="45718" rtlCol="0">
            <a:normAutofit/>
          </a:bodyPr>
          <a:lstStyle/>
          <a:p>
            <a:pPr>
              <a:defRPr/>
            </a:pPr>
            <a:r>
              <a:rPr lang="en-US" dirty="0" smtClean="0"/>
              <a:t>Link to an external Web site:</a:t>
            </a:r>
            <a:endParaRPr lang="en-US" dirty="0">
              <a:latin typeface="Courier New" pitchFamily="49" charset="0"/>
            </a:endParaRPr>
          </a:p>
          <a:p>
            <a:pPr lvl="1">
              <a:defRPr/>
            </a:pPr>
            <a:endParaRPr lang="en-US" sz="2800" dirty="0"/>
          </a:p>
          <a:p>
            <a:pPr lvl="1">
              <a:spcBef>
                <a:spcPts val="1200"/>
              </a:spcBef>
              <a:defRPr/>
            </a:pPr>
            <a:r>
              <a:rPr lang="en-US" dirty="0" smtClean="0"/>
              <a:t>Always use a full URL, including "</a:t>
            </a:r>
            <a:r>
              <a:rPr lang="en-US" dirty="0" smtClean="0">
                <a:latin typeface="Consolas" pitchFamily="49" charset="0"/>
                <a:cs typeface="Consolas" pitchFamily="49" charset="0"/>
              </a:rPr>
              <a:t>http://</a:t>
            </a:r>
            <a:r>
              <a:rPr lang="en-US" dirty="0" smtClean="0"/>
              <a:t>", not just "</a:t>
            </a:r>
            <a:r>
              <a:rPr lang="en-US" dirty="0" smtClean="0">
                <a:latin typeface="Consolas" pitchFamily="49" charset="0"/>
                <a:cs typeface="Consolas" pitchFamily="49" charset="0"/>
              </a:rPr>
              <a:t>www.somesite.com</a:t>
            </a:r>
            <a:r>
              <a:rPr lang="en-US" dirty="0" smtClean="0"/>
              <a:t>"</a:t>
            </a:r>
          </a:p>
          <a:p>
            <a:pPr lvl="1">
              <a:defRPr/>
            </a:pPr>
            <a:r>
              <a:rPr lang="en-US" dirty="0" smtClean="0"/>
              <a:t>Using the </a:t>
            </a:r>
            <a:r>
              <a:rPr lang="en-US" dirty="0" smtClean="0">
                <a:latin typeface="Consolas" pitchFamily="49" charset="0"/>
                <a:cs typeface="Consolas" pitchFamily="49" charset="0"/>
              </a:rPr>
              <a:t>target="_blank"</a:t>
            </a:r>
            <a:r>
              <a:rPr lang="en-US" dirty="0" smtClean="0"/>
              <a:t> attribute opens the link in a new window</a:t>
            </a:r>
          </a:p>
          <a:p>
            <a:pPr>
              <a:defRPr/>
            </a:pPr>
            <a:r>
              <a:rPr lang="en-US" dirty="0" smtClean="0"/>
              <a:t>Link to an e-mail address:</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a:t>
            </a:fld>
            <a:endParaRPr lang="en-US" dirty="0"/>
          </a:p>
        </p:txBody>
      </p:sp>
      <p:sp>
        <p:nvSpPr>
          <p:cNvPr id="915461" name="Rectangle 5"/>
          <p:cNvSpPr>
            <a:spLocks noChangeArrowheads="1"/>
          </p:cNvSpPr>
          <p:nvPr/>
        </p:nvSpPr>
        <p:spPr bwMode="auto">
          <a:xfrm>
            <a:off x="2060575" y="2298442"/>
            <a:ext cx="8070850" cy="4202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50" b="1" noProof="1">
                <a:effectLst>
                  <a:outerShdw blurRad="38100" dist="38100" dir="2700000" algn="tl">
                    <a:srgbClr val="000000">
                      <a:alpha val="43137"/>
                    </a:srgbClr>
                  </a:outerShdw>
                </a:effectLst>
                <a:latin typeface="Consolas" pitchFamily="49" charset="0"/>
                <a:cs typeface="Consolas" pitchFamily="49" charset="0"/>
              </a:rPr>
              <a:t>&lt;a href="http://www.devbg.org" target="_blank"&gt;BASD&lt;/a&gt;</a:t>
            </a:r>
          </a:p>
        </p:txBody>
      </p:sp>
      <p:sp>
        <p:nvSpPr>
          <p:cNvPr id="915462" name="Rectangle 6"/>
          <p:cNvSpPr>
            <a:spLocks noChangeArrowheads="1"/>
          </p:cNvSpPr>
          <p:nvPr/>
        </p:nvSpPr>
        <p:spPr bwMode="auto">
          <a:xfrm>
            <a:off x="2060575" y="5043968"/>
            <a:ext cx="8070850" cy="8032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100" b="1" noProof="1">
                <a:effectLst>
                  <a:outerShdw blurRad="38100" dist="38100" dir="2700000" algn="tl">
                    <a:srgbClr val="000000">
                      <a:alpha val="43137"/>
                    </a:srgbClr>
                  </a:outerShdw>
                </a:effectLst>
                <a:latin typeface="Consolas" pitchFamily="49" charset="0"/>
                <a:cs typeface="Consolas" pitchFamily="49" charset="0"/>
              </a:rPr>
              <a:t>&lt;a href="mailto:bugs@example.com?subject=Bug+Report"&gt;</a:t>
            </a:r>
          </a:p>
          <a:p>
            <a:pPr eaLnBrk="0" hangingPunct="0">
              <a:lnSpc>
                <a:spcPct val="110000"/>
              </a:lnSpc>
              <a:buClr>
                <a:schemeClr val="accent5">
                  <a:lumMod val="40000"/>
                  <a:lumOff val="60000"/>
                </a:schemeClr>
              </a:buClr>
              <a:buSzPct val="70000"/>
              <a:defRPr/>
            </a:pPr>
            <a:r>
              <a:rPr lang="en-US" sz="2100" b="1" noProof="1">
                <a:effectLst>
                  <a:outerShdw blurRad="38100" dist="38100" dir="2700000" algn="tl">
                    <a:srgbClr val="000000">
                      <a:alpha val="43137"/>
                    </a:srgbClr>
                  </a:outerShdw>
                </a:effectLst>
                <a:latin typeface="Consolas" pitchFamily="49" charset="0"/>
                <a:cs typeface="Consolas" pitchFamily="49" charset="0"/>
              </a:rPr>
              <a:t>Please report bugs here (by e-mail only)&lt;/a&gt;</a:t>
            </a:r>
          </a:p>
        </p:txBody>
      </p:sp>
    </p:spTree>
    <p:extLst>
      <p:ext uri="{BB962C8B-B14F-4D97-AF65-F5344CB8AC3E}">
        <p14:creationId xmlns:p14="http://schemas.microsoft.com/office/powerpoint/2010/main" val="130167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Timers: </a:t>
            </a:r>
            <a:r>
              <a:rPr lang="en-GB" noProof="1" smtClean="0">
                <a:latin typeface="Consolas" pitchFamily="49" charset="0"/>
              </a:rPr>
              <a:t>setInterval</a:t>
            </a:r>
            <a:r>
              <a:rPr lang="en-GB" dirty="0" smtClean="0">
                <a:latin typeface="Consolas" pitchFamily="49" charset="0"/>
              </a:rPr>
              <a:t>()</a:t>
            </a:r>
            <a:endParaRPr lang="en-US" dirty="0">
              <a:latin typeface="Consolas" pitchFamily="49" charset="0"/>
            </a:endParaRPr>
          </a:p>
        </p:txBody>
      </p:sp>
      <p:sp>
        <p:nvSpPr>
          <p:cNvPr id="3" name="Content Placeholder 2"/>
          <p:cNvSpPr>
            <a:spLocks noGrp="1"/>
          </p:cNvSpPr>
          <p:nvPr>
            <p:ph idx="1"/>
          </p:nvPr>
        </p:nvSpPr>
        <p:spPr/>
        <p:txBody>
          <a:bodyPr/>
          <a:lstStyle/>
          <a:p>
            <a:pPr marL="450850" indent="-450850">
              <a:defRPr/>
            </a:pPr>
            <a:r>
              <a:rPr lang="en-GB" dirty="0" smtClean="0"/>
              <a:t>Make something happen repeatedly at fixed intervals</a:t>
            </a:r>
            <a:endParaRPr lang="en-US" dirty="0" smtClean="0"/>
          </a:p>
          <a:p>
            <a:pPr marL="450850" indent="-450850">
              <a:defRPr/>
            </a:pP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200</a:t>
            </a:fld>
            <a:endParaRPr lang="en-US" dirty="0"/>
          </a:p>
        </p:txBody>
      </p:sp>
      <p:sp>
        <p:nvSpPr>
          <p:cNvPr id="9" name="Text Box 4"/>
          <p:cNvSpPr txBox="1">
            <a:spLocks noChangeArrowheads="1"/>
          </p:cNvSpPr>
          <p:nvPr/>
        </p:nvSpPr>
        <p:spPr bwMode="auto">
          <a:xfrm>
            <a:off x="2274888" y="2493334"/>
            <a:ext cx="7631112"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var timer = setInterval('clock()', 1000);</a:t>
            </a:r>
          </a:p>
        </p:txBody>
      </p:sp>
      <p:sp>
        <p:nvSpPr>
          <p:cNvPr id="11" name="Text Box 6"/>
          <p:cNvSpPr txBox="1">
            <a:spLocks noChangeArrowheads="1"/>
          </p:cNvSpPr>
          <p:nvPr/>
        </p:nvSpPr>
        <p:spPr bwMode="auto">
          <a:xfrm>
            <a:off x="2274888" y="4704722"/>
            <a:ext cx="7631112"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clearInterval(timer);</a:t>
            </a:r>
          </a:p>
        </p:txBody>
      </p:sp>
      <p:sp>
        <p:nvSpPr>
          <p:cNvPr id="13" name="AutoShape 7"/>
          <p:cNvSpPr>
            <a:spLocks noChangeArrowheads="1"/>
          </p:cNvSpPr>
          <p:nvPr/>
        </p:nvSpPr>
        <p:spPr bwMode="auto">
          <a:xfrm>
            <a:off x="5156790" y="3290777"/>
            <a:ext cx="4139610" cy="1430179"/>
          </a:xfrm>
          <a:prstGeom prst="wedgeRoundRectCallout">
            <a:avLst>
              <a:gd name="adj1" fmla="val -3584"/>
              <a:gd name="adj2" fmla="val -94043"/>
              <a:gd name="adj3" fmla="val 16667"/>
            </a:avLst>
          </a:prstGeom>
          <a:solidFill>
            <a:srgbClr val="9F8471"/>
          </a:solidFill>
          <a:ln w="6350">
            <a:solidFill>
              <a:schemeClr val="tx1">
                <a:lumMod val="20000"/>
                <a:lumOff val="80000"/>
              </a:schemeClr>
            </a:solidFill>
          </a:ln>
        </p:spPr>
        <p:txBody>
          <a:bodyPr wrap="square">
            <a:spAutoFit/>
          </a:bodyPr>
          <a:lstStyle/>
          <a:p>
            <a:pPr algn="ctr">
              <a:spcBef>
                <a:spcPct val="50000"/>
              </a:spcBef>
            </a:pPr>
            <a:r>
              <a:rPr lang="en-GB" sz="2600" b="1" dirty="0">
                <a:solidFill>
                  <a:srgbClr val="EBFFD2"/>
                </a:solidFill>
                <a:effectLst>
                  <a:outerShdw blurRad="38100" dist="38100" dir="2700000" algn="tl">
                    <a:srgbClr val="000000">
                      <a:alpha val="43137"/>
                    </a:srgbClr>
                  </a:outerShdw>
                </a:effectLst>
              </a:rPr>
              <a:t>This function is called continuously per 1 second.</a:t>
            </a:r>
          </a:p>
        </p:txBody>
      </p:sp>
      <p:sp>
        <p:nvSpPr>
          <p:cNvPr id="14" name="AutoShape 7"/>
          <p:cNvSpPr>
            <a:spLocks noChangeArrowheads="1"/>
          </p:cNvSpPr>
          <p:nvPr/>
        </p:nvSpPr>
        <p:spPr bwMode="auto">
          <a:xfrm>
            <a:off x="3744433" y="5474970"/>
            <a:ext cx="2514600" cy="987504"/>
          </a:xfrm>
          <a:prstGeom prst="wedgeRoundRectCallout">
            <a:avLst>
              <a:gd name="adj1" fmla="val -45239"/>
              <a:gd name="adj2" fmla="val -128863"/>
              <a:gd name="adj3" fmla="val 16667"/>
            </a:avLst>
          </a:prstGeom>
          <a:solidFill>
            <a:srgbClr val="9F8471"/>
          </a:solidFill>
          <a:ln w="6350">
            <a:solidFill>
              <a:schemeClr val="tx1">
                <a:lumMod val="20000"/>
                <a:lumOff val="80000"/>
              </a:schemeClr>
            </a:solidFill>
          </a:ln>
        </p:spPr>
        <p:txBody>
          <a:bodyPr wrap="square">
            <a:spAutoFit/>
          </a:bodyPr>
          <a:lstStyle/>
          <a:p>
            <a:pPr algn="ctr">
              <a:spcBef>
                <a:spcPct val="50000"/>
              </a:spcBef>
            </a:pPr>
            <a:r>
              <a:rPr lang="en-GB" sz="2600" b="1" dirty="0">
                <a:solidFill>
                  <a:srgbClr val="EBFFD2"/>
                </a:solidFill>
                <a:effectLst>
                  <a:outerShdw blurRad="38100" dist="38100" dir="2700000" algn="tl">
                    <a:srgbClr val="000000">
                      <a:alpha val="43137"/>
                    </a:srgbClr>
                  </a:outerShdw>
                </a:effectLst>
              </a:rPr>
              <a:t>Stop the timer.</a:t>
            </a:r>
          </a:p>
        </p:txBody>
      </p:sp>
    </p:spTree>
    <p:extLst>
      <p:ext uri="{BB962C8B-B14F-4D97-AF65-F5344CB8AC3E}">
        <p14:creationId xmlns:p14="http://schemas.microsoft.com/office/powerpoint/2010/main" val="411589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 – Example</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201</a:t>
            </a:fld>
            <a:endParaRPr lang="en-US" dirty="0"/>
          </a:p>
        </p:txBody>
      </p:sp>
      <p:sp>
        <p:nvSpPr>
          <p:cNvPr id="5" name="Text Box 4"/>
          <p:cNvSpPr txBox="1">
            <a:spLocks noChangeArrowheads="1"/>
          </p:cNvSpPr>
          <p:nvPr/>
        </p:nvSpPr>
        <p:spPr bwMode="auto">
          <a:xfrm>
            <a:off x="2274888" y="1633240"/>
            <a:ext cx="7631112"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 type="text/javascript"&gt;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function timerFunc()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now = new Date();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hour = now.getHours();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min = now.getMinutes();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var sec = now.getSeconds();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document.getElementById("clock").value =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 + hour + ":" + min + ":" + sec;</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ts val="1200"/>
              </a:spcBef>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  setInterval('timerFunc()', 1000);</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&lt;/script&gt;</a:t>
            </a:r>
          </a:p>
          <a:p>
            <a:pPr eaLnBrk="0" hangingPunct="0">
              <a:spcBef>
                <a:spcPts val="1200"/>
              </a:spcBef>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sym typeface="Wingdings" pitchFamily="2" charset="2"/>
              </a:rPr>
              <a:t>&lt;input type="text" id="clock" /&gt;</a:t>
            </a:r>
          </a:p>
        </p:txBody>
      </p:sp>
      <p:sp>
        <p:nvSpPr>
          <p:cNvPr id="6" name="Rectangle 5"/>
          <p:cNvSpPr/>
          <p:nvPr/>
        </p:nvSpPr>
        <p:spPr>
          <a:xfrm>
            <a:off x="6477001" y="1110020"/>
            <a:ext cx="3094117" cy="523220"/>
          </a:xfrm>
          <a:prstGeom prst="rect">
            <a:avLst/>
          </a:prstGeom>
        </p:spPr>
        <p:txBody>
          <a:bodyPr wrap="none">
            <a:spAutoFit/>
          </a:bodyPr>
          <a:lstStyle/>
          <a:p>
            <a:pPr marL="0" lvl="1"/>
            <a:r>
              <a:rPr lang="en-US" sz="2800" b="1" dirty="0">
                <a:effectLst>
                  <a:outerShdw blurRad="38100" dist="38100" dir="2700000" algn="tl">
                    <a:srgbClr val="000000">
                      <a:alpha val="43137"/>
                    </a:srgbClr>
                  </a:outerShdw>
                </a:effectLst>
              </a:rPr>
              <a:t>timer-demo.html</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81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2133600" y="944527"/>
            <a:ext cx="7467600" cy="1371600"/>
          </a:xfrm>
        </p:spPr>
        <p:txBody>
          <a:bodyPr>
            <a:normAutofit fontScale="90000"/>
          </a:bodyPr>
          <a:lstStyle/>
          <a:p>
            <a:r>
              <a:rPr lang="en-US" dirty="0" smtClean="0"/>
              <a:t>Debugging JavaScript</a:t>
            </a:r>
            <a:endParaRPr lang="en-US" dirty="0"/>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974"/>
          <a:stretch/>
        </p:blipFill>
        <p:spPr bwMode="auto">
          <a:xfrm>
            <a:off x="3296618" y="2415364"/>
            <a:ext cx="5446364" cy="3833036"/>
          </a:xfrm>
          <a:prstGeom prst="roundRect">
            <a:avLst>
              <a:gd name="adj" fmla="val 1806"/>
            </a:avLst>
          </a:prstGeom>
          <a:solidFill>
            <a:srgbClr val="FFFFFF"/>
          </a:solidFill>
          <a:ln>
            <a:noFill/>
          </a:ln>
          <a:effectLst/>
          <a:extLst/>
        </p:spPr>
      </p:pic>
      <p:pic>
        <p:nvPicPr>
          <p:cNvPr id="614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8915400" y="944527"/>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9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JavaScript</a:t>
            </a:r>
            <a:endParaRPr lang="en-US" dirty="0"/>
          </a:p>
        </p:txBody>
      </p:sp>
      <p:sp>
        <p:nvSpPr>
          <p:cNvPr id="3" name="Content Placeholder 2"/>
          <p:cNvSpPr>
            <a:spLocks noGrp="1"/>
          </p:cNvSpPr>
          <p:nvPr>
            <p:ph idx="1"/>
          </p:nvPr>
        </p:nvSpPr>
        <p:spPr/>
        <p:txBody>
          <a:bodyPr/>
          <a:lstStyle/>
          <a:p>
            <a:pPr>
              <a:lnSpc>
                <a:spcPct val="100000"/>
              </a:lnSpc>
              <a:defRPr/>
            </a:pPr>
            <a:r>
              <a:rPr lang="en-US" dirty="0" smtClean="0"/>
              <a:t>Modern browsers have JavaScript console where errors in scripts are reported</a:t>
            </a:r>
          </a:p>
          <a:p>
            <a:pPr lvl="1">
              <a:lnSpc>
                <a:spcPct val="100000"/>
              </a:lnSpc>
              <a:defRPr/>
            </a:pPr>
            <a:r>
              <a:rPr lang="en-US" dirty="0" smtClean="0"/>
              <a:t>Errors may differ across browsers</a:t>
            </a:r>
          </a:p>
          <a:p>
            <a:pPr>
              <a:lnSpc>
                <a:spcPct val="100000"/>
              </a:lnSpc>
              <a:defRPr/>
            </a:pPr>
            <a:r>
              <a:rPr lang="en-US" dirty="0" smtClean="0"/>
              <a:t>Several tools to debug JavaScript</a:t>
            </a:r>
          </a:p>
          <a:p>
            <a:pPr lvl="1">
              <a:lnSpc>
                <a:spcPct val="100000"/>
              </a:lnSpc>
              <a:defRPr/>
            </a:pPr>
            <a:r>
              <a:rPr lang="en-US" dirty="0" smtClean="0"/>
              <a:t>Microsoft Script Editor</a:t>
            </a:r>
          </a:p>
          <a:p>
            <a:pPr lvl="2">
              <a:lnSpc>
                <a:spcPct val="100000"/>
              </a:lnSpc>
              <a:defRPr/>
            </a:pPr>
            <a:r>
              <a:rPr lang="en-US" dirty="0" smtClean="0"/>
              <a:t>Add-on for Internet Explorer</a:t>
            </a:r>
          </a:p>
          <a:p>
            <a:pPr lvl="2">
              <a:lnSpc>
                <a:spcPct val="100000"/>
              </a:lnSpc>
              <a:defRPr/>
            </a:pPr>
            <a:r>
              <a:rPr lang="en-US" dirty="0" smtClean="0"/>
              <a:t>Supports breakpoints, watches</a:t>
            </a:r>
          </a:p>
          <a:p>
            <a:pPr lvl="2">
              <a:lnSpc>
                <a:spcPct val="100000"/>
              </a:lnSpc>
              <a:defRPr/>
            </a:pPr>
            <a:r>
              <a:rPr lang="en-US" dirty="0" smtClean="0"/>
              <a:t>JavaScript statement </a:t>
            </a:r>
            <a:r>
              <a:rPr lang="en-US" dirty="0" smtClean="0">
                <a:latin typeface="Consolas" pitchFamily="49" charset="0"/>
              </a:rPr>
              <a:t>debugger</a:t>
            </a:r>
            <a:r>
              <a:rPr lang="en-US" dirty="0" smtClean="0"/>
              <a:t>; opens the script editor </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203</a:t>
            </a:fld>
            <a:endParaRPr lang="en-US" dirty="0"/>
          </a:p>
        </p:txBody>
      </p:sp>
    </p:spTree>
    <p:extLst>
      <p:ext uri="{BB962C8B-B14F-4D97-AF65-F5344CB8AC3E}">
        <p14:creationId xmlns:p14="http://schemas.microsoft.com/office/powerpoint/2010/main" val="10094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Firebug</a:t>
            </a:r>
            <a:endParaRPr lang="en-US" dirty="0"/>
          </a:p>
        </p:txBody>
      </p:sp>
      <p:sp>
        <p:nvSpPr>
          <p:cNvPr id="3" name="Content Placeholder 2"/>
          <p:cNvSpPr>
            <a:spLocks noGrp="1"/>
          </p:cNvSpPr>
          <p:nvPr>
            <p:ph idx="1"/>
          </p:nvPr>
        </p:nvSpPr>
        <p:spPr>
          <a:xfrm>
            <a:off x="1752600" y="1690688"/>
            <a:ext cx="8686800" cy="5638800"/>
          </a:xfrm>
        </p:spPr>
        <p:txBody>
          <a:bodyPr/>
          <a:lstStyle/>
          <a:p>
            <a:pPr>
              <a:lnSpc>
                <a:spcPct val="100000"/>
              </a:lnSpc>
              <a:defRPr/>
            </a:pPr>
            <a:r>
              <a:rPr lang="en-US" dirty="0" smtClean="0"/>
              <a:t>Firebug – Firefox add-on for debugging JavaScript, CSS, HTML</a:t>
            </a:r>
          </a:p>
          <a:p>
            <a:pPr lvl="1">
              <a:lnSpc>
                <a:spcPct val="100000"/>
              </a:lnSpc>
              <a:defRPr/>
            </a:pPr>
            <a:r>
              <a:rPr lang="en-US" dirty="0" smtClean="0"/>
              <a:t>Supports breakpoints, watches, JavaScript console editor</a:t>
            </a:r>
          </a:p>
          <a:p>
            <a:pPr lvl="1">
              <a:lnSpc>
                <a:spcPct val="100000"/>
              </a:lnSpc>
              <a:defRPr/>
            </a:pPr>
            <a:r>
              <a:rPr lang="en-US" dirty="0" smtClean="0"/>
              <a:t>Very useful for CSS and HTML too</a:t>
            </a:r>
          </a:p>
          <a:p>
            <a:pPr lvl="2">
              <a:lnSpc>
                <a:spcPct val="100000"/>
              </a:lnSpc>
              <a:defRPr/>
            </a:pPr>
            <a:r>
              <a:rPr lang="en-US" dirty="0" smtClean="0"/>
              <a:t>You can edit all the document real-time: CSS, HTML, etc</a:t>
            </a:r>
          </a:p>
          <a:p>
            <a:pPr lvl="2">
              <a:lnSpc>
                <a:spcPct val="100000"/>
              </a:lnSpc>
              <a:defRPr/>
            </a:pPr>
            <a:r>
              <a:rPr lang="en-US" dirty="0" smtClean="0"/>
              <a:t>Shows how CSS rules apply to element</a:t>
            </a:r>
          </a:p>
          <a:p>
            <a:pPr lvl="1">
              <a:lnSpc>
                <a:spcPct val="100000"/>
              </a:lnSpc>
              <a:defRPr/>
            </a:pPr>
            <a:r>
              <a:rPr lang="en-US" dirty="0" smtClean="0"/>
              <a:t>Shows Ajax requests and responses</a:t>
            </a:r>
          </a:p>
          <a:p>
            <a:pPr lvl="1">
              <a:lnSpc>
                <a:spcPct val="100000"/>
              </a:lnSpc>
              <a:defRPr/>
            </a:pPr>
            <a:r>
              <a:rPr lang="en-US" dirty="0" smtClean="0"/>
              <a:t>Firebug is written mostly in JavaScript</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204</a:t>
            </a:fld>
            <a:endParaRPr lang="en-US" dirty="0"/>
          </a:p>
        </p:txBody>
      </p:sp>
    </p:spTree>
    <p:extLst>
      <p:ext uri="{BB962C8B-B14F-4D97-AF65-F5344CB8AC3E}">
        <p14:creationId xmlns:p14="http://schemas.microsoft.com/office/powerpoint/2010/main" val="402932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Firebug (2)</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205</a:t>
            </a:fld>
            <a:endParaRPr lang="en-US" dirty="0"/>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9288" y="1676401"/>
            <a:ext cx="8208962" cy="3983037"/>
          </a:xfrm>
          <a:prstGeom prst="rect">
            <a:avLst/>
          </a:prstGeom>
          <a:noFill/>
          <a:ln w="9525" algn="ctr">
            <a:noFill/>
            <a:miter lim="800000"/>
            <a:headEnd/>
            <a:tailEnd/>
          </a:ln>
        </p:spPr>
      </p:pic>
    </p:spTree>
    <p:extLst>
      <p:ext uri="{BB962C8B-B14F-4D97-AF65-F5344CB8AC3E}">
        <p14:creationId xmlns:p14="http://schemas.microsoft.com/office/powerpoint/2010/main" val="339412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Console Object</a:t>
            </a:r>
            <a:endParaRPr lang="en-US" dirty="0"/>
          </a:p>
        </p:txBody>
      </p:sp>
      <p:sp>
        <p:nvSpPr>
          <p:cNvPr id="3" name="Content Placeholder 2"/>
          <p:cNvSpPr>
            <a:spLocks noGrp="1"/>
          </p:cNvSpPr>
          <p:nvPr>
            <p:ph idx="1"/>
          </p:nvPr>
        </p:nvSpPr>
        <p:spPr>
          <a:xfrm>
            <a:off x="1752600" y="1378744"/>
            <a:ext cx="8686800" cy="5486400"/>
          </a:xfrm>
        </p:spPr>
        <p:txBody>
          <a:bodyPr/>
          <a:lstStyle/>
          <a:p>
            <a:pPr>
              <a:lnSpc>
                <a:spcPct val="100000"/>
              </a:lnSpc>
              <a:defRPr/>
            </a:pPr>
            <a:r>
              <a:rPr lang="en-US" dirty="0" smtClean="0"/>
              <a:t>The </a:t>
            </a:r>
            <a:r>
              <a:rPr lang="en-US" dirty="0" smtClean="0">
                <a:latin typeface="Consolas" pitchFamily="49" charset="0"/>
              </a:rPr>
              <a:t>console</a:t>
            </a:r>
            <a:r>
              <a:rPr lang="en-US" dirty="0"/>
              <a:t> </a:t>
            </a:r>
            <a:r>
              <a:rPr lang="en-US" dirty="0" smtClean="0"/>
              <a:t>object exists only if there is a debugging tool that supports it</a:t>
            </a:r>
          </a:p>
          <a:p>
            <a:pPr lvl="1">
              <a:lnSpc>
                <a:spcPct val="100000"/>
              </a:lnSpc>
              <a:defRPr/>
            </a:pPr>
            <a:r>
              <a:rPr lang="en-US" dirty="0" smtClean="0"/>
              <a:t>Used to write log messages at runtime</a:t>
            </a:r>
          </a:p>
          <a:p>
            <a:pPr>
              <a:lnSpc>
                <a:spcPct val="100000"/>
              </a:lnSpc>
              <a:defRPr/>
            </a:pPr>
            <a:r>
              <a:rPr lang="en-US" dirty="0" smtClean="0"/>
              <a:t>Methods of the </a:t>
            </a:r>
            <a:r>
              <a:rPr lang="en-US" dirty="0" smtClean="0">
                <a:latin typeface="Consolas" pitchFamily="49" charset="0"/>
              </a:rPr>
              <a:t>console</a:t>
            </a:r>
            <a:r>
              <a:rPr lang="en-US" dirty="0" smtClean="0"/>
              <a:t> object:</a:t>
            </a:r>
          </a:p>
          <a:p>
            <a:pPr lvl="1">
              <a:lnSpc>
                <a:spcPct val="100000"/>
              </a:lnSpc>
              <a:defRPr/>
            </a:pPr>
            <a:r>
              <a:rPr lang="en-US" dirty="0" smtClean="0">
                <a:latin typeface="Consolas" pitchFamily="49" charset="0"/>
              </a:rPr>
              <a:t>debug(message)</a:t>
            </a:r>
          </a:p>
          <a:p>
            <a:pPr lvl="1">
              <a:lnSpc>
                <a:spcPct val="100000"/>
              </a:lnSpc>
              <a:defRPr/>
            </a:pPr>
            <a:r>
              <a:rPr lang="en-US" dirty="0" smtClean="0">
                <a:latin typeface="Consolas" pitchFamily="49" charset="0"/>
              </a:rPr>
              <a:t>info(message)</a:t>
            </a:r>
          </a:p>
          <a:p>
            <a:pPr lvl="1">
              <a:lnSpc>
                <a:spcPct val="100000"/>
              </a:lnSpc>
              <a:defRPr/>
            </a:pPr>
            <a:r>
              <a:rPr lang="en-US" dirty="0" smtClean="0">
                <a:latin typeface="Consolas" pitchFamily="49" charset="0"/>
              </a:rPr>
              <a:t>log(message)</a:t>
            </a:r>
          </a:p>
          <a:p>
            <a:pPr lvl="1">
              <a:lnSpc>
                <a:spcPct val="100000"/>
              </a:lnSpc>
              <a:defRPr/>
            </a:pPr>
            <a:r>
              <a:rPr lang="en-US" dirty="0" smtClean="0">
                <a:latin typeface="Consolas" pitchFamily="49" charset="0"/>
              </a:rPr>
              <a:t>warn(message)</a:t>
            </a:r>
            <a:endParaRPr lang="en-US" dirty="0" smtClean="0"/>
          </a:p>
          <a:p>
            <a:pPr lvl="1">
              <a:lnSpc>
                <a:spcPct val="100000"/>
              </a:lnSpc>
              <a:defRPr/>
            </a:pPr>
            <a:r>
              <a:rPr lang="en-US" dirty="0" smtClean="0">
                <a:latin typeface="Consolas" pitchFamily="49" charset="0"/>
              </a:rPr>
              <a:t>error(message)</a:t>
            </a: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206</a:t>
            </a:fld>
            <a:endParaRPr lang="en-US" dirty="0"/>
          </a:p>
        </p:txBody>
      </p:sp>
    </p:spTree>
    <p:extLst>
      <p:ext uri="{BB962C8B-B14F-4D97-AF65-F5344CB8AC3E}">
        <p14:creationId xmlns:p14="http://schemas.microsoft.com/office/powerpoint/2010/main" val="29622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Content Placeholder 10"/>
          <p:cNvSpPr>
            <a:spLocks noGrp="1"/>
          </p:cNvSpPr>
          <p:nvPr>
            <p:ph sz="half" idx="2"/>
          </p:nvPr>
        </p:nvSpPr>
        <p:spPr/>
        <p:txBody>
          <a:bodyPr/>
          <a:lstStyle/>
          <a:p>
            <a:r>
              <a:rPr lang="en-US" smtClean="0"/>
              <a:t>First bullet point here</a:t>
            </a:r>
          </a:p>
          <a:p>
            <a:r>
              <a:rPr lang="en-US" smtClean="0"/>
              <a:t>Second bullet point here</a:t>
            </a:r>
          </a:p>
          <a:p>
            <a:r>
              <a:rPr lang="en-US" smtClean="0"/>
              <a:t>Third bullet point here</a:t>
            </a:r>
            <a:endParaRPr lang="en-US" dirty="0"/>
          </a:p>
        </p:txBody>
      </p:sp>
      <p:graphicFrame>
        <p:nvGraphicFramePr>
          <p:cNvPr id="4" name="Content Placeholder 3" title="Table sample"/>
          <p:cNvGraphicFramePr>
            <a:graphicFrameLocks noGrp="1"/>
          </p:cNvGraphicFramePr>
          <p:nvPr>
            <p:ph sz="half" idx="1"/>
            <p:extLst/>
          </p:nvPr>
        </p:nvGraphicFramePr>
        <p:xfrm>
          <a:off x="838200" y="1825625"/>
          <a:ext cx="5181600" cy="2082800"/>
        </p:xfrm>
        <a:graphic>
          <a:graphicData uri="http://schemas.openxmlformats.org/drawingml/2006/table">
            <a:tbl>
              <a:tblPr firstRow="1" bandRow="1">
                <a:tableStyleId>{5C22544A-7EE6-4342-B048-85BDC9FD1C3A}</a:tableStyleId>
              </a:tblPr>
              <a:tblGrid>
                <a:gridCol w="1727200"/>
                <a:gridCol w="1727200"/>
                <a:gridCol w="1727200"/>
              </a:tblGrid>
              <a:tr h="520700">
                <a:tc>
                  <a:txBody>
                    <a:bodyPr/>
                    <a:lstStyle/>
                    <a:p>
                      <a:endParaRPr lang="en-US" dirty="0"/>
                    </a:p>
                  </a:txBody>
                  <a:tcPr marL="99255" marR="99255" anchor="ctr"/>
                </a:tc>
                <a:tc>
                  <a:txBody>
                    <a:bodyPr/>
                    <a:lstStyle/>
                    <a:p>
                      <a:pPr algn="ctr"/>
                      <a:r>
                        <a:rPr lang="en-US" dirty="0" smtClean="0"/>
                        <a:t>Group A</a:t>
                      </a:r>
                      <a:endParaRPr lang="en-US" dirty="0"/>
                    </a:p>
                  </a:txBody>
                  <a:tcPr marL="99255" marR="99255" anchor="ctr"/>
                </a:tc>
                <a:tc>
                  <a:txBody>
                    <a:bodyPr/>
                    <a:lstStyle/>
                    <a:p>
                      <a:pPr algn="ctr"/>
                      <a:r>
                        <a:rPr lang="en-US" dirty="0" smtClean="0"/>
                        <a:t>Group B</a:t>
                      </a:r>
                      <a:endParaRPr lang="en-US" dirty="0"/>
                    </a:p>
                  </a:txBody>
                  <a:tcPr marL="99255" marR="99255" anchor="ctr"/>
                </a:tc>
              </a:tr>
              <a:tr h="520700">
                <a:tc>
                  <a:txBody>
                    <a:bodyPr/>
                    <a:lstStyle/>
                    <a:p>
                      <a:r>
                        <a:rPr lang="en-US" dirty="0" smtClean="0"/>
                        <a:t>Class 1</a:t>
                      </a:r>
                      <a:endParaRPr lang="en-US" dirty="0"/>
                    </a:p>
                  </a:txBody>
                  <a:tcPr marL="99255" marR="99255" anchor="ctr"/>
                </a:tc>
                <a:tc>
                  <a:txBody>
                    <a:bodyPr/>
                    <a:lstStyle/>
                    <a:p>
                      <a:pPr algn="ctr"/>
                      <a:r>
                        <a:rPr lang="en-US" dirty="0" smtClean="0"/>
                        <a:t>82</a:t>
                      </a:r>
                      <a:endParaRPr lang="en-US" dirty="0"/>
                    </a:p>
                  </a:txBody>
                  <a:tcPr marL="99255" marR="99255" anchor="ctr"/>
                </a:tc>
                <a:tc>
                  <a:txBody>
                    <a:bodyPr/>
                    <a:lstStyle/>
                    <a:p>
                      <a:pPr algn="ctr"/>
                      <a:r>
                        <a:rPr lang="en-US" dirty="0" smtClean="0"/>
                        <a:t>85</a:t>
                      </a:r>
                      <a:endParaRPr lang="en-US" dirty="0"/>
                    </a:p>
                  </a:txBody>
                  <a:tcPr marL="99255" marR="99255" anchor="ctr"/>
                </a:tc>
              </a:tr>
              <a:tr h="520700">
                <a:tc>
                  <a:txBody>
                    <a:bodyPr/>
                    <a:lstStyle/>
                    <a:p>
                      <a:r>
                        <a:rPr lang="en-US" dirty="0" smtClean="0"/>
                        <a:t>Class 2</a:t>
                      </a:r>
                      <a:endParaRPr lang="en-US" dirty="0"/>
                    </a:p>
                  </a:txBody>
                  <a:tcPr marL="99255" marR="99255" anchor="ctr"/>
                </a:tc>
                <a:tc>
                  <a:txBody>
                    <a:bodyPr/>
                    <a:lstStyle/>
                    <a:p>
                      <a:pPr algn="ctr"/>
                      <a:r>
                        <a:rPr lang="en-US" dirty="0" smtClean="0"/>
                        <a:t>76</a:t>
                      </a:r>
                      <a:endParaRPr lang="en-US" dirty="0"/>
                    </a:p>
                  </a:txBody>
                  <a:tcPr marL="99255" marR="99255" anchor="ctr"/>
                </a:tc>
                <a:tc>
                  <a:txBody>
                    <a:bodyPr/>
                    <a:lstStyle/>
                    <a:p>
                      <a:pPr algn="ctr"/>
                      <a:r>
                        <a:rPr lang="en-US" dirty="0" smtClean="0"/>
                        <a:t>88</a:t>
                      </a:r>
                      <a:endParaRPr lang="en-US" dirty="0"/>
                    </a:p>
                  </a:txBody>
                  <a:tcPr marL="99255" marR="99255" anchor="ctr"/>
                </a:tc>
              </a:tr>
              <a:tr h="520700">
                <a:tc>
                  <a:txBody>
                    <a:bodyPr/>
                    <a:lstStyle/>
                    <a:p>
                      <a:r>
                        <a:rPr lang="en-US" dirty="0" smtClean="0"/>
                        <a:t>Class 3</a:t>
                      </a:r>
                      <a:endParaRPr lang="en-US" dirty="0"/>
                    </a:p>
                  </a:txBody>
                  <a:tcPr marL="99255" marR="99255" anchor="ctr"/>
                </a:tc>
                <a:tc>
                  <a:txBody>
                    <a:bodyPr/>
                    <a:lstStyle/>
                    <a:p>
                      <a:pPr algn="ctr"/>
                      <a:r>
                        <a:rPr lang="en-US" dirty="0" smtClean="0"/>
                        <a:t>84</a:t>
                      </a:r>
                      <a:endParaRPr lang="en-US" dirty="0"/>
                    </a:p>
                  </a:txBody>
                  <a:tcPr marL="99255" marR="99255" anchor="ctr"/>
                </a:tc>
                <a:tc>
                  <a:txBody>
                    <a:bodyPr/>
                    <a:lstStyle/>
                    <a:p>
                      <a:pPr algn="ctr"/>
                      <a:r>
                        <a:rPr lang="en-US" dirty="0" smtClean="0"/>
                        <a:t>90</a:t>
                      </a:r>
                      <a:endParaRPr lang="en-US" dirty="0"/>
                    </a:p>
                  </a:txBody>
                  <a:tcPr marL="99255" marR="99255" anchor="ctr"/>
                </a:tc>
              </a:tr>
            </a:tbl>
          </a:graphicData>
        </a:graphic>
      </p:graphicFrame>
      <p:sp>
        <p:nvSpPr>
          <p:cNvPr id="2" name="Title 1"/>
          <p:cNvSpPr>
            <a:spLocks noGrp="1"/>
          </p:cNvSpPr>
          <p:nvPr>
            <p:ph type="title"/>
          </p:nvPr>
        </p:nvSpPr>
        <p:spPr/>
        <p:txBody>
          <a:bodyPr/>
          <a:lstStyle/>
          <a:p>
            <a:r>
              <a:rPr lang="en-US" smtClean="0"/>
              <a:t>Two Content Layout with Table</a:t>
            </a:r>
            <a:endParaRPr lang="en-US" dirty="0"/>
          </a:p>
        </p:txBody>
      </p:sp>
    </p:spTree>
    <p:extLst>
      <p:ext uri="{BB962C8B-B14F-4D97-AF65-F5344CB8AC3E}">
        <p14:creationId xmlns:p14="http://schemas.microsoft.com/office/powerpoint/2010/main" val="376019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title="SmartArt sample"/>
          <p:cNvGraphicFramePr>
            <a:graphicFrameLocks noGrp="1"/>
          </p:cNvGraphicFramePr>
          <p:nvPr>
            <p:ph sz="half" idx="2"/>
            <p:extLst>
              <p:ext uri="{D42A27DB-BD31-4B8C-83A1-F6EECF244321}">
                <p14:modId xmlns:p14="http://schemas.microsoft.com/office/powerpoint/2010/main" val="395505917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9"/>
          <p:cNvSpPr>
            <a:spLocks noGrp="1"/>
          </p:cNvSpPr>
          <p:nvPr>
            <p:ph sz="half" idx="1"/>
          </p:nvPr>
        </p:nvSpPr>
        <p:spPr/>
        <p:txBody>
          <a:bodyPr/>
          <a:lstStyle/>
          <a:p>
            <a:r>
              <a:rPr lang="en-US" smtClean="0"/>
              <a:t>First bullet point here</a:t>
            </a:r>
          </a:p>
          <a:p>
            <a:r>
              <a:rPr lang="en-US" smtClean="0"/>
              <a:t>Second bullet point here</a:t>
            </a:r>
          </a:p>
          <a:p>
            <a:r>
              <a:rPr lang="en-US" smtClean="0"/>
              <a:t>Third bullet point here</a:t>
            </a:r>
            <a:endParaRPr lang="en-US" dirty="0"/>
          </a:p>
        </p:txBody>
      </p:sp>
      <p:sp>
        <p:nvSpPr>
          <p:cNvPr id="2" name="Title 1"/>
          <p:cNvSpPr>
            <a:spLocks noGrp="1"/>
          </p:cNvSpPr>
          <p:nvPr>
            <p:ph type="title"/>
          </p:nvPr>
        </p:nvSpPr>
        <p:spPr/>
        <p:txBody>
          <a:bodyPr/>
          <a:lstStyle/>
          <a:p>
            <a:r>
              <a:rPr lang="en-US" smtClean="0"/>
              <a:t>Two Content Layout with SmartArt</a:t>
            </a:r>
            <a:endParaRPr lang="en-US" dirty="0"/>
          </a:p>
        </p:txBody>
      </p:sp>
    </p:spTree>
    <p:extLst>
      <p:ext uri="{BB962C8B-B14F-4D97-AF65-F5344CB8AC3E}">
        <p14:creationId xmlns:p14="http://schemas.microsoft.com/office/powerpoint/2010/main" val="31024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pPr>
              <a:defRPr/>
            </a:pPr>
            <a:r>
              <a:rPr lang="en-US" dirty="0" smtClean="0"/>
              <a:t>Hyperlinks: &lt;a&gt; Tag (3)</a:t>
            </a:r>
          </a:p>
        </p:txBody>
      </p:sp>
      <p:sp>
        <p:nvSpPr>
          <p:cNvPr id="959491" name="Text Box 3"/>
          <p:cNvSpPr txBox="1">
            <a:spLocks noGrp="1" noChangeArrowheads="1"/>
          </p:cNvSpPr>
          <p:nvPr>
            <p:ph idx="1"/>
          </p:nvPr>
        </p:nvSpPr>
        <p:spPr>
          <a:xfrm>
            <a:off x="1676400" y="1378226"/>
            <a:ext cx="8686800" cy="5715000"/>
          </a:xfrm>
          <a:effectLst/>
        </p:spPr>
        <p:txBody>
          <a:bodyPr vert="horz" lIns="91436" tIns="45718" rIns="91436" bIns="45718" rtlCol="0">
            <a:normAutofit/>
          </a:bodyPr>
          <a:lstStyle/>
          <a:p>
            <a:pPr>
              <a:lnSpc>
                <a:spcPct val="100000"/>
              </a:lnSpc>
              <a:defRPr/>
            </a:pPr>
            <a:r>
              <a:rPr lang="en-US" dirty="0" smtClean="0"/>
              <a:t>Link to a document called </a:t>
            </a:r>
            <a:r>
              <a:rPr lang="en-US" noProof="1" smtClean="0">
                <a:latin typeface="Consolas" pitchFamily="49" charset="0"/>
                <a:cs typeface="Consolas" pitchFamily="49" charset="0"/>
              </a:rPr>
              <a:t>apply-now.html</a:t>
            </a:r>
          </a:p>
          <a:p>
            <a:pPr lvl="1">
              <a:lnSpc>
                <a:spcPct val="100000"/>
              </a:lnSpc>
              <a:defRPr/>
            </a:pPr>
            <a:r>
              <a:rPr lang="en-US" sz="2800" dirty="0"/>
              <a:t>On the same server, in same directory</a:t>
            </a:r>
          </a:p>
          <a:p>
            <a:pPr lvl="1">
              <a:lnSpc>
                <a:spcPct val="100000"/>
              </a:lnSpc>
              <a:defRPr/>
            </a:pPr>
            <a:r>
              <a:rPr lang="en-US" sz="2800" dirty="0"/>
              <a:t>Using an image as a link button:</a:t>
            </a:r>
          </a:p>
          <a:p>
            <a:pPr>
              <a:lnSpc>
                <a:spcPct val="100000"/>
              </a:lnSpc>
              <a:spcBef>
                <a:spcPts val="0"/>
              </a:spcBef>
              <a:defRPr/>
            </a:pPr>
            <a:endParaRPr lang="en-US" dirty="0" smtClean="0"/>
          </a:p>
          <a:p>
            <a:pPr>
              <a:lnSpc>
                <a:spcPct val="100000"/>
              </a:lnSpc>
              <a:spcBef>
                <a:spcPts val="0"/>
              </a:spcBef>
              <a:defRPr/>
            </a:pPr>
            <a:endParaRPr lang="en-US" dirty="0" smtClean="0"/>
          </a:p>
          <a:p>
            <a:pPr>
              <a:lnSpc>
                <a:spcPct val="100000"/>
              </a:lnSpc>
              <a:spcBef>
                <a:spcPts val="0"/>
              </a:spcBef>
              <a:defRPr/>
            </a:pPr>
            <a:r>
              <a:rPr lang="en-US" dirty="0" smtClean="0"/>
              <a:t>Link to a document called </a:t>
            </a:r>
            <a:r>
              <a:rPr lang="en-US" dirty="0" smtClean="0">
                <a:latin typeface="Consolas" pitchFamily="49" charset="0"/>
                <a:cs typeface="Consolas" pitchFamily="49" charset="0"/>
              </a:rPr>
              <a:t>index.html</a:t>
            </a:r>
          </a:p>
          <a:p>
            <a:pPr lvl="1">
              <a:lnSpc>
                <a:spcPct val="100000"/>
              </a:lnSpc>
              <a:defRPr/>
            </a:pPr>
            <a:r>
              <a:rPr lang="en-US" sz="2800" dirty="0"/>
              <a:t>On the same server</a:t>
            </a:r>
            <a:r>
              <a:rPr lang="bg-BG" sz="2800" dirty="0"/>
              <a:t>, </a:t>
            </a:r>
            <a:r>
              <a:rPr lang="en-US" sz="2800" dirty="0"/>
              <a:t>in the subdirectory </a:t>
            </a:r>
            <a:r>
              <a:rPr lang="en-US" sz="2800" noProof="1">
                <a:latin typeface="Consolas" pitchFamily="49" charset="0"/>
                <a:cs typeface="Consolas" pitchFamily="49" charset="0"/>
              </a:rPr>
              <a:t>english</a:t>
            </a:r>
            <a:r>
              <a:rPr lang="en-US" sz="2800" dirty="0"/>
              <a:t> of the parent directory:</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21</a:t>
            </a:fld>
            <a:endParaRPr lang="en-US" dirty="0"/>
          </a:p>
        </p:txBody>
      </p:sp>
      <p:sp>
        <p:nvSpPr>
          <p:cNvPr id="959493" name="Rectangle 5"/>
          <p:cNvSpPr>
            <a:spLocks noChangeArrowheads="1"/>
          </p:cNvSpPr>
          <p:nvPr/>
        </p:nvSpPr>
        <p:spPr bwMode="auto">
          <a:xfrm>
            <a:off x="2209800" y="2954743"/>
            <a:ext cx="7773988" cy="8824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300" b="1" noProof="1">
                <a:effectLst>
                  <a:outerShdw blurRad="38100" dist="38100" dir="2700000" algn="tl">
                    <a:srgbClr val="000000">
                      <a:alpha val="43137"/>
                    </a:srgbClr>
                  </a:outerShdw>
                </a:effectLst>
                <a:latin typeface="Consolas" pitchFamily="49" charset="0"/>
                <a:cs typeface="Consolas" pitchFamily="49" charset="0"/>
              </a:rPr>
              <a:t>&lt;a href="apply-now.html"&gt;&lt;img</a:t>
            </a:r>
          </a:p>
          <a:p>
            <a:pPr eaLnBrk="0" hangingPunct="0">
              <a:lnSpc>
                <a:spcPct val="110000"/>
              </a:lnSpc>
              <a:buClr>
                <a:schemeClr val="accent5">
                  <a:lumMod val="40000"/>
                  <a:lumOff val="60000"/>
                </a:schemeClr>
              </a:buClr>
              <a:buSzPct val="70000"/>
              <a:defRPr/>
            </a:pPr>
            <a:r>
              <a:rPr lang="en-US" sz="2300" b="1" noProof="1">
                <a:effectLst>
                  <a:outerShdw blurRad="38100" dist="38100" dir="2700000" algn="tl">
                    <a:srgbClr val="000000">
                      <a:alpha val="43137"/>
                    </a:srgbClr>
                  </a:outerShdw>
                </a:effectLst>
                <a:latin typeface="Consolas" pitchFamily="49" charset="0"/>
                <a:cs typeface="Consolas" pitchFamily="49" charset="0"/>
              </a:rPr>
              <a:t>  src="apply-now-button.jpg" /&gt;&lt;/a&gt;</a:t>
            </a:r>
          </a:p>
        </p:txBody>
      </p:sp>
      <p:sp>
        <p:nvSpPr>
          <p:cNvPr id="959496" name="Rectangle 8"/>
          <p:cNvSpPr>
            <a:spLocks noChangeArrowheads="1"/>
          </p:cNvSpPr>
          <p:nvPr/>
        </p:nvSpPr>
        <p:spPr bwMode="auto">
          <a:xfrm>
            <a:off x="2209800" y="5529792"/>
            <a:ext cx="7773988" cy="87100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300" b="1" noProof="1">
                <a:effectLst>
                  <a:outerShdw blurRad="38100" dist="38100" dir="2700000" algn="tl">
                    <a:srgbClr val="000000">
                      <a:alpha val="43137"/>
                    </a:srgbClr>
                  </a:outerShdw>
                </a:effectLst>
                <a:latin typeface="Consolas" pitchFamily="49" charset="0"/>
                <a:cs typeface="Consolas" pitchFamily="49" charset="0"/>
              </a:rPr>
              <a:t>&lt;a href="../english/index.html"&gt;Switch to English version&lt;/a&gt;</a:t>
            </a:r>
          </a:p>
        </p:txBody>
      </p:sp>
    </p:spTree>
    <p:extLst>
      <p:ext uri="{BB962C8B-B14F-4D97-AF65-F5344CB8AC3E}">
        <p14:creationId xmlns:p14="http://schemas.microsoft.com/office/powerpoint/2010/main" val="28546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802482" y="21390"/>
            <a:ext cx="10515600" cy="1325563"/>
          </a:xfrm>
        </p:spPr>
        <p:txBody>
          <a:bodyPr/>
          <a:lstStyle/>
          <a:p>
            <a:pPr>
              <a:defRPr/>
            </a:pPr>
            <a:r>
              <a:rPr lang="en-US" dirty="0" smtClean="0"/>
              <a:t>Hyperlinks and Sections</a:t>
            </a:r>
            <a:endParaRPr lang="bg-BG" dirty="0" smtClean="0"/>
          </a:p>
        </p:txBody>
      </p:sp>
      <p:sp>
        <p:nvSpPr>
          <p:cNvPr id="971779" name="Rectangle 3"/>
          <p:cNvSpPr>
            <a:spLocks noGrp="1" noChangeArrowheads="1"/>
          </p:cNvSpPr>
          <p:nvPr>
            <p:ph idx="1"/>
          </p:nvPr>
        </p:nvSpPr>
        <p:spPr>
          <a:xfrm>
            <a:off x="802482" y="2430462"/>
            <a:ext cx="10515600" cy="4351338"/>
          </a:xfrm>
        </p:spPr>
        <p:txBody>
          <a:bodyPr/>
          <a:lstStyle/>
          <a:p>
            <a:pPr>
              <a:lnSpc>
                <a:spcPct val="100000"/>
              </a:lnSpc>
              <a:defRPr/>
            </a:pPr>
            <a:r>
              <a:rPr lang="en-US" sz="3000" dirty="0"/>
              <a:t>Link to another location in the same document:</a:t>
            </a:r>
          </a:p>
          <a:p>
            <a:pPr>
              <a:lnSpc>
                <a:spcPct val="100000"/>
              </a:lnSpc>
              <a:defRPr/>
            </a:pPr>
            <a:endParaRPr lang="en-US" sz="3000" dirty="0"/>
          </a:p>
          <a:p>
            <a:pPr>
              <a:lnSpc>
                <a:spcPct val="100000"/>
              </a:lnSpc>
              <a:defRPr/>
            </a:pPr>
            <a:endParaRPr lang="en-US" sz="3000" dirty="0" smtClean="0"/>
          </a:p>
          <a:p>
            <a:pPr>
              <a:lnSpc>
                <a:spcPct val="100000"/>
              </a:lnSpc>
              <a:defRPr/>
            </a:pPr>
            <a:endParaRPr lang="en-US" sz="3000" dirty="0"/>
          </a:p>
          <a:p>
            <a:pPr>
              <a:lnSpc>
                <a:spcPct val="100000"/>
              </a:lnSpc>
              <a:defRPr/>
            </a:pPr>
            <a:endParaRPr lang="en-US" sz="3000" dirty="0" smtClean="0"/>
          </a:p>
          <a:p>
            <a:pPr>
              <a:lnSpc>
                <a:spcPct val="100000"/>
              </a:lnSpc>
              <a:defRPr/>
            </a:pPr>
            <a:endParaRPr lang="en-US" sz="3000" dirty="0"/>
          </a:p>
          <a:p>
            <a:pPr>
              <a:lnSpc>
                <a:spcPct val="100000"/>
              </a:lnSpc>
              <a:spcBef>
                <a:spcPts val="1800"/>
              </a:spcBef>
              <a:defRPr/>
            </a:pPr>
            <a:r>
              <a:rPr lang="en-US" sz="3000" dirty="0"/>
              <a:t>Link to a specific location in another document:</a:t>
            </a:r>
            <a:endParaRPr lang="bg-BG" sz="30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22</a:t>
            </a:fld>
            <a:endParaRPr lang="en-US" dirty="0"/>
          </a:p>
        </p:txBody>
      </p:sp>
      <p:sp>
        <p:nvSpPr>
          <p:cNvPr id="971780" name="Rectangle 4"/>
          <p:cNvSpPr>
            <a:spLocks noChangeArrowheads="1"/>
          </p:cNvSpPr>
          <p:nvPr/>
        </p:nvSpPr>
        <p:spPr bwMode="auto">
          <a:xfrm>
            <a:off x="2138363" y="1254927"/>
            <a:ext cx="7843838"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href="#section1"&gt;Go to Introduction&lt;/a&gt;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&lt;h2 id="section1"&gt;Introduction&lt;/h2&gt;</a:t>
            </a:r>
          </a:p>
        </p:txBody>
      </p:sp>
      <p:sp>
        <p:nvSpPr>
          <p:cNvPr id="971781" name="Rectangle 5"/>
          <p:cNvSpPr>
            <a:spLocks noChangeArrowheads="1"/>
          </p:cNvSpPr>
          <p:nvPr/>
        </p:nvSpPr>
        <p:spPr bwMode="auto">
          <a:xfrm>
            <a:off x="2138363" y="3298080"/>
            <a:ext cx="7843838" cy="26161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href="chapter3.html#section3.1.1"&gt;Go to Section 3.1.1&lt;/a&gt;</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 In chapter3.html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&lt;div id="section3.1.1"&gt;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&lt;h3&gt;3.1.1. Technical Background&lt;/h3&gt;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&lt;/div&gt;</a:t>
            </a:r>
          </a:p>
        </p:txBody>
      </p:sp>
    </p:spTree>
    <p:extLst>
      <p:ext uri="{BB962C8B-B14F-4D97-AF65-F5344CB8AC3E}">
        <p14:creationId xmlns:p14="http://schemas.microsoft.com/office/powerpoint/2010/main" val="277352990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defRPr/>
            </a:pPr>
            <a:r>
              <a:rPr lang="en-US" dirty="0" smtClean="0">
                <a:solidFill>
                  <a:schemeClr val="tx1"/>
                </a:solidFill>
              </a:rPr>
              <a:t>Hyperlinks – Example</a:t>
            </a:r>
            <a:endParaRPr lang="bg-BG" smtClean="0">
              <a:solidFill>
                <a:schemeClr val="tx1"/>
              </a:solidFill>
            </a:endParaRP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23</a:t>
            </a:fld>
            <a:endParaRPr lang="en-US" dirty="0"/>
          </a:p>
        </p:txBody>
      </p:sp>
      <p:sp>
        <p:nvSpPr>
          <p:cNvPr id="961541" name="Rectangle 5"/>
          <p:cNvSpPr>
            <a:spLocks noChangeArrowheads="1"/>
          </p:cNvSpPr>
          <p:nvPr/>
        </p:nvSpPr>
        <p:spPr bwMode="auto">
          <a:xfrm>
            <a:off x="2054226" y="1864816"/>
            <a:ext cx="8080374"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href="form.html"&gt;Fill Our Form&lt;/a&gt;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href="../parent.html"&gt;Parent&lt;/a&gt;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href="stuff/cat.html"&gt;Catalog&lt;/a&gt;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href="http://www.devbg.org" target="_blank"&gt;BASD&lt;/a&gt;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href="mailto:bugs@example.com?subject=Bug Report"&gt;Please report bugs here (by e-mail only)&lt;/a&gt;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href="apply-now.html"&gt;&lt;img src="apply-now-button.jpg” /&gt;&lt;/a&gt;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href="../english/index.html"&gt;Switch to English version&lt;/a&gt; &lt;br /&gt;</a:t>
            </a:r>
          </a:p>
        </p:txBody>
      </p:sp>
      <p:sp>
        <p:nvSpPr>
          <p:cNvPr id="6" name="Rectangle 5"/>
          <p:cNvSpPr/>
          <p:nvPr/>
        </p:nvSpPr>
        <p:spPr>
          <a:xfrm>
            <a:off x="1981200" y="1200013"/>
            <a:ext cx="3352800" cy="552587"/>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hyperlinks.html</a:t>
            </a:r>
          </a:p>
        </p:txBody>
      </p:sp>
    </p:spTree>
    <p:extLst>
      <p:ext uri="{BB962C8B-B14F-4D97-AF65-F5344CB8AC3E}">
        <p14:creationId xmlns:p14="http://schemas.microsoft.com/office/powerpoint/2010/main" val="406370692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2054226" y="1864816"/>
            <a:ext cx="8080374"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href="form.html"&gt;Fill Our Form&lt;/a&gt;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href="../parent.html"&gt;Parent&lt;/a&gt;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href="stuff/cat.html"&gt;Catalog&lt;/a&gt;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href="http://www.devbg.org" target="_blank"&gt;BASD&lt;/a&gt;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href="mailto:bugs@example.com?subject=Bug Report"&gt;Please report bugs here (by e-mail only)&lt;/a&gt;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href="apply-now.html"&gt;&lt;img src="apply-now-button.jpg” /&gt;&lt;/a&gt; &lt;br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href="../english/index.html"&gt;Switch to English version&lt;/a&gt; &lt;br /&gt;</a:t>
            </a:r>
          </a:p>
        </p:txBody>
      </p:sp>
      <p:sp>
        <p:nvSpPr>
          <p:cNvPr id="8" name="Rectangle 7"/>
          <p:cNvSpPr/>
          <p:nvPr/>
        </p:nvSpPr>
        <p:spPr>
          <a:xfrm>
            <a:off x="1981200" y="1200013"/>
            <a:ext cx="3352800" cy="552587"/>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hyperlinks.html</a:t>
            </a:r>
          </a:p>
        </p:txBody>
      </p:sp>
      <p:sp>
        <p:nvSpPr>
          <p:cNvPr id="962562" name="Rectangle 2"/>
          <p:cNvSpPr>
            <a:spLocks noGrp="1" noChangeArrowheads="1"/>
          </p:cNvSpPr>
          <p:nvPr>
            <p:ph type="title"/>
          </p:nvPr>
        </p:nvSpPr>
        <p:spPr/>
        <p:txBody>
          <a:bodyPr/>
          <a:lstStyle/>
          <a:p>
            <a:pPr>
              <a:defRPr/>
            </a:pPr>
            <a:r>
              <a:rPr lang="en-US" dirty="0" smtClean="0"/>
              <a:t>Hyperlinks – Example (2)</a:t>
            </a:r>
            <a:endParaRPr lang="bg-BG" dirty="0" smtClean="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24</a:t>
            </a:fld>
            <a:endParaRPr lang="en-US" dirty="0"/>
          </a:p>
        </p:txBody>
      </p:sp>
      <p:pic>
        <p:nvPicPr>
          <p:cNvPr id="53253" name="Picture 4" descr="hyperlin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628775"/>
            <a:ext cx="5257800" cy="4743450"/>
          </a:xfrm>
          <a:prstGeom prst="rect">
            <a:avLst/>
          </a:prstGeom>
          <a:noFill/>
          <a:ln w="9525">
            <a:noFill/>
            <a:miter lim="800000"/>
            <a:headEnd/>
            <a:tailEnd/>
          </a:ln>
        </p:spPr>
      </p:pic>
    </p:spTree>
    <p:extLst>
      <p:ext uri="{BB962C8B-B14F-4D97-AF65-F5344CB8AC3E}">
        <p14:creationId xmlns:p14="http://schemas.microsoft.com/office/powerpoint/2010/main" val="14887543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a:xfrm>
            <a:off x="3352800" y="152400"/>
            <a:ext cx="7086600" cy="914400"/>
          </a:xfrm>
        </p:spPr>
        <p:txBody>
          <a:bodyPr>
            <a:normAutofit fontScale="90000"/>
          </a:bodyPr>
          <a:lstStyle/>
          <a:p>
            <a:pPr>
              <a:defRPr/>
            </a:pPr>
            <a:r>
              <a:rPr lang="en-US" sz="3800" dirty="0"/>
              <a:t>Links to the Same Document – Example </a:t>
            </a:r>
            <a:endParaRPr lang="bg-BG" sz="38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25</a:t>
            </a:fld>
            <a:endParaRPr lang="en-US" dirty="0"/>
          </a:p>
        </p:txBody>
      </p:sp>
      <p:sp>
        <p:nvSpPr>
          <p:cNvPr id="972804" name="Rectangle 4"/>
          <p:cNvSpPr>
            <a:spLocks noChangeArrowheads="1"/>
          </p:cNvSpPr>
          <p:nvPr/>
        </p:nvSpPr>
        <p:spPr bwMode="auto">
          <a:xfrm>
            <a:off x="2135188" y="1707952"/>
            <a:ext cx="7848600" cy="461664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&lt;h1&gt;Table of Contents&lt;/h1&gt;</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&lt;p&gt;&lt;a href="#section1"&gt;Introduction&lt;/a&gt;&lt;br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href="#section2"&gt;Some background&lt;/A&gt;&lt;br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href="#section2.1"&gt;Project History&lt;/a&gt;&lt;br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...the rest of the table of contents...</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 The document text follows here --&gt;</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&lt;h2 id="section1"&gt;Introduction&lt;/h2&gt;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1 follows here ...</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&lt;h2 id="section2"&gt;Some background&lt;/h2&gt;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2 follows here ...</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&lt;h3 id="section2.1"&gt;Project History&lt;/h3&gt;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2.1 follows here ...</a:t>
            </a:r>
          </a:p>
        </p:txBody>
      </p:sp>
      <p:sp>
        <p:nvSpPr>
          <p:cNvPr id="5" name="Rectangle 4"/>
          <p:cNvSpPr/>
          <p:nvPr/>
        </p:nvSpPr>
        <p:spPr>
          <a:xfrm>
            <a:off x="2057400" y="1066800"/>
            <a:ext cx="5486400" cy="552587"/>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links-to-same-document.html</a:t>
            </a:r>
          </a:p>
        </p:txBody>
      </p:sp>
    </p:spTree>
    <p:extLst>
      <p:ext uri="{BB962C8B-B14F-4D97-AF65-F5344CB8AC3E}">
        <p14:creationId xmlns:p14="http://schemas.microsoft.com/office/powerpoint/2010/main" val="372664697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a:xfrm>
            <a:off x="3352800" y="152400"/>
            <a:ext cx="7086600" cy="914400"/>
          </a:xfrm>
        </p:spPr>
        <p:txBody>
          <a:bodyPr>
            <a:normAutofit fontScale="90000"/>
          </a:bodyPr>
          <a:lstStyle/>
          <a:p>
            <a:pPr>
              <a:defRPr/>
            </a:pPr>
            <a:r>
              <a:rPr lang="en-US" sz="3800" dirty="0"/>
              <a:t>Links to the Same Document – Example (2) </a:t>
            </a:r>
            <a:endParaRPr lang="bg-BG" sz="3800" dirty="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26</a:t>
            </a:fld>
            <a:endParaRPr lang="en-US" dirty="0"/>
          </a:p>
        </p:txBody>
      </p:sp>
      <p:sp>
        <p:nvSpPr>
          <p:cNvPr id="972804" name="Rectangle 4"/>
          <p:cNvSpPr>
            <a:spLocks noChangeArrowheads="1"/>
          </p:cNvSpPr>
          <p:nvPr/>
        </p:nvSpPr>
        <p:spPr bwMode="auto">
          <a:xfrm>
            <a:off x="2135188" y="1707952"/>
            <a:ext cx="7848600" cy="45979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&lt;h1&gt;Table of Contents&lt;/h1&gt;</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&lt;p&gt;&lt;a href="#section1"&gt;Introduction&lt;/a&gt;&lt;br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href="#section2"&gt;Some background&lt;/A&gt;&lt;br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&lt;a href="#section2.1"&gt;Project History&lt;/a&gt;&lt;br /&gt;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...the rest of the table of contents...</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 The document text follows here --&gt;</a:t>
            </a:r>
          </a:p>
          <a:p>
            <a:pPr eaLnBrk="0" hangingPunct="0">
              <a:lnSpc>
                <a:spcPct val="110000"/>
              </a:lnSpc>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&lt;h2 id="section1"&gt;Introduction&lt;/h2&gt;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1 follows here ...</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&lt;h2 id="section2"&gt;Some background&lt;/h2&gt;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2 follows here ...</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&lt;h3 id="section2.1"&gt;Project History&lt;/h3&gt;</a:t>
            </a:r>
          </a:p>
          <a:p>
            <a:pPr eaLnBrk="0" hangingPunct="0">
              <a:lnSpc>
                <a:spcPct val="110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Section 2.1 follows here ...</a:t>
            </a:r>
          </a:p>
        </p:txBody>
      </p:sp>
      <p:sp>
        <p:nvSpPr>
          <p:cNvPr id="5" name="Rectangle 4"/>
          <p:cNvSpPr/>
          <p:nvPr/>
        </p:nvSpPr>
        <p:spPr>
          <a:xfrm>
            <a:off x="2057400" y="1066800"/>
            <a:ext cx="5486400" cy="552587"/>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links-to-same-document.html</a:t>
            </a:r>
          </a:p>
        </p:txBody>
      </p:sp>
      <p:pic>
        <p:nvPicPr>
          <p:cNvPr id="6" name="Picture 5" descr="links-to-same-docu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0" y="1844676"/>
            <a:ext cx="6027738" cy="4657725"/>
          </a:xfrm>
          <a:prstGeom prst="rect">
            <a:avLst/>
          </a:prstGeom>
          <a:noFill/>
          <a:ln w="9525">
            <a:noFill/>
            <a:miter lim="800000"/>
            <a:headEnd/>
            <a:tailEnd/>
          </a:ln>
        </p:spPr>
      </p:pic>
    </p:spTree>
    <p:extLst>
      <p:ext uri="{BB962C8B-B14F-4D97-AF65-F5344CB8AC3E}">
        <p14:creationId xmlns:p14="http://schemas.microsoft.com/office/powerpoint/2010/main" val="108188719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3"/>
          <p:cNvSpPr txBox="1">
            <a:spLocks noChangeArrowheads="1"/>
          </p:cNvSpPr>
          <p:nvPr/>
        </p:nvSpPr>
        <p:spPr>
          <a:xfrm>
            <a:off x="1752600" y="914400"/>
            <a:ext cx="8686800" cy="5638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defRPr/>
            </a:pPr>
            <a:r>
              <a:rPr lang="en-US" dirty="0">
                <a:solidFill>
                  <a:schemeClr val="tx1"/>
                </a:solidFill>
              </a:rPr>
              <a:t>Inserting an image with </a:t>
            </a:r>
            <a:r>
              <a:rPr lang="en-US" noProof="1">
                <a:solidFill>
                  <a:schemeClr val="tx1"/>
                </a:solidFill>
                <a:latin typeface="Consolas" pitchFamily="49" charset="0"/>
                <a:cs typeface="Consolas" pitchFamily="49" charset="0"/>
              </a:rPr>
              <a:t>&lt;img&gt;</a:t>
            </a:r>
            <a:r>
              <a:rPr lang="en-US" dirty="0">
                <a:solidFill>
                  <a:schemeClr val="tx1"/>
                </a:solidFill>
              </a:rPr>
              <a:t> tag:</a:t>
            </a:r>
          </a:p>
          <a:p>
            <a:pPr>
              <a:defRPr/>
            </a:pPr>
            <a:endParaRPr lang="en-US" dirty="0">
              <a:solidFill>
                <a:schemeClr val="tx1"/>
              </a:solidFill>
            </a:endParaRPr>
          </a:p>
          <a:p>
            <a:pPr>
              <a:spcBef>
                <a:spcPts val="0"/>
              </a:spcBef>
              <a:defRPr/>
            </a:pPr>
            <a:r>
              <a:rPr lang="en-US" dirty="0">
                <a:solidFill>
                  <a:schemeClr val="tx1"/>
                </a:solidFill>
              </a:rPr>
              <a:t>Image attributes:</a:t>
            </a:r>
          </a:p>
          <a:p>
            <a:pPr>
              <a:defRPr/>
            </a:pPr>
            <a:endParaRPr lang="en-US" b="0" dirty="0">
              <a:solidFill>
                <a:schemeClr val="tx1"/>
              </a:solidFill>
              <a:effectLst>
                <a:outerShdw blurRad="38100" dist="38100" dir="2700000" algn="tl">
                  <a:srgbClr val="000000"/>
                </a:outerShdw>
              </a:effectLst>
              <a:latin typeface="Courier New" pitchFamily="49" charset="0"/>
            </a:endParaRPr>
          </a:p>
          <a:p>
            <a:pPr>
              <a:defRPr/>
            </a:pPr>
            <a:endParaRPr lang="en-US" b="0" dirty="0">
              <a:solidFill>
                <a:schemeClr val="tx1"/>
              </a:solidFill>
              <a:effectLst>
                <a:outerShdw blurRad="38100" dist="38100" dir="2700000" algn="tl">
                  <a:srgbClr val="000000"/>
                </a:outerShdw>
              </a:effectLst>
              <a:latin typeface="Courier New" pitchFamily="49" charset="0"/>
            </a:endParaRPr>
          </a:p>
          <a:p>
            <a:pPr>
              <a:defRPr/>
            </a:pPr>
            <a:endParaRPr lang="en-US" b="0" dirty="0">
              <a:solidFill>
                <a:schemeClr val="tx1"/>
              </a:solidFill>
              <a:effectLst>
                <a:outerShdw blurRad="38100" dist="38100" dir="2700000" algn="tl">
                  <a:srgbClr val="000000"/>
                </a:outerShdw>
              </a:effectLst>
              <a:latin typeface="Courier New" pitchFamily="49" charset="0"/>
            </a:endParaRPr>
          </a:p>
          <a:p>
            <a:pPr>
              <a:defRPr/>
            </a:pPr>
            <a:endParaRPr lang="en-US" b="0" dirty="0">
              <a:solidFill>
                <a:schemeClr val="tx1"/>
              </a:solidFill>
              <a:effectLst>
                <a:outerShdw blurRad="38100" dist="38100" dir="2700000" algn="tl">
                  <a:srgbClr val="000000"/>
                </a:outerShdw>
              </a:effectLst>
              <a:latin typeface="Courier New" pitchFamily="49" charset="0"/>
            </a:endParaRPr>
          </a:p>
          <a:p>
            <a:pPr>
              <a:spcBef>
                <a:spcPts val="1200"/>
              </a:spcBef>
              <a:defRPr/>
            </a:pPr>
            <a:r>
              <a:rPr lang="en-US" dirty="0">
                <a:solidFill>
                  <a:schemeClr val="tx1"/>
                </a:solidFill>
              </a:rPr>
              <a:t>Example:</a:t>
            </a:r>
            <a:endParaRPr lang="en-US" b="0" dirty="0">
              <a:solidFill>
                <a:schemeClr val="tx1"/>
              </a:solidFill>
              <a:effectLst>
                <a:outerShdw blurRad="38100" dist="38100" dir="2700000" algn="tl">
                  <a:srgbClr val="000000"/>
                </a:outerShdw>
              </a:effectLst>
              <a:latin typeface="Courier New" pitchFamily="49" charset="0"/>
            </a:endParaRPr>
          </a:p>
          <a:p>
            <a:pPr>
              <a:defRPr/>
            </a:pPr>
            <a:endParaRPr lang="en-US" b="0" dirty="0">
              <a:solidFill>
                <a:schemeClr val="tx1"/>
              </a:solidFill>
              <a:effectLst>
                <a:outerShdw blurRad="38100" dist="38100" dir="2700000" algn="tl">
                  <a:srgbClr val="000000"/>
                </a:outerShdw>
              </a:effectLst>
              <a:latin typeface="Courier New" pitchFamily="49" charset="0"/>
            </a:endParaRPr>
          </a:p>
        </p:txBody>
      </p:sp>
      <p:sp>
        <p:nvSpPr>
          <p:cNvPr id="917506" name="Rectangle 2"/>
          <p:cNvSpPr>
            <a:spLocks noGrp="1" noChangeArrowheads="1"/>
          </p:cNvSpPr>
          <p:nvPr>
            <p:ph type="title"/>
          </p:nvPr>
        </p:nvSpPr>
        <p:spPr>
          <a:xfrm>
            <a:off x="838200" y="23018"/>
            <a:ext cx="10515600" cy="1325563"/>
          </a:xfrm>
        </p:spPr>
        <p:txBody>
          <a:bodyPr/>
          <a:lstStyle/>
          <a:p>
            <a:pPr eaLnBrk="0" hangingPunct="0">
              <a:lnSpc>
                <a:spcPts val="4000"/>
              </a:lnSpc>
              <a:defRPr/>
            </a:pPr>
            <a:r>
              <a:rPr lang="en-US" sz="4000" dirty="0">
                <a:effectLst>
                  <a:outerShdw blurRad="38100" dist="38100" dir="2700000" algn="tl">
                    <a:srgbClr val="000000">
                      <a:alpha val="43137"/>
                    </a:srgbClr>
                  </a:outerShdw>
                  <a:reflection blurRad="12700" stA="20000" endPos="50000" dist="12700" dir="5400000" sy="-100000" algn="bl" rotWithShape="0"/>
                </a:effectLst>
              </a:rPr>
              <a:t>Images: </a:t>
            </a:r>
            <a:r>
              <a:rPr lang="en-US" sz="4000" noProof="1">
                <a:effectLst>
                  <a:outerShdw blurRad="38100" dist="38100" dir="2700000" algn="tl">
                    <a:srgbClr val="000000">
                      <a:alpha val="43137"/>
                    </a:srgbClr>
                  </a:outerShdw>
                  <a:reflection blurRad="12700" stA="20000" endPos="50000" dist="12700" dir="5400000" sy="-100000" algn="bl" rotWithShape="0"/>
                </a:effectLst>
              </a:rPr>
              <a:t>&lt;img&gt;</a:t>
            </a:r>
            <a:r>
              <a:rPr lang="en-US" sz="4000" dirty="0">
                <a:effectLst>
                  <a:outerShdw blurRad="38100" dist="38100" dir="2700000" algn="tl">
                    <a:srgbClr val="000000">
                      <a:alpha val="43137"/>
                    </a:srgbClr>
                  </a:outerShdw>
                  <a:reflection blurRad="12700" stA="20000" endPos="50000" dist="12700" dir="5400000" sy="-100000" algn="bl" rotWithShape="0"/>
                </a:effectLst>
              </a:rPr>
              <a:t> tag</a:t>
            </a:r>
          </a:p>
        </p:txBody>
      </p:sp>
      <p:graphicFrame>
        <p:nvGraphicFramePr>
          <p:cNvPr id="917538" name="Group 34"/>
          <p:cNvGraphicFramePr>
            <a:graphicFrameLocks noGrp="1"/>
          </p:cNvGraphicFramePr>
          <p:nvPr>
            <p:ph idx="1"/>
            <p:extLst>
              <p:ext uri="{D42A27DB-BD31-4B8C-83A1-F6EECF244321}">
                <p14:modId xmlns:p14="http://schemas.microsoft.com/office/powerpoint/2010/main" val="1715383888"/>
              </p:ext>
            </p:extLst>
          </p:nvPr>
        </p:nvGraphicFramePr>
        <p:xfrm>
          <a:off x="2133600" y="2838450"/>
          <a:ext cx="7924800" cy="2049780"/>
        </p:xfrm>
        <a:graphic>
          <a:graphicData uri="http://schemas.openxmlformats.org/drawingml/2006/table">
            <a:tbl>
              <a:tblPr/>
              <a:tblGrid>
                <a:gridCol w="1483731"/>
                <a:gridCol w="6441069"/>
              </a:tblGrid>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outerShdw blurRad="38100" dist="38100" dir="2700000" algn="tl">
                              <a:srgbClr val="000000">
                                <a:alpha val="43137"/>
                              </a:srgbClr>
                            </a:outerShdw>
                          </a:effectLst>
                          <a:latin typeface="Consolas" pitchFamily="49" charset="0"/>
                          <a:cs typeface="Consolas" pitchFamily="49" charset="0"/>
                        </a:rPr>
                        <a:t>src </a:t>
                      </a:r>
                    </a:p>
                  </a:txBody>
                  <a:tcPr marL="96520" marR="96520"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cs typeface="Times New Roman" pitchFamily="18" charset="0"/>
                        </a:rPr>
                        <a:t>Location of image file</a:t>
                      </a: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rPr>
                        <a:t> (relative or absolute)</a:t>
                      </a:r>
                    </a:p>
                  </a:txBody>
                  <a:tcPr marL="96520" marR="96520"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outerShdw blurRad="38100" dist="38100" dir="2700000" algn="tl">
                              <a:srgbClr val="000000">
                                <a:alpha val="43137"/>
                              </a:srgbClr>
                            </a:outerShdw>
                          </a:effectLst>
                          <a:latin typeface="Consolas" pitchFamily="49" charset="0"/>
                          <a:cs typeface="Consolas" pitchFamily="49" charset="0"/>
                        </a:rPr>
                        <a:t>alt</a:t>
                      </a:r>
                    </a:p>
                  </a:txBody>
                  <a:tcPr marL="96520" marR="96520"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cs typeface="Times New Roman" pitchFamily="18" charset="0"/>
                        </a:rPr>
                        <a:t>Substitute text for display</a:t>
                      </a: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rPr>
                        <a:t> (e.g. in text mode)</a:t>
                      </a:r>
                    </a:p>
                  </a:txBody>
                  <a:tcPr marL="96520" marR="96520"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outerShdw blurRad="38100" dist="38100" dir="2700000" algn="tl">
                              <a:srgbClr val="000000">
                                <a:alpha val="43137"/>
                              </a:srgbClr>
                            </a:outerShdw>
                          </a:effectLst>
                          <a:latin typeface="Consolas" pitchFamily="49" charset="0"/>
                          <a:cs typeface="Consolas" pitchFamily="49" charset="0"/>
                        </a:rPr>
                        <a:t>height </a:t>
                      </a:r>
                    </a:p>
                  </a:txBody>
                  <a:tcPr marL="96520" marR="96520"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cs typeface="Times New Roman" pitchFamily="18" charset="0"/>
                        </a:rPr>
                        <a:t>Number of pixels of the height</a:t>
                      </a:r>
                      <a:endPar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endParaRPr>
                    </a:p>
                  </a:txBody>
                  <a:tcPr marL="96520" marR="96520"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outerShdw blurRad="38100" dist="38100" dir="2700000" algn="tl">
                              <a:srgbClr val="000000">
                                <a:alpha val="43137"/>
                              </a:srgbClr>
                            </a:outerShdw>
                          </a:effectLst>
                          <a:latin typeface="Consolas" pitchFamily="49" charset="0"/>
                          <a:cs typeface="Consolas" pitchFamily="49" charset="0"/>
                        </a:rPr>
                        <a:t>width </a:t>
                      </a:r>
                    </a:p>
                  </a:txBody>
                  <a:tcPr marL="96520" marR="96520"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cs typeface="Times New Roman" pitchFamily="18" charset="0"/>
                        </a:rPr>
                        <a:t>Number of pixels of the width</a:t>
                      </a:r>
                      <a:endPar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endParaRPr>
                    </a:p>
                  </a:txBody>
                  <a:tcPr marL="96520" marR="96520"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outerShdw blurRad="38100" dist="38100" dir="2700000" algn="tl">
                              <a:srgbClr val="000000">
                                <a:alpha val="43137"/>
                              </a:srgbClr>
                            </a:outerShdw>
                          </a:effectLst>
                          <a:latin typeface="Consolas" pitchFamily="49" charset="0"/>
                          <a:cs typeface="Consolas" pitchFamily="49" charset="0"/>
                        </a:rPr>
                        <a:t>border </a:t>
                      </a:r>
                    </a:p>
                  </a:txBody>
                  <a:tcPr marL="96520" marR="96520"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cs typeface="Times New Roman" pitchFamily="18" charset="0"/>
                        </a:rPr>
                        <a:t>Size of border, 0 for no border</a:t>
                      </a:r>
                      <a:endParaRPr kumimoji="1" lang="en-US" sz="22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endParaRPr>
                    </a:p>
                  </a:txBody>
                  <a:tcPr marL="96520" marR="96520"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917533" name="Rectangle 29"/>
          <p:cNvSpPr>
            <a:spLocks noChangeArrowheads="1"/>
          </p:cNvSpPr>
          <p:nvPr/>
        </p:nvSpPr>
        <p:spPr bwMode="auto">
          <a:xfrm>
            <a:off x="2133600" y="1600201"/>
            <a:ext cx="7924800" cy="44416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&lt;img src="/img/basd-logo.png"&gt;</a:t>
            </a:r>
          </a:p>
        </p:txBody>
      </p:sp>
      <p:sp>
        <p:nvSpPr>
          <p:cNvPr id="917536" name="Rectangle 32"/>
          <p:cNvSpPr>
            <a:spLocks noChangeArrowheads="1"/>
          </p:cNvSpPr>
          <p:nvPr/>
        </p:nvSpPr>
        <p:spPr bwMode="auto">
          <a:xfrm>
            <a:off x="2133600" y="6012258"/>
            <a:ext cx="7924800" cy="44416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&lt;img src="./php.png" alt="PHP Logo" /&gt;</a:t>
            </a:r>
          </a:p>
        </p:txBody>
      </p:sp>
      <p:sp>
        <p:nvSpPr>
          <p:cNvPr id="7" name="Slide Number Placeholder 3"/>
          <p:cNvSpPr txBox="1">
            <a:spLocks/>
          </p:cNvSpPr>
          <p:nvPr/>
        </p:nvSpPr>
        <p:spPr>
          <a:xfrm>
            <a:off x="10134600" y="6553200"/>
            <a:ext cx="457200" cy="228600"/>
          </a:xfrm>
          <a:prstGeom prst="rect">
            <a:avLst/>
          </a:prstGeom>
        </p:spPr>
        <p:txBody>
          <a:bodyPr/>
          <a:lstStyle/>
          <a:p>
            <a:pPr algn="r" fontAlgn="base">
              <a:spcBef>
                <a:spcPct val="0"/>
              </a:spcBef>
              <a:spcAft>
                <a:spcPct val="0"/>
              </a:spcAft>
              <a:defRPr/>
            </a:pPr>
            <a:fld id="{58452FF4-89E3-4D1B-9927-2DBDC00E58D7}" type="slidenum">
              <a:rPr lang="en-US" sz="1100">
                <a:solidFill>
                  <a:srgbClr val="EBFFC2"/>
                </a:solidFill>
                <a:latin typeface="Corbel" pitchFamily="34" charset="0"/>
              </a:rPr>
              <a:pPr algn="r" fontAlgn="base">
                <a:spcBef>
                  <a:spcPct val="0"/>
                </a:spcBef>
                <a:spcAft>
                  <a:spcPct val="0"/>
                </a:spcAft>
                <a:defRPr/>
              </a:pPr>
              <a:t>27</a:t>
            </a:fld>
            <a:endParaRPr lang="en-US" sz="1100" dirty="0">
              <a:solidFill>
                <a:srgbClr val="EBFFC2"/>
              </a:solidFill>
              <a:latin typeface="Corbel" pitchFamily="34" charset="0"/>
            </a:endParaRPr>
          </a:p>
        </p:txBody>
      </p:sp>
    </p:spTree>
    <p:extLst>
      <p:ext uri="{BB962C8B-B14F-4D97-AF65-F5344CB8AC3E}">
        <p14:creationId xmlns:p14="http://schemas.microsoft.com/office/powerpoint/2010/main" val="216377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p:txBody>
          <a:bodyPr/>
          <a:lstStyle/>
          <a:p>
            <a:pPr>
              <a:defRPr/>
            </a:pPr>
            <a:r>
              <a:rPr lang="en-US" dirty="0" smtClean="0"/>
              <a:t>Miscellaneous Tags</a:t>
            </a:r>
          </a:p>
        </p:txBody>
      </p:sp>
      <p:sp>
        <p:nvSpPr>
          <p:cNvPr id="919555" name="Rectangle 3"/>
          <p:cNvSpPr>
            <a:spLocks noGrp="1" noChangeArrowheads="1"/>
          </p:cNvSpPr>
          <p:nvPr>
            <p:ph idx="1"/>
          </p:nvPr>
        </p:nvSpPr>
        <p:spPr/>
        <p:txBody>
          <a:bodyPr/>
          <a:lstStyle/>
          <a:p>
            <a:pPr>
              <a:defRPr/>
            </a:pPr>
            <a:r>
              <a:rPr lang="en-US" dirty="0" smtClean="0">
                <a:latin typeface="Consolas" pitchFamily="49" charset="0"/>
                <a:cs typeface="Consolas" pitchFamily="49" charset="0"/>
              </a:rPr>
              <a:t>&lt;hr</a:t>
            </a:r>
            <a:r>
              <a:rPr lang="en-US" dirty="0" smtClean="0">
                <a:cs typeface="Consolas" pitchFamily="49" charset="0"/>
              </a:rPr>
              <a:t> </a:t>
            </a:r>
            <a:r>
              <a:rPr lang="en-US" dirty="0" smtClean="0">
                <a:latin typeface="Consolas" pitchFamily="49" charset="0"/>
                <a:cs typeface="Consolas" pitchFamily="49" charset="0"/>
              </a:rPr>
              <a:t>/&gt;</a:t>
            </a:r>
            <a:r>
              <a:rPr lang="en-US" dirty="0" smtClean="0"/>
              <a:t>: Draws a horizontal rule (line):</a:t>
            </a:r>
          </a:p>
          <a:p>
            <a:pPr>
              <a:defRPr/>
            </a:pPr>
            <a:endParaRPr lang="en-US" b="0" dirty="0" smtClean="0">
              <a:effectLst>
                <a:outerShdw blurRad="38100" dist="38100" dir="2700000" algn="tl">
                  <a:srgbClr val="000000"/>
                </a:outerShdw>
              </a:effectLst>
              <a:latin typeface="Courier New" pitchFamily="49" charset="0"/>
            </a:endParaRPr>
          </a:p>
          <a:p>
            <a:pPr>
              <a:defRPr/>
            </a:pPr>
            <a:r>
              <a:rPr lang="en-US" dirty="0" smtClean="0">
                <a:latin typeface="Consolas" pitchFamily="49" charset="0"/>
                <a:cs typeface="Consolas" pitchFamily="49" charset="0"/>
              </a:rPr>
              <a:t>&lt;center&gt;&lt;/center&gt;</a:t>
            </a:r>
            <a:r>
              <a:rPr lang="en-US" dirty="0" smtClean="0"/>
              <a:t>: Deprecated!</a:t>
            </a:r>
          </a:p>
          <a:p>
            <a:pPr>
              <a:defRPr/>
            </a:pPr>
            <a:endParaRPr lang="en-US" dirty="0" smtClean="0"/>
          </a:p>
          <a:p>
            <a:pPr>
              <a:defRPr/>
            </a:pPr>
            <a:r>
              <a:rPr lang="en-US" dirty="0" smtClean="0">
                <a:latin typeface="Consolas" pitchFamily="49" charset="0"/>
                <a:cs typeface="Consolas" pitchFamily="49" charset="0"/>
              </a:rPr>
              <a:t>&lt;font&gt;&lt;/font&gt;</a:t>
            </a:r>
            <a:r>
              <a:rPr lang="en-US" dirty="0" smtClean="0"/>
              <a:t>: Deprecated!</a:t>
            </a:r>
          </a:p>
          <a:p>
            <a:pPr lvl="1">
              <a:defRPr/>
            </a:pPr>
            <a:endParaRPr lang="en-US" dirty="0" smtClean="0"/>
          </a:p>
          <a:p>
            <a:pPr lvl="1">
              <a:defRPr/>
            </a:pPr>
            <a:endParaRPr lang="en-US" dirty="0" smtClean="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28</a:t>
            </a:fld>
            <a:endParaRPr lang="en-US" dirty="0"/>
          </a:p>
        </p:txBody>
      </p:sp>
      <p:sp>
        <p:nvSpPr>
          <p:cNvPr id="919557" name="Rectangle 5"/>
          <p:cNvSpPr>
            <a:spLocks noChangeArrowheads="1"/>
          </p:cNvSpPr>
          <p:nvPr/>
        </p:nvSpPr>
        <p:spPr bwMode="auto">
          <a:xfrm>
            <a:off x="2169318" y="2313528"/>
            <a:ext cx="7853364" cy="44416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&lt;hr size="5" width="70%" /&gt;</a:t>
            </a:r>
          </a:p>
        </p:txBody>
      </p:sp>
      <p:sp>
        <p:nvSpPr>
          <p:cNvPr id="919558" name="Rectangle 6"/>
          <p:cNvSpPr>
            <a:spLocks noChangeArrowheads="1"/>
          </p:cNvSpPr>
          <p:nvPr/>
        </p:nvSpPr>
        <p:spPr bwMode="auto">
          <a:xfrm>
            <a:off x="2169318" y="3370263"/>
            <a:ext cx="7853364" cy="44416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&lt;center&gt;Hello World!&lt;/center&gt;</a:t>
            </a:r>
          </a:p>
        </p:txBody>
      </p:sp>
      <p:sp>
        <p:nvSpPr>
          <p:cNvPr id="919560" name="Rectangle 8"/>
          <p:cNvSpPr>
            <a:spLocks noChangeArrowheads="1"/>
          </p:cNvSpPr>
          <p:nvPr/>
        </p:nvSpPr>
        <p:spPr bwMode="auto">
          <a:xfrm>
            <a:off x="2169318" y="4343399"/>
            <a:ext cx="7853364" cy="8371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&lt;font size="3" color="blue"&gt;Font3&lt;/font&gt;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&lt;font size="+4" color="blue"&gt;Font+4&lt;/font&gt;</a:t>
            </a:r>
          </a:p>
        </p:txBody>
      </p:sp>
    </p:spTree>
    <p:extLst>
      <p:ext uri="{BB962C8B-B14F-4D97-AF65-F5344CB8AC3E}">
        <p14:creationId xmlns:p14="http://schemas.microsoft.com/office/powerpoint/2010/main" val="15174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a:defRPr/>
            </a:pPr>
            <a:r>
              <a:rPr lang="en-US" dirty="0" smtClean="0"/>
              <a:t>Miscellaneous Tags – Example</a:t>
            </a:r>
            <a:endParaRPr lang="bg-BG" dirty="0" smtClean="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29</a:t>
            </a:fld>
            <a:endParaRPr lang="en-US" dirty="0"/>
          </a:p>
        </p:txBody>
      </p:sp>
      <p:sp>
        <p:nvSpPr>
          <p:cNvPr id="963588" name="Rectangle 4"/>
          <p:cNvSpPr>
            <a:spLocks noChangeArrowheads="1"/>
          </p:cNvSpPr>
          <p:nvPr/>
        </p:nvSpPr>
        <p:spPr bwMode="auto">
          <a:xfrm>
            <a:off x="2132013" y="2019438"/>
            <a:ext cx="7926388" cy="42911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&lt;head&gt;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&lt;title&gt;Miscellaneous Tags Example&lt;/title&gt;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&lt;/head&gt;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&lt;hr size="5" width="70%" /&gt;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&lt;center&gt;Hello World!&lt;/center&gt;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&lt;font size="3" color="blue"&gt;Font3&lt;/font&gt;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&lt;font size="+4" color="blue"&gt;Font+4&lt;/font&gt;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pic>
        <p:nvPicPr>
          <p:cNvPr id="60420" name="Picture 5" descr="mis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289" y="1447800"/>
            <a:ext cx="3569029" cy="2619375"/>
          </a:xfrm>
          <a:prstGeom prst="rect">
            <a:avLst/>
          </a:prstGeom>
          <a:noFill/>
          <a:ln w="9525">
            <a:noFill/>
            <a:miter lim="800000"/>
            <a:headEnd/>
            <a:tailEnd/>
          </a:ln>
        </p:spPr>
      </p:pic>
      <p:sp>
        <p:nvSpPr>
          <p:cNvPr id="6" name="Rectangle 5"/>
          <p:cNvSpPr/>
          <p:nvPr/>
        </p:nvSpPr>
        <p:spPr>
          <a:xfrm>
            <a:off x="2104911" y="1447800"/>
            <a:ext cx="5391378" cy="552587"/>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misc.html</a:t>
            </a:r>
          </a:p>
        </p:txBody>
      </p:sp>
    </p:spTree>
    <p:extLst>
      <p:ext uri="{BB962C8B-B14F-4D97-AF65-F5344CB8AC3E}">
        <p14:creationId xmlns:p14="http://schemas.microsoft.com/office/powerpoint/2010/main" val="303691466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Bevel 3"/>
          <p:cNvSpPr/>
          <p:nvPr/>
        </p:nvSpPr>
        <p:spPr>
          <a:xfrm>
            <a:off x="4582326" y="2308328"/>
            <a:ext cx="3183466" cy="891521"/>
          </a:xfrm>
          <a:prstGeom prst="beve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HTML</a:t>
            </a:r>
            <a:endParaRPr lang="en-US" b="1" dirty="0"/>
          </a:p>
        </p:txBody>
      </p:sp>
      <p:pic>
        <p:nvPicPr>
          <p:cNvPr id="3" name="Picture 2" descr="http://www.iconarchive.com/icons/mayosoft/aero-vista/128/Oficina-HTM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4876" y="458988"/>
            <a:ext cx="1758366" cy="1758368"/>
          </a:xfrm>
          <a:prstGeom prst="rect">
            <a:avLst/>
          </a:prstGeom>
          <a:noFill/>
        </p:spPr>
      </p:pic>
    </p:spTree>
    <p:extLst>
      <p:ext uri="{BB962C8B-B14F-4D97-AF65-F5344CB8AC3E}">
        <p14:creationId xmlns:p14="http://schemas.microsoft.com/office/powerpoint/2010/main" val="192135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70" name="Text Box 6"/>
          <p:cNvSpPr txBox="1">
            <a:spLocks noChangeArrowheads="1"/>
          </p:cNvSpPr>
          <p:nvPr/>
        </p:nvSpPr>
        <p:spPr bwMode="auto">
          <a:xfrm>
            <a:off x="5016501" y="4725094"/>
            <a:ext cx="2141933" cy="1200329"/>
          </a:xfrm>
          <a:prstGeom prst="rect">
            <a:avLst/>
          </a:prstGeom>
          <a:noFill/>
          <a:ln w="38100">
            <a:noFill/>
            <a:miter lim="800000"/>
            <a:headEnd/>
            <a:tailEnd/>
          </a:ln>
        </p:spPr>
        <p:txBody>
          <a:bodyPr wrap="none">
            <a:spAutoFit/>
          </a:bodyPr>
          <a:lstStyle/>
          <a:p>
            <a:pPr marL="457200" indent="-457200">
              <a:buFontTx/>
              <a:buAutoNum type="alphaLcPeriod"/>
            </a:pPr>
            <a:r>
              <a:rPr lang="en-US" sz="2400" b="1" dirty="0">
                <a:solidFill>
                  <a:schemeClr val="tx1">
                    <a:lumMod val="60000"/>
                    <a:lumOff val="40000"/>
                  </a:schemeClr>
                </a:solidFill>
              </a:rPr>
              <a:t>Apple</a:t>
            </a:r>
          </a:p>
          <a:p>
            <a:pPr marL="457200" indent="-457200">
              <a:buFontTx/>
              <a:buAutoNum type="alphaLcPeriod"/>
            </a:pPr>
            <a:r>
              <a:rPr lang="en-US" sz="2400" b="1" dirty="0">
                <a:solidFill>
                  <a:schemeClr val="tx1">
                    <a:lumMod val="60000"/>
                    <a:lumOff val="40000"/>
                  </a:schemeClr>
                </a:solidFill>
              </a:rPr>
              <a:t>Orange</a:t>
            </a:r>
          </a:p>
          <a:p>
            <a:pPr marL="457200" indent="-457200">
              <a:buFontTx/>
              <a:buAutoNum type="alphaLcPeriod"/>
            </a:pPr>
            <a:r>
              <a:rPr lang="en-US" sz="2400" b="1" dirty="0">
                <a:solidFill>
                  <a:schemeClr val="tx1">
                    <a:lumMod val="60000"/>
                    <a:lumOff val="40000"/>
                  </a:schemeClr>
                </a:solidFill>
              </a:rPr>
              <a:t>Grapefruit</a:t>
            </a:r>
          </a:p>
        </p:txBody>
      </p:sp>
      <p:sp>
        <p:nvSpPr>
          <p:cNvPr id="921602" name="Rectangle 2"/>
          <p:cNvSpPr>
            <a:spLocks noGrp="1" noChangeArrowheads="1"/>
          </p:cNvSpPr>
          <p:nvPr>
            <p:ph type="title"/>
          </p:nvPr>
        </p:nvSpPr>
        <p:spPr>
          <a:xfrm>
            <a:off x="829667" y="-127645"/>
            <a:ext cx="10515600" cy="1325563"/>
          </a:xfrm>
        </p:spPr>
        <p:txBody>
          <a:bodyPr/>
          <a:lstStyle/>
          <a:p>
            <a:pPr>
              <a:defRPr/>
            </a:pPr>
            <a:r>
              <a:rPr lang="en-US" dirty="0" smtClean="0"/>
              <a:t>Ordered Lists: </a:t>
            </a:r>
            <a:r>
              <a:rPr lang="en-US" noProof="1" smtClean="0"/>
              <a:t>&lt;ol&gt;</a:t>
            </a:r>
            <a:r>
              <a:rPr lang="en-US" dirty="0" smtClean="0"/>
              <a:t> Tag</a:t>
            </a:r>
          </a:p>
        </p:txBody>
      </p:sp>
      <p:sp>
        <p:nvSpPr>
          <p:cNvPr id="921603" name="Rectangle 3"/>
          <p:cNvSpPr>
            <a:spLocks noGrp="1" noChangeArrowheads="1"/>
          </p:cNvSpPr>
          <p:nvPr>
            <p:ph idx="1"/>
          </p:nvPr>
        </p:nvSpPr>
        <p:spPr>
          <a:xfrm>
            <a:off x="1752600" y="914400"/>
            <a:ext cx="8686800" cy="5715000"/>
          </a:xfrm>
        </p:spPr>
        <p:txBody>
          <a:bodyPr/>
          <a:lstStyle/>
          <a:p>
            <a:pPr>
              <a:defRPr/>
            </a:pPr>
            <a:r>
              <a:rPr lang="en-US" sz="3000" dirty="0"/>
              <a:t>Create an </a:t>
            </a:r>
            <a:r>
              <a:rPr lang="en-US" sz="3000" dirty="0">
                <a:effectLst>
                  <a:outerShdw blurRad="38100" dist="38100" dir="2700000" algn="tl">
                    <a:srgbClr val="000000"/>
                  </a:outerShdw>
                </a:effectLst>
              </a:rPr>
              <a:t>O</a:t>
            </a:r>
            <a:r>
              <a:rPr lang="en-US" sz="3000" dirty="0"/>
              <a:t>rdered </a:t>
            </a:r>
            <a:r>
              <a:rPr lang="en-US" sz="3000" dirty="0">
                <a:effectLst>
                  <a:outerShdw blurRad="38100" dist="38100" dir="2700000" algn="tl">
                    <a:srgbClr val="000000"/>
                  </a:outerShdw>
                </a:effectLst>
              </a:rPr>
              <a:t>L</a:t>
            </a:r>
            <a:r>
              <a:rPr lang="en-US" sz="3000" dirty="0"/>
              <a:t>ist using </a:t>
            </a:r>
            <a:r>
              <a:rPr lang="en-US" sz="3000" noProof="1">
                <a:latin typeface="Consolas" pitchFamily="49" charset="0"/>
                <a:cs typeface="Consolas" pitchFamily="49" charset="0"/>
              </a:rPr>
              <a:t>&lt;ol&gt;&lt;/ol&gt;</a:t>
            </a:r>
            <a:r>
              <a:rPr lang="en-US" sz="3000" dirty="0"/>
              <a:t>:</a:t>
            </a:r>
            <a:endParaRPr lang="en-US" sz="3000" noProof="1">
              <a:latin typeface="Consolas" pitchFamily="49" charset="0"/>
              <a:cs typeface="Consolas" pitchFamily="49" charset="0"/>
            </a:endParaRPr>
          </a:p>
          <a:p>
            <a:pPr>
              <a:defRPr/>
            </a:pPr>
            <a:endParaRPr lang="en-US" sz="3000" noProof="1">
              <a:latin typeface="Courier New" pitchFamily="49" charset="0"/>
            </a:endParaRPr>
          </a:p>
          <a:p>
            <a:pPr>
              <a:defRPr/>
            </a:pPr>
            <a:endParaRPr lang="en-US" sz="3000" dirty="0">
              <a:latin typeface="Courier New" pitchFamily="49" charset="0"/>
            </a:endParaRPr>
          </a:p>
          <a:p>
            <a:pPr>
              <a:defRPr/>
            </a:pPr>
            <a:endParaRPr lang="en-US" sz="3000" dirty="0">
              <a:effectLst>
                <a:outerShdw blurRad="38100" dist="38100" dir="2700000" algn="tl">
                  <a:srgbClr val="000000"/>
                </a:outerShdw>
              </a:effectLst>
              <a:latin typeface="Courier New" pitchFamily="49" charset="0"/>
            </a:endParaRPr>
          </a:p>
          <a:p>
            <a:pPr>
              <a:defRPr/>
            </a:pPr>
            <a:r>
              <a:rPr lang="en-US" sz="3000" dirty="0"/>
              <a:t>Attribute values for </a:t>
            </a:r>
            <a:r>
              <a:rPr lang="en-US" sz="3000" dirty="0">
                <a:latin typeface="Consolas" pitchFamily="49" charset="0"/>
                <a:cs typeface="Consolas" pitchFamily="49" charset="0"/>
              </a:rPr>
              <a:t>type</a:t>
            </a:r>
            <a:r>
              <a:rPr lang="en-US" sz="3000" dirty="0"/>
              <a:t> are </a:t>
            </a:r>
            <a:r>
              <a:rPr lang="en-US" sz="3000" noProof="1">
                <a:latin typeface="Consolas" pitchFamily="49" charset="0"/>
                <a:cs typeface="Consolas" pitchFamily="49" charset="0"/>
              </a:rPr>
              <a:t>1</a:t>
            </a:r>
            <a:r>
              <a:rPr lang="en-US" sz="3000" dirty="0"/>
              <a:t>, </a:t>
            </a:r>
            <a:r>
              <a:rPr lang="en-US" sz="3000" noProof="1">
                <a:latin typeface="Consolas" pitchFamily="49" charset="0"/>
                <a:cs typeface="Consolas" pitchFamily="49" charset="0"/>
              </a:rPr>
              <a:t>A</a:t>
            </a:r>
            <a:r>
              <a:rPr lang="en-US" sz="3000" dirty="0"/>
              <a:t>, </a:t>
            </a:r>
            <a:r>
              <a:rPr lang="en-US" sz="3000" noProof="1">
                <a:latin typeface="Consolas" pitchFamily="49" charset="0"/>
                <a:cs typeface="Consolas" pitchFamily="49" charset="0"/>
              </a:rPr>
              <a:t>a</a:t>
            </a:r>
            <a:r>
              <a:rPr lang="en-US" sz="3000" dirty="0"/>
              <a:t>, </a:t>
            </a:r>
            <a:r>
              <a:rPr lang="en-US" sz="3000" noProof="1">
                <a:latin typeface="Consolas" pitchFamily="49" charset="0"/>
                <a:cs typeface="Consolas" pitchFamily="49" charset="0"/>
              </a:rPr>
              <a:t>I</a:t>
            </a:r>
            <a:r>
              <a:rPr lang="en-US" sz="3000" dirty="0"/>
              <a:t>, or </a:t>
            </a:r>
            <a:r>
              <a:rPr lang="en-US" sz="3000" noProof="1">
                <a:latin typeface="Consolas" pitchFamily="49" charset="0"/>
                <a:cs typeface="Consolas" pitchFamily="49" charset="0"/>
              </a:rPr>
              <a:t>i</a:t>
            </a:r>
          </a:p>
        </p:txBody>
      </p:sp>
      <p:sp>
        <p:nvSpPr>
          <p:cNvPr id="20" name="Slide Number Placeholder 3"/>
          <p:cNvSpPr>
            <a:spLocks noGrp="1"/>
          </p:cNvSpPr>
          <p:nvPr>
            <p:ph type="sldNum" sz="quarter" idx="4294967295"/>
          </p:nvPr>
        </p:nvSpPr>
        <p:spPr>
          <a:xfrm>
            <a:off x="10134600" y="6341168"/>
            <a:ext cx="457200" cy="228600"/>
          </a:xfrm>
          <a:prstGeom prst="rect">
            <a:avLst/>
          </a:prstGeom>
        </p:spPr>
        <p:txBody>
          <a:bodyPr/>
          <a:lstStyle/>
          <a:p>
            <a:pPr>
              <a:defRPr/>
            </a:pPr>
            <a:fld id="{58452FF4-89E3-4D1B-9927-2DBDC00E58D7}" type="slidenum">
              <a:rPr lang="en-US" smtClean="0"/>
              <a:pPr>
                <a:defRPr/>
              </a:pPr>
              <a:t>30</a:t>
            </a:fld>
            <a:endParaRPr lang="en-US" dirty="0"/>
          </a:p>
        </p:txBody>
      </p:sp>
      <p:sp>
        <p:nvSpPr>
          <p:cNvPr id="62468" name="Text Box 4"/>
          <p:cNvSpPr txBox="1">
            <a:spLocks noChangeArrowheads="1"/>
          </p:cNvSpPr>
          <p:nvPr/>
        </p:nvSpPr>
        <p:spPr bwMode="auto">
          <a:xfrm>
            <a:off x="1981201" y="3829744"/>
            <a:ext cx="2141933" cy="1200329"/>
          </a:xfrm>
          <a:prstGeom prst="rect">
            <a:avLst/>
          </a:prstGeom>
          <a:noFill/>
          <a:ln w="28575">
            <a:noFill/>
            <a:miter lim="800000"/>
            <a:headEnd/>
            <a:tailEnd/>
          </a:ln>
        </p:spPr>
        <p:txBody>
          <a:bodyPr wrap="none">
            <a:spAutoFit/>
          </a:bodyPr>
          <a:lstStyle/>
          <a:p>
            <a:pPr marL="457200" indent="-457200">
              <a:buFontTx/>
              <a:buAutoNum type="arabicPeriod"/>
            </a:pPr>
            <a:r>
              <a:rPr lang="en-US" sz="2400" b="1" dirty="0">
                <a:solidFill>
                  <a:schemeClr val="tx1">
                    <a:lumMod val="60000"/>
                    <a:lumOff val="40000"/>
                  </a:schemeClr>
                </a:solidFill>
              </a:rPr>
              <a:t>Apple</a:t>
            </a:r>
          </a:p>
          <a:p>
            <a:pPr marL="457200" indent="-457200">
              <a:buFontTx/>
              <a:buAutoNum type="arabicPeriod"/>
            </a:pPr>
            <a:r>
              <a:rPr lang="en-US" sz="2400" b="1" dirty="0">
                <a:solidFill>
                  <a:schemeClr val="tx1">
                    <a:lumMod val="60000"/>
                    <a:lumOff val="40000"/>
                  </a:schemeClr>
                </a:solidFill>
              </a:rPr>
              <a:t>Orange</a:t>
            </a:r>
          </a:p>
          <a:p>
            <a:pPr marL="457200" indent="-457200">
              <a:buFontTx/>
              <a:buAutoNum type="arabicPeriod"/>
            </a:pPr>
            <a:r>
              <a:rPr lang="en-US" sz="2400" b="1" dirty="0">
                <a:solidFill>
                  <a:schemeClr val="tx1">
                    <a:lumMod val="60000"/>
                    <a:lumOff val="40000"/>
                  </a:schemeClr>
                </a:solidFill>
              </a:rPr>
              <a:t>Grapefruit</a:t>
            </a:r>
          </a:p>
        </p:txBody>
      </p:sp>
      <p:sp>
        <p:nvSpPr>
          <p:cNvPr id="62469" name="Text Box 5"/>
          <p:cNvSpPr txBox="1">
            <a:spLocks noChangeArrowheads="1"/>
          </p:cNvSpPr>
          <p:nvPr/>
        </p:nvSpPr>
        <p:spPr bwMode="auto">
          <a:xfrm>
            <a:off x="3003551" y="5158482"/>
            <a:ext cx="2141933" cy="1200329"/>
          </a:xfrm>
          <a:prstGeom prst="rect">
            <a:avLst/>
          </a:prstGeom>
          <a:noFill/>
          <a:ln w="28575">
            <a:noFill/>
            <a:miter lim="800000"/>
            <a:headEnd/>
            <a:tailEnd/>
          </a:ln>
        </p:spPr>
        <p:txBody>
          <a:bodyPr wrap="none">
            <a:spAutoFit/>
          </a:bodyPr>
          <a:lstStyle/>
          <a:p>
            <a:pPr marL="457200" indent="-457200">
              <a:buFontTx/>
              <a:buAutoNum type="alphaUcPeriod"/>
            </a:pPr>
            <a:r>
              <a:rPr lang="en-US" sz="2400" b="1" dirty="0">
                <a:solidFill>
                  <a:schemeClr val="tx1">
                    <a:lumMod val="60000"/>
                    <a:lumOff val="40000"/>
                  </a:schemeClr>
                </a:solidFill>
              </a:rPr>
              <a:t>Apple</a:t>
            </a:r>
          </a:p>
          <a:p>
            <a:pPr marL="457200" indent="-457200">
              <a:buFontTx/>
              <a:buAutoNum type="alphaUcPeriod"/>
            </a:pPr>
            <a:r>
              <a:rPr lang="en-US" sz="2400" b="1" dirty="0">
                <a:solidFill>
                  <a:schemeClr val="tx1">
                    <a:lumMod val="60000"/>
                    <a:lumOff val="40000"/>
                  </a:schemeClr>
                </a:solidFill>
              </a:rPr>
              <a:t>Orange</a:t>
            </a:r>
          </a:p>
          <a:p>
            <a:pPr marL="457200" indent="-457200">
              <a:buFontTx/>
              <a:buAutoNum type="alphaUcPeriod"/>
            </a:pPr>
            <a:r>
              <a:rPr lang="en-US" sz="2400" b="1" dirty="0">
                <a:solidFill>
                  <a:schemeClr val="tx1">
                    <a:lumMod val="60000"/>
                    <a:lumOff val="40000"/>
                  </a:schemeClr>
                </a:solidFill>
              </a:rPr>
              <a:t>Grapefruit</a:t>
            </a:r>
          </a:p>
        </p:txBody>
      </p:sp>
      <p:sp>
        <p:nvSpPr>
          <p:cNvPr id="62471" name="Text Box 7"/>
          <p:cNvSpPr txBox="1">
            <a:spLocks noChangeArrowheads="1"/>
          </p:cNvSpPr>
          <p:nvPr/>
        </p:nvSpPr>
        <p:spPr bwMode="auto">
          <a:xfrm>
            <a:off x="7125614" y="5085457"/>
            <a:ext cx="2295821" cy="1200329"/>
          </a:xfrm>
          <a:prstGeom prst="rect">
            <a:avLst/>
          </a:prstGeom>
          <a:noFill/>
          <a:ln w="28575">
            <a:noFill/>
            <a:miter lim="800000"/>
            <a:headEnd/>
            <a:tailEnd/>
          </a:ln>
        </p:spPr>
        <p:txBody>
          <a:bodyPr wrap="none">
            <a:spAutoFit/>
          </a:bodyPr>
          <a:lstStyle/>
          <a:p>
            <a:pPr marL="609600" indent="-609600">
              <a:buFontTx/>
              <a:buAutoNum type="romanUcPeriod"/>
            </a:pPr>
            <a:r>
              <a:rPr lang="en-US" sz="2400" b="1" dirty="0">
                <a:solidFill>
                  <a:schemeClr val="tx1">
                    <a:lumMod val="60000"/>
                    <a:lumOff val="40000"/>
                  </a:schemeClr>
                </a:solidFill>
              </a:rPr>
              <a:t>Apple</a:t>
            </a:r>
          </a:p>
          <a:p>
            <a:pPr marL="609600" indent="-609600">
              <a:buFontTx/>
              <a:buAutoNum type="romanUcPeriod"/>
            </a:pPr>
            <a:r>
              <a:rPr lang="en-US" sz="2400" b="1" dirty="0">
                <a:solidFill>
                  <a:schemeClr val="tx1">
                    <a:lumMod val="60000"/>
                    <a:lumOff val="40000"/>
                  </a:schemeClr>
                </a:solidFill>
              </a:rPr>
              <a:t>Orange</a:t>
            </a:r>
          </a:p>
          <a:p>
            <a:pPr marL="609600" indent="-609600">
              <a:buFontTx/>
              <a:buAutoNum type="romanUcPeriod"/>
            </a:pPr>
            <a:r>
              <a:rPr lang="en-US" sz="2400" b="1" dirty="0">
                <a:solidFill>
                  <a:schemeClr val="tx1">
                    <a:lumMod val="60000"/>
                    <a:lumOff val="40000"/>
                  </a:schemeClr>
                </a:solidFill>
              </a:rPr>
              <a:t>Grapefruit</a:t>
            </a:r>
          </a:p>
        </p:txBody>
      </p:sp>
      <p:sp>
        <p:nvSpPr>
          <p:cNvPr id="62472" name="Text Box 8"/>
          <p:cNvSpPr txBox="1">
            <a:spLocks noChangeArrowheads="1"/>
          </p:cNvSpPr>
          <p:nvPr/>
        </p:nvSpPr>
        <p:spPr bwMode="auto">
          <a:xfrm>
            <a:off x="8409549" y="3902769"/>
            <a:ext cx="2180405" cy="1200329"/>
          </a:xfrm>
          <a:prstGeom prst="rect">
            <a:avLst/>
          </a:prstGeom>
          <a:noFill/>
          <a:ln w="28575">
            <a:noFill/>
            <a:miter lim="800000"/>
            <a:headEnd/>
            <a:tailEnd/>
          </a:ln>
        </p:spPr>
        <p:txBody>
          <a:bodyPr wrap="none">
            <a:spAutoFit/>
          </a:bodyPr>
          <a:lstStyle/>
          <a:p>
            <a:pPr marL="495300" indent="-495300">
              <a:buFontTx/>
              <a:buAutoNum type="romanLcPeriod"/>
            </a:pPr>
            <a:r>
              <a:rPr lang="en-US" sz="2400" b="1" dirty="0">
                <a:solidFill>
                  <a:schemeClr val="tx1">
                    <a:lumMod val="60000"/>
                    <a:lumOff val="40000"/>
                  </a:schemeClr>
                </a:solidFill>
              </a:rPr>
              <a:t>Apple</a:t>
            </a:r>
          </a:p>
          <a:p>
            <a:pPr marL="495300" indent="-495300">
              <a:buFontTx/>
              <a:buAutoNum type="romanLcPeriod"/>
            </a:pPr>
            <a:r>
              <a:rPr lang="en-US" sz="2400" b="1" dirty="0">
                <a:solidFill>
                  <a:schemeClr val="tx1">
                    <a:lumMod val="60000"/>
                    <a:lumOff val="40000"/>
                  </a:schemeClr>
                </a:solidFill>
              </a:rPr>
              <a:t>Orange</a:t>
            </a:r>
          </a:p>
          <a:p>
            <a:pPr marL="495300" indent="-495300">
              <a:buFontTx/>
              <a:buAutoNum type="romanLcPeriod"/>
            </a:pPr>
            <a:r>
              <a:rPr lang="en-US" sz="2400" b="1" dirty="0">
                <a:solidFill>
                  <a:schemeClr val="tx1">
                    <a:lumMod val="60000"/>
                    <a:lumOff val="40000"/>
                  </a:schemeClr>
                </a:solidFill>
              </a:rPr>
              <a:t>Grapefruit</a:t>
            </a:r>
          </a:p>
        </p:txBody>
      </p:sp>
      <p:sp>
        <p:nvSpPr>
          <p:cNvPr id="921609" name="Line 9"/>
          <p:cNvSpPr>
            <a:spLocks noChangeShapeType="1"/>
          </p:cNvSpPr>
          <p:nvPr/>
        </p:nvSpPr>
        <p:spPr bwMode="auto">
          <a:xfrm flipH="1">
            <a:off x="2438400" y="3647588"/>
            <a:ext cx="4465673" cy="1020725"/>
          </a:xfrm>
          <a:prstGeom prst="line">
            <a:avLst/>
          </a:prstGeom>
          <a:noFill/>
          <a:ln w="38100">
            <a:solidFill>
              <a:schemeClr val="accent5">
                <a:lumMod val="20000"/>
                <a:lumOff val="80000"/>
              </a:schemeClr>
            </a:solidFill>
            <a:round/>
            <a:headEnd/>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1610" name="Oval 10"/>
          <p:cNvSpPr>
            <a:spLocks noChangeArrowheads="1"/>
          </p:cNvSpPr>
          <p:nvPr/>
        </p:nvSpPr>
        <p:spPr bwMode="auto">
          <a:xfrm>
            <a:off x="1871332" y="3788468"/>
            <a:ext cx="539750" cy="133350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1611" name="Line 11"/>
          <p:cNvSpPr>
            <a:spLocks noChangeShapeType="1"/>
          </p:cNvSpPr>
          <p:nvPr/>
        </p:nvSpPr>
        <p:spPr bwMode="auto">
          <a:xfrm flipH="1">
            <a:off x="3413090" y="3674169"/>
            <a:ext cx="3902109" cy="1519813"/>
          </a:xfrm>
          <a:prstGeom prst="line">
            <a:avLst/>
          </a:prstGeom>
          <a:noFill/>
          <a:ln w="38100">
            <a:solidFill>
              <a:schemeClr val="accent5">
                <a:lumMod val="20000"/>
                <a:lumOff val="80000"/>
              </a:schemeClr>
            </a:solidFill>
            <a:round/>
            <a:headEnd/>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1612" name="Oval 12"/>
          <p:cNvSpPr>
            <a:spLocks noChangeArrowheads="1"/>
          </p:cNvSpPr>
          <p:nvPr/>
        </p:nvSpPr>
        <p:spPr bwMode="auto">
          <a:xfrm>
            <a:off x="2932654" y="5082281"/>
            <a:ext cx="560823" cy="137160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1613" name="Line 13"/>
          <p:cNvSpPr>
            <a:spLocks noChangeShapeType="1"/>
          </p:cNvSpPr>
          <p:nvPr/>
        </p:nvSpPr>
        <p:spPr bwMode="auto">
          <a:xfrm flipH="1">
            <a:off x="5392614" y="3647587"/>
            <a:ext cx="2351433" cy="1184654"/>
          </a:xfrm>
          <a:prstGeom prst="line">
            <a:avLst/>
          </a:prstGeom>
          <a:noFill/>
          <a:ln w="38100">
            <a:solidFill>
              <a:schemeClr val="accent5">
                <a:lumMod val="20000"/>
                <a:lumOff val="80000"/>
              </a:schemeClr>
            </a:solidFill>
            <a:round/>
            <a:headEnd/>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1614" name="Oval 14"/>
          <p:cNvSpPr>
            <a:spLocks noChangeArrowheads="1"/>
          </p:cNvSpPr>
          <p:nvPr/>
        </p:nvSpPr>
        <p:spPr bwMode="auto">
          <a:xfrm>
            <a:off x="4918598" y="4729874"/>
            <a:ext cx="577850" cy="127635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1615" name="Line 15"/>
          <p:cNvSpPr>
            <a:spLocks noChangeShapeType="1"/>
          </p:cNvSpPr>
          <p:nvPr/>
        </p:nvSpPr>
        <p:spPr bwMode="auto">
          <a:xfrm flipH="1">
            <a:off x="7432431" y="3674169"/>
            <a:ext cx="797168" cy="1348991"/>
          </a:xfrm>
          <a:prstGeom prst="line">
            <a:avLst/>
          </a:prstGeom>
          <a:noFill/>
          <a:ln w="38100">
            <a:solidFill>
              <a:schemeClr val="accent5">
                <a:lumMod val="20000"/>
                <a:lumOff val="80000"/>
              </a:schemeClr>
            </a:solidFill>
            <a:round/>
            <a:headEnd/>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1616" name="Oval 16"/>
          <p:cNvSpPr>
            <a:spLocks noChangeArrowheads="1"/>
          </p:cNvSpPr>
          <p:nvPr/>
        </p:nvSpPr>
        <p:spPr bwMode="auto">
          <a:xfrm>
            <a:off x="7030497" y="5009256"/>
            <a:ext cx="639763" cy="137160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1617" name="Line 17"/>
          <p:cNvSpPr>
            <a:spLocks noChangeShapeType="1"/>
          </p:cNvSpPr>
          <p:nvPr/>
        </p:nvSpPr>
        <p:spPr bwMode="auto">
          <a:xfrm flipH="1">
            <a:off x="8743507" y="3700749"/>
            <a:ext cx="244548" cy="223284"/>
          </a:xfrm>
          <a:prstGeom prst="line">
            <a:avLst/>
          </a:prstGeom>
          <a:noFill/>
          <a:ln w="38100">
            <a:solidFill>
              <a:schemeClr val="accent5">
                <a:lumMod val="20000"/>
                <a:lumOff val="80000"/>
              </a:schemeClr>
            </a:solidFill>
            <a:round/>
            <a:headEnd/>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1618" name="Oval 18"/>
          <p:cNvSpPr>
            <a:spLocks noChangeArrowheads="1"/>
          </p:cNvSpPr>
          <p:nvPr/>
        </p:nvSpPr>
        <p:spPr bwMode="auto">
          <a:xfrm>
            <a:off x="8305800" y="3910706"/>
            <a:ext cx="612776" cy="1260474"/>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1620" name="Rectangle 20"/>
          <p:cNvSpPr>
            <a:spLocks noChangeArrowheads="1"/>
          </p:cNvSpPr>
          <p:nvPr/>
        </p:nvSpPr>
        <p:spPr bwMode="auto">
          <a:xfrm>
            <a:off x="2054423" y="1374933"/>
            <a:ext cx="8066087"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&lt;ol type="1"&gt;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&lt;li&gt;Apple&lt;/li&gt;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&lt;li&gt;Orange&lt;/li&gt;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t>
            </a:r>
            <a:r>
              <a:rPr lang="en-US" sz="2000" b="1" noProof="1">
                <a:effectLst>
                  <a:outerShdw blurRad="38100" dist="38100" dir="2700000" algn="tl">
                    <a:srgbClr val="000000">
                      <a:alpha val="43137"/>
                    </a:srgbClr>
                  </a:outerShdw>
                </a:effectLst>
                <a:latin typeface="Consolas" pitchFamily="49" charset="0"/>
                <a:cs typeface="Consolas" pitchFamily="49" charset="0"/>
              </a:rPr>
              <a:t>Grapefruit</a:t>
            </a:r>
            <a:r>
              <a:rPr lang="it-IT" sz="2000" b="1" noProof="1">
                <a:effectLst>
                  <a:outerShdw blurRad="38100" dist="38100" dir="2700000" algn="tl">
                    <a:srgbClr val="000000">
                      <a:alpha val="43137"/>
                    </a:srgbClr>
                  </a:outerShdw>
                </a:effectLst>
                <a:latin typeface="Consolas" pitchFamily="49" charset="0"/>
                <a:cs typeface="Consolas" pitchFamily="49" charset="0"/>
              </a:rPr>
              <a:t>&lt;/li&gt;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&lt;/ol&gt;</a:t>
            </a:r>
          </a:p>
        </p:txBody>
      </p:sp>
    </p:spTree>
    <p:extLst>
      <p:ext uri="{BB962C8B-B14F-4D97-AF65-F5344CB8AC3E}">
        <p14:creationId xmlns:p14="http://schemas.microsoft.com/office/powerpoint/2010/main" val="144552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837407" y="-13156"/>
            <a:ext cx="10515600" cy="1325563"/>
          </a:xfrm>
        </p:spPr>
        <p:txBody>
          <a:bodyPr/>
          <a:lstStyle/>
          <a:p>
            <a:pPr>
              <a:defRPr/>
            </a:pPr>
            <a:r>
              <a:rPr lang="en-US" sz="3900" dirty="0"/>
              <a:t>Unordered Lists: </a:t>
            </a:r>
            <a:r>
              <a:rPr lang="en-US" sz="3900" noProof="1"/>
              <a:t>&lt;</a:t>
            </a:r>
            <a:r>
              <a:rPr lang="en-US" sz="3900" dirty="0"/>
              <a:t>u</a:t>
            </a:r>
            <a:r>
              <a:rPr lang="en-US" sz="3900" noProof="1"/>
              <a:t>l&gt;</a:t>
            </a:r>
            <a:r>
              <a:rPr lang="en-US" sz="3900" dirty="0"/>
              <a:t> Tag</a:t>
            </a:r>
          </a:p>
        </p:txBody>
      </p:sp>
      <p:sp>
        <p:nvSpPr>
          <p:cNvPr id="923651" name="Rectangle 3"/>
          <p:cNvSpPr>
            <a:spLocks noGrp="1" noChangeArrowheads="1"/>
          </p:cNvSpPr>
          <p:nvPr>
            <p:ph idx="1"/>
          </p:nvPr>
        </p:nvSpPr>
        <p:spPr>
          <a:xfrm>
            <a:off x="1752600" y="914400"/>
            <a:ext cx="8686800" cy="5791200"/>
          </a:xfrm>
        </p:spPr>
        <p:txBody>
          <a:bodyPr/>
          <a:lstStyle/>
          <a:p>
            <a:pPr>
              <a:lnSpc>
                <a:spcPts val="3600"/>
              </a:lnSpc>
              <a:defRPr/>
            </a:pPr>
            <a:r>
              <a:rPr lang="en-US" dirty="0" smtClean="0"/>
              <a:t>Create an </a:t>
            </a:r>
            <a:r>
              <a:rPr lang="en-US" dirty="0" smtClean="0">
                <a:effectLst>
                  <a:outerShdw blurRad="38100" dist="38100" dir="2700000" algn="tl">
                    <a:srgbClr val="000000"/>
                  </a:outerShdw>
                </a:effectLst>
              </a:rPr>
              <a:t>U</a:t>
            </a:r>
            <a:r>
              <a:rPr lang="en-US" dirty="0" smtClean="0"/>
              <a:t>nordered </a:t>
            </a:r>
            <a:r>
              <a:rPr lang="en-US" dirty="0" smtClean="0">
                <a:effectLst>
                  <a:outerShdw blurRad="38100" dist="38100" dir="2700000" algn="tl">
                    <a:srgbClr val="000000"/>
                  </a:outerShdw>
                </a:effectLst>
              </a:rPr>
              <a:t>L</a:t>
            </a:r>
            <a:r>
              <a:rPr lang="en-US" dirty="0" smtClean="0"/>
              <a:t>ist using </a:t>
            </a:r>
            <a:r>
              <a:rPr lang="en-US" noProof="1" smtClean="0">
                <a:latin typeface="Consolas" pitchFamily="49" charset="0"/>
                <a:cs typeface="Consolas" pitchFamily="49" charset="0"/>
              </a:rPr>
              <a:t>&lt;ul&gt;&lt;/ul&gt;</a:t>
            </a:r>
            <a:r>
              <a:rPr lang="en-US" dirty="0" smtClean="0"/>
              <a:t>:</a:t>
            </a:r>
            <a:endParaRPr lang="en-US" noProof="1" smtClean="0">
              <a:latin typeface="Courier New" pitchFamily="49" charset="0"/>
            </a:endParaRPr>
          </a:p>
          <a:p>
            <a:pPr>
              <a:lnSpc>
                <a:spcPts val="3600"/>
              </a:lnSpc>
              <a:defRPr/>
            </a:pPr>
            <a:endParaRPr lang="en-US" b="0" noProof="1" smtClean="0">
              <a:effectLst>
                <a:outerShdw blurRad="38100" dist="38100" dir="2700000" algn="tl">
                  <a:srgbClr val="000000"/>
                </a:outerShdw>
              </a:effectLst>
              <a:latin typeface="Courier New" pitchFamily="49" charset="0"/>
            </a:endParaRPr>
          </a:p>
          <a:p>
            <a:pPr>
              <a:lnSpc>
                <a:spcPts val="3600"/>
              </a:lnSpc>
              <a:defRPr/>
            </a:pPr>
            <a:endParaRPr lang="en-US" b="0" dirty="0" smtClean="0">
              <a:effectLst>
                <a:outerShdw blurRad="38100" dist="38100" dir="2700000" algn="tl">
                  <a:srgbClr val="000000"/>
                </a:outerShdw>
              </a:effectLst>
              <a:latin typeface="Courier New" pitchFamily="49" charset="0"/>
            </a:endParaRPr>
          </a:p>
          <a:p>
            <a:pPr>
              <a:lnSpc>
                <a:spcPts val="3600"/>
              </a:lnSpc>
              <a:defRPr/>
            </a:pPr>
            <a:endParaRPr lang="en-US" dirty="0" smtClean="0"/>
          </a:p>
          <a:p>
            <a:pPr>
              <a:lnSpc>
                <a:spcPts val="3600"/>
              </a:lnSpc>
              <a:defRPr/>
            </a:pPr>
            <a:r>
              <a:rPr lang="en-US" dirty="0" smtClean="0"/>
              <a:t>Attribute values for </a:t>
            </a:r>
            <a:r>
              <a:rPr lang="en-US" dirty="0" smtClean="0">
                <a:latin typeface="Consolas" pitchFamily="49" charset="0"/>
                <a:cs typeface="Consolas" pitchFamily="49" charset="0"/>
              </a:rPr>
              <a:t>type</a:t>
            </a:r>
            <a:r>
              <a:rPr lang="en-US" dirty="0" smtClean="0"/>
              <a:t> are:</a:t>
            </a:r>
          </a:p>
          <a:p>
            <a:pPr lvl="1">
              <a:lnSpc>
                <a:spcPts val="3600"/>
              </a:lnSpc>
              <a:defRPr/>
            </a:pPr>
            <a:r>
              <a:rPr lang="en-US" sz="2800" dirty="0">
                <a:latin typeface="Consolas" pitchFamily="49" charset="0"/>
                <a:cs typeface="Consolas" pitchFamily="49" charset="0"/>
              </a:rPr>
              <a:t>disc</a:t>
            </a:r>
            <a:r>
              <a:rPr lang="en-US" sz="2800" dirty="0"/>
              <a:t>, </a:t>
            </a:r>
            <a:r>
              <a:rPr lang="en-US" sz="2800" dirty="0">
                <a:latin typeface="Consolas" pitchFamily="49" charset="0"/>
                <a:cs typeface="Consolas" pitchFamily="49" charset="0"/>
              </a:rPr>
              <a:t>circle</a:t>
            </a:r>
            <a:r>
              <a:rPr lang="en-US" sz="2800" dirty="0"/>
              <a:t> or </a:t>
            </a:r>
            <a:r>
              <a:rPr lang="en-US" sz="2800" dirty="0">
                <a:latin typeface="Consolas" pitchFamily="49" charset="0"/>
                <a:cs typeface="Consolas" pitchFamily="49" charset="0"/>
              </a:rPr>
              <a:t>square</a:t>
            </a:r>
          </a:p>
        </p:txBody>
      </p:sp>
      <p:sp>
        <p:nvSpPr>
          <p:cNvPr id="1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31</a:t>
            </a:fld>
            <a:endParaRPr lang="en-US" dirty="0"/>
          </a:p>
        </p:txBody>
      </p:sp>
      <p:sp>
        <p:nvSpPr>
          <p:cNvPr id="923652" name="Line 4"/>
          <p:cNvSpPr>
            <a:spLocks noChangeShapeType="1"/>
          </p:cNvSpPr>
          <p:nvPr/>
        </p:nvSpPr>
        <p:spPr bwMode="auto">
          <a:xfrm flipH="1">
            <a:off x="2306096" y="4419600"/>
            <a:ext cx="381000" cy="457200"/>
          </a:xfrm>
          <a:prstGeom prst="line">
            <a:avLst/>
          </a:prstGeom>
          <a:noFill/>
          <a:ln w="38100">
            <a:solidFill>
              <a:schemeClr val="accent5">
                <a:lumMod val="20000"/>
                <a:lumOff val="80000"/>
              </a:schemeClr>
            </a:solidFill>
            <a:round/>
            <a:headEnd type="none" w="lg" len="sm"/>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3653" name="Line 5"/>
          <p:cNvSpPr>
            <a:spLocks noChangeShapeType="1"/>
          </p:cNvSpPr>
          <p:nvPr/>
        </p:nvSpPr>
        <p:spPr bwMode="auto">
          <a:xfrm>
            <a:off x="6095208" y="4419600"/>
            <a:ext cx="1657097" cy="619648"/>
          </a:xfrm>
          <a:prstGeom prst="line">
            <a:avLst/>
          </a:prstGeom>
          <a:noFill/>
          <a:ln w="38100">
            <a:solidFill>
              <a:schemeClr val="accent5">
                <a:lumMod val="20000"/>
                <a:lumOff val="80000"/>
              </a:schemeClr>
            </a:solidFill>
            <a:round/>
            <a:headEnd type="none" w="lg" len="sm"/>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3654" name="Line 6"/>
          <p:cNvSpPr>
            <a:spLocks noChangeShapeType="1"/>
          </p:cNvSpPr>
          <p:nvPr/>
        </p:nvSpPr>
        <p:spPr bwMode="auto">
          <a:xfrm>
            <a:off x="4191000" y="4419600"/>
            <a:ext cx="818104" cy="685800"/>
          </a:xfrm>
          <a:prstGeom prst="line">
            <a:avLst/>
          </a:prstGeom>
          <a:noFill/>
          <a:ln w="38100">
            <a:solidFill>
              <a:schemeClr val="accent5">
                <a:lumMod val="20000"/>
                <a:lumOff val="80000"/>
              </a:schemeClr>
            </a:solidFill>
            <a:round/>
            <a:headEnd type="none" w="lg" len="sm"/>
            <a:tailEnd type="stealth" w="lg" len="lg"/>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63495" name="Text Box 7"/>
          <p:cNvSpPr txBox="1">
            <a:spLocks noChangeArrowheads="1"/>
          </p:cNvSpPr>
          <p:nvPr/>
        </p:nvSpPr>
        <p:spPr bwMode="auto">
          <a:xfrm>
            <a:off x="2087544" y="4876800"/>
            <a:ext cx="1676400" cy="1569660"/>
          </a:xfrm>
          <a:prstGeom prst="rect">
            <a:avLst/>
          </a:prstGeom>
          <a:noFill/>
          <a:ln w="9525">
            <a:noFill/>
            <a:miter lim="800000"/>
            <a:headEnd/>
            <a:tailEnd/>
          </a:ln>
        </p:spPr>
        <p:txBody>
          <a:bodyPr>
            <a:spAutoFit/>
          </a:bodyPr>
          <a:lstStyle/>
          <a:p>
            <a:pPr eaLnBrk="1" hangingPunct="1">
              <a:lnSpc>
                <a:spcPct val="100000"/>
              </a:lnSpc>
              <a:spcBef>
                <a:spcPct val="50000"/>
              </a:spcBef>
              <a:buFontTx/>
              <a:buChar char="•"/>
            </a:pPr>
            <a:r>
              <a:rPr lang="en-US" sz="2400" b="1" dirty="0">
                <a:solidFill>
                  <a:schemeClr val="tx1">
                    <a:lumMod val="60000"/>
                    <a:lumOff val="40000"/>
                  </a:schemeClr>
                </a:solidFill>
              </a:rPr>
              <a:t>  Apple</a:t>
            </a:r>
          </a:p>
          <a:p>
            <a:pPr eaLnBrk="1" hangingPunct="1">
              <a:lnSpc>
                <a:spcPct val="100000"/>
              </a:lnSpc>
              <a:spcBef>
                <a:spcPct val="50000"/>
              </a:spcBef>
              <a:buFontTx/>
              <a:buChar char="•"/>
            </a:pPr>
            <a:r>
              <a:rPr lang="en-US" sz="2400" b="1" dirty="0">
                <a:solidFill>
                  <a:schemeClr val="tx1">
                    <a:lumMod val="60000"/>
                    <a:lumOff val="40000"/>
                  </a:schemeClr>
                </a:solidFill>
              </a:rPr>
              <a:t>  Orange</a:t>
            </a:r>
          </a:p>
          <a:p>
            <a:pPr eaLnBrk="1" hangingPunct="1">
              <a:lnSpc>
                <a:spcPct val="100000"/>
              </a:lnSpc>
              <a:spcBef>
                <a:spcPct val="50000"/>
              </a:spcBef>
              <a:buFontTx/>
              <a:buChar char="•"/>
            </a:pPr>
            <a:r>
              <a:rPr lang="en-US" sz="2400" b="1" dirty="0">
                <a:solidFill>
                  <a:schemeClr val="tx1">
                    <a:lumMod val="60000"/>
                    <a:lumOff val="40000"/>
                  </a:schemeClr>
                </a:solidFill>
              </a:rPr>
              <a:t>  Pear</a:t>
            </a:r>
          </a:p>
        </p:txBody>
      </p:sp>
      <p:sp>
        <p:nvSpPr>
          <p:cNvPr id="63496" name="Text Box 8"/>
          <p:cNvSpPr txBox="1">
            <a:spLocks noChangeArrowheads="1"/>
          </p:cNvSpPr>
          <p:nvPr/>
        </p:nvSpPr>
        <p:spPr bwMode="auto">
          <a:xfrm>
            <a:off x="5009104" y="4876800"/>
            <a:ext cx="1905000" cy="1569660"/>
          </a:xfrm>
          <a:prstGeom prst="rect">
            <a:avLst/>
          </a:prstGeom>
          <a:noFill/>
          <a:ln w="9525">
            <a:noFill/>
            <a:miter lim="800000"/>
            <a:headEnd/>
            <a:tailEnd/>
          </a:ln>
        </p:spPr>
        <p:txBody>
          <a:bodyPr>
            <a:spAutoFit/>
          </a:bodyPr>
          <a:lstStyle/>
          <a:p>
            <a:pPr eaLnBrk="1" hangingPunct="1">
              <a:lnSpc>
                <a:spcPct val="100000"/>
              </a:lnSpc>
              <a:spcBef>
                <a:spcPct val="50000"/>
              </a:spcBef>
              <a:buFontTx/>
              <a:buChar char="o"/>
            </a:pPr>
            <a:r>
              <a:rPr lang="en-US" sz="2400" b="1" dirty="0">
                <a:solidFill>
                  <a:schemeClr val="tx1">
                    <a:lumMod val="60000"/>
                    <a:lumOff val="40000"/>
                  </a:schemeClr>
                </a:solidFill>
              </a:rPr>
              <a:t>  Apple</a:t>
            </a:r>
          </a:p>
          <a:p>
            <a:pPr eaLnBrk="1" hangingPunct="1">
              <a:lnSpc>
                <a:spcPct val="100000"/>
              </a:lnSpc>
              <a:spcBef>
                <a:spcPct val="50000"/>
              </a:spcBef>
              <a:buFontTx/>
              <a:buChar char="o"/>
            </a:pPr>
            <a:r>
              <a:rPr lang="en-US" sz="2400" b="1" dirty="0">
                <a:solidFill>
                  <a:schemeClr val="tx1">
                    <a:lumMod val="60000"/>
                    <a:lumOff val="40000"/>
                  </a:schemeClr>
                </a:solidFill>
              </a:rPr>
              <a:t>  Orange</a:t>
            </a:r>
          </a:p>
          <a:p>
            <a:pPr eaLnBrk="1" hangingPunct="1">
              <a:lnSpc>
                <a:spcPct val="100000"/>
              </a:lnSpc>
              <a:spcBef>
                <a:spcPct val="50000"/>
              </a:spcBef>
              <a:buFontTx/>
              <a:buChar char="o"/>
            </a:pPr>
            <a:r>
              <a:rPr lang="en-US" sz="2400" b="1" dirty="0">
                <a:solidFill>
                  <a:schemeClr val="tx1">
                    <a:lumMod val="60000"/>
                    <a:lumOff val="40000"/>
                  </a:schemeClr>
                </a:solidFill>
              </a:rPr>
              <a:t>  Pear</a:t>
            </a:r>
          </a:p>
        </p:txBody>
      </p:sp>
      <p:sp>
        <p:nvSpPr>
          <p:cNvPr id="63497" name="Text Box 9"/>
          <p:cNvSpPr txBox="1">
            <a:spLocks noChangeArrowheads="1"/>
          </p:cNvSpPr>
          <p:nvPr/>
        </p:nvSpPr>
        <p:spPr bwMode="auto">
          <a:xfrm>
            <a:off x="7751763" y="4945063"/>
            <a:ext cx="1905000" cy="1569660"/>
          </a:xfrm>
          <a:prstGeom prst="rect">
            <a:avLst/>
          </a:prstGeom>
          <a:noFill/>
          <a:ln w="9525">
            <a:noFill/>
            <a:miter lim="800000"/>
            <a:headEnd/>
            <a:tailEnd/>
          </a:ln>
        </p:spPr>
        <p:txBody>
          <a:bodyPr>
            <a:spAutoFit/>
          </a:bodyPr>
          <a:lstStyle/>
          <a:p>
            <a:pPr eaLnBrk="1" hangingPunct="1">
              <a:lnSpc>
                <a:spcPct val="100000"/>
              </a:lnSpc>
              <a:spcBef>
                <a:spcPct val="50000"/>
              </a:spcBef>
              <a:buFont typeface="Wingdings" pitchFamily="2" charset="2"/>
              <a:buChar char="§"/>
            </a:pPr>
            <a:r>
              <a:rPr lang="en-US" sz="2400" b="1" dirty="0">
                <a:solidFill>
                  <a:schemeClr val="tx1">
                    <a:lumMod val="60000"/>
                    <a:lumOff val="40000"/>
                  </a:schemeClr>
                </a:solidFill>
              </a:rPr>
              <a:t>  Apple</a:t>
            </a:r>
          </a:p>
          <a:p>
            <a:pPr eaLnBrk="1" hangingPunct="1">
              <a:lnSpc>
                <a:spcPct val="100000"/>
              </a:lnSpc>
              <a:spcBef>
                <a:spcPct val="50000"/>
              </a:spcBef>
              <a:buFont typeface="Wingdings" pitchFamily="2" charset="2"/>
              <a:buChar char="§"/>
            </a:pPr>
            <a:r>
              <a:rPr lang="en-US" sz="2400" b="1" dirty="0">
                <a:solidFill>
                  <a:schemeClr val="tx1">
                    <a:lumMod val="60000"/>
                    <a:lumOff val="40000"/>
                  </a:schemeClr>
                </a:solidFill>
              </a:rPr>
              <a:t>  Orange</a:t>
            </a:r>
          </a:p>
          <a:p>
            <a:pPr eaLnBrk="1" hangingPunct="1">
              <a:lnSpc>
                <a:spcPct val="100000"/>
              </a:lnSpc>
              <a:spcBef>
                <a:spcPct val="50000"/>
              </a:spcBef>
              <a:buFont typeface="Wingdings" pitchFamily="2" charset="2"/>
              <a:buChar char="§"/>
            </a:pPr>
            <a:r>
              <a:rPr lang="en-US" sz="2400" b="1" dirty="0">
                <a:solidFill>
                  <a:schemeClr val="tx1">
                    <a:lumMod val="60000"/>
                    <a:lumOff val="40000"/>
                  </a:schemeClr>
                </a:solidFill>
              </a:rPr>
              <a:t>  Pear</a:t>
            </a:r>
          </a:p>
        </p:txBody>
      </p:sp>
      <p:sp>
        <p:nvSpPr>
          <p:cNvPr id="923658" name="Oval 10"/>
          <p:cNvSpPr>
            <a:spLocks noChangeArrowheads="1"/>
          </p:cNvSpPr>
          <p:nvPr/>
        </p:nvSpPr>
        <p:spPr bwMode="auto">
          <a:xfrm>
            <a:off x="2057400" y="4868863"/>
            <a:ext cx="358776" cy="1655762"/>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3659" name="Oval 11"/>
          <p:cNvSpPr>
            <a:spLocks noChangeArrowheads="1"/>
          </p:cNvSpPr>
          <p:nvPr/>
        </p:nvSpPr>
        <p:spPr bwMode="auto">
          <a:xfrm>
            <a:off x="7696200" y="4868863"/>
            <a:ext cx="447676" cy="167640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3660" name="Oval 12"/>
          <p:cNvSpPr>
            <a:spLocks noChangeArrowheads="1"/>
          </p:cNvSpPr>
          <p:nvPr/>
        </p:nvSpPr>
        <p:spPr bwMode="auto">
          <a:xfrm>
            <a:off x="4973096" y="4884233"/>
            <a:ext cx="431800" cy="1600200"/>
          </a:xfrm>
          <a:prstGeom prst="ellipse">
            <a:avLst/>
          </a:prstGeom>
          <a:noFill/>
          <a:ln w="38100">
            <a:solidFill>
              <a:schemeClr val="accent5">
                <a:lumMod val="20000"/>
                <a:lumOff val="80000"/>
              </a:schemeClr>
            </a:solidFill>
            <a:round/>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923662" name="Rectangle 14"/>
          <p:cNvSpPr>
            <a:spLocks noChangeArrowheads="1"/>
          </p:cNvSpPr>
          <p:nvPr/>
        </p:nvSpPr>
        <p:spPr bwMode="auto">
          <a:xfrm>
            <a:off x="2132013" y="1524000"/>
            <a:ext cx="7926388"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&lt;ul type="disk"&gt;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&lt;li&gt;Apple&lt;/li&gt;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&lt;li&gt;Orange&lt;/li&gt;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t>
            </a:r>
            <a:r>
              <a:rPr lang="en-US" sz="2000" b="1" noProof="1">
                <a:effectLst>
                  <a:outerShdw blurRad="38100" dist="38100" dir="2700000" algn="tl">
                    <a:srgbClr val="000000">
                      <a:alpha val="43137"/>
                    </a:srgbClr>
                  </a:outerShdw>
                </a:effectLst>
                <a:latin typeface="Consolas" pitchFamily="49" charset="0"/>
                <a:cs typeface="Consolas" pitchFamily="49" charset="0"/>
              </a:rPr>
              <a:t>Grapefruit</a:t>
            </a:r>
            <a:r>
              <a:rPr lang="it-IT" sz="2000" b="1" noProof="1">
                <a:effectLst>
                  <a:outerShdw blurRad="38100" dist="38100" dir="2700000" algn="tl">
                    <a:srgbClr val="000000">
                      <a:alpha val="43137"/>
                    </a:srgbClr>
                  </a:outerShdw>
                </a:effectLst>
                <a:latin typeface="Consolas" pitchFamily="49" charset="0"/>
                <a:cs typeface="Consolas" pitchFamily="49" charset="0"/>
              </a:rPr>
              <a:t>&lt;/li&gt;</a:t>
            </a:r>
          </a:p>
          <a:p>
            <a:pPr eaLnBrk="0" hangingPunct="0">
              <a:lnSpc>
                <a:spcPct val="110000"/>
              </a:lnSpc>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&lt;/ul&gt;</a:t>
            </a:r>
          </a:p>
        </p:txBody>
      </p:sp>
    </p:spTree>
    <p:extLst>
      <p:ext uri="{BB962C8B-B14F-4D97-AF65-F5344CB8AC3E}">
        <p14:creationId xmlns:p14="http://schemas.microsoft.com/office/powerpoint/2010/main" val="16386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p:txBody>
          <a:bodyPr/>
          <a:lstStyle/>
          <a:p>
            <a:pPr>
              <a:defRPr/>
            </a:pPr>
            <a:r>
              <a:rPr lang="en-US" dirty="0" smtClean="0"/>
              <a:t>Definition lists: &lt;dl&gt; tag</a:t>
            </a:r>
            <a:endParaRPr lang="bg-BG" smtClean="0"/>
          </a:p>
        </p:txBody>
      </p:sp>
      <p:sp>
        <p:nvSpPr>
          <p:cNvPr id="1061891" name="Rectangle 3"/>
          <p:cNvSpPr>
            <a:spLocks noGrp="1" noChangeArrowheads="1"/>
          </p:cNvSpPr>
          <p:nvPr>
            <p:ph idx="1"/>
          </p:nvPr>
        </p:nvSpPr>
        <p:spPr>
          <a:xfrm>
            <a:off x="838200" y="1690688"/>
            <a:ext cx="10515600" cy="4351338"/>
          </a:xfrm>
        </p:spPr>
        <p:txBody>
          <a:bodyPr/>
          <a:lstStyle/>
          <a:p>
            <a:pPr>
              <a:defRPr/>
            </a:pPr>
            <a:r>
              <a:rPr lang="en-US" dirty="0" smtClean="0"/>
              <a:t>Create definition lists using </a:t>
            </a:r>
            <a:r>
              <a:rPr lang="en-US" dirty="0" smtClean="0">
                <a:latin typeface="Consolas" pitchFamily="49" charset="0"/>
                <a:cs typeface="Consolas" pitchFamily="49" charset="0"/>
              </a:rPr>
              <a:t>&lt;dl&gt;</a:t>
            </a:r>
          </a:p>
          <a:p>
            <a:pPr lvl="1">
              <a:defRPr/>
            </a:pPr>
            <a:r>
              <a:rPr lang="en-US" dirty="0" smtClean="0"/>
              <a:t>Pairs of text and associated definition; text is in </a:t>
            </a:r>
            <a:r>
              <a:rPr lang="en-US" noProof="1" smtClean="0">
                <a:latin typeface="Consolas" pitchFamily="49" charset="0"/>
                <a:cs typeface="Consolas" pitchFamily="49" charset="0"/>
              </a:rPr>
              <a:t>&lt;dt&gt;</a:t>
            </a:r>
            <a:r>
              <a:rPr lang="en-US" dirty="0" smtClean="0"/>
              <a:t> tag, definition in </a:t>
            </a:r>
            <a:r>
              <a:rPr lang="en-US" noProof="1" smtClean="0">
                <a:latin typeface="Consolas" pitchFamily="49" charset="0"/>
                <a:cs typeface="Consolas" pitchFamily="49" charset="0"/>
              </a:rPr>
              <a:t>&lt;dd&gt;</a:t>
            </a:r>
            <a:r>
              <a:rPr lang="en-US" dirty="0" smtClean="0"/>
              <a:t> tag</a:t>
            </a:r>
          </a:p>
          <a:p>
            <a:pPr lvl="1">
              <a:defRPr/>
            </a:pPr>
            <a:endParaRPr lang="en-US" dirty="0" smtClean="0"/>
          </a:p>
          <a:p>
            <a:pPr lvl="1">
              <a:defRPr/>
            </a:pPr>
            <a:endParaRPr lang="en-US" dirty="0" smtClean="0"/>
          </a:p>
          <a:p>
            <a:pPr lvl="1">
              <a:defRPr/>
            </a:pPr>
            <a:endParaRPr lang="en-US" dirty="0" smtClean="0"/>
          </a:p>
          <a:p>
            <a:pPr lvl="1">
              <a:defRPr/>
            </a:pPr>
            <a:endParaRPr lang="en-US" dirty="0" smtClean="0"/>
          </a:p>
          <a:p>
            <a:pPr lvl="1">
              <a:defRPr/>
            </a:pPr>
            <a:r>
              <a:rPr lang="en-US" dirty="0" smtClean="0"/>
              <a:t>Renders without bullets</a:t>
            </a:r>
          </a:p>
          <a:p>
            <a:pPr lvl="1">
              <a:defRPr/>
            </a:pPr>
            <a:r>
              <a:rPr lang="en-US" dirty="0" smtClean="0"/>
              <a:t>Definition is indented</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32</a:t>
            </a:fld>
            <a:endParaRPr lang="en-US" dirty="0"/>
          </a:p>
        </p:txBody>
      </p:sp>
      <p:sp>
        <p:nvSpPr>
          <p:cNvPr id="1061892" name="Rectangle 4"/>
          <p:cNvSpPr>
            <a:spLocks noChangeArrowheads="1"/>
          </p:cNvSpPr>
          <p:nvPr/>
        </p:nvSpPr>
        <p:spPr bwMode="auto">
          <a:xfrm>
            <a:off x="5346700" y="2713252"/>
            <a:ext cx="5245100" cy="2306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&lt;dl&gt;</a:t>
            </a:r>
          </a:p>
          <a:p>
            <a:pPr lvl="1"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&lt;dt&gt;HTML&lt;/dt&gt;</a:t>
            </a:r>
          </a:p>
          <a:p>
            <a:pPr lvl="1"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&lt;dd&gt;A markup language …&lt;/dd&gt;</a:t>
            </a:r>
          </a:p>
          <a:p>
            <a:pPr lvl="1"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&lt;dt&gt;CSS&lt;/dt&gt;</a:t>
            </a:r>
          </a:p>
          <a:p>
            <a:pPr lvl="1"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&lt;dd&gt;Language used to …&lt;/dd&gt;</a:t>
            </a:r>
          </a:p>
          <a:p>
            <a:pPr eaLnBrk="0" hangingPunct="0">
              <a:lnSpc>
                <a:spcPct val="11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&lt;/dl&gt;</a:t>
            </a:r>
          </a:p>
        </p:txBody>
      </p:sp>
    </p:spTree>
    <p:extLst>
      <p:ext uri="{BB962C8B-B14F-4D97-AF65-F5344CB8AC3E}">
        <p14:creationId xmlns:p14="http://schemas.microsoft.com/office/powerpoint/2010/main" val="310009615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pPr>
              <a:defRPr/>
            </a:pPr>
            <a:r>
              <a:rPr lang="en-US" dirty="0" smtClean="0"/>
              <a:t>Lists – Example</a:t>
            </a:r>
            <a:endParaRPr lang="bg-BG" dirty="0" smtClean="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33</a:t>
            </a:fld>
            <a:endParaRPr lang="en-US" dirty="0"/>
          </a:p>
        </p:txBody>
      </p:sp>
      <p:sp>
        <p:nvSpPr>
          <p:cNvPr id="964612" name="Rectangle 4"/>
          <p:cNvSpPr>
            <a:spLocks noChangeArrowheads="1"/>
          </p:cNvSpPr>
          <p:nvPr/>
        </p:nvSpPr>
        <p:spPr bwMode="auto">
          <a:xfrm>
            <a:off x="2068513" y="1555063"/>
            <a:ext cx="8066087"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&lt;ol type="1"&gt;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&lt;li&gt;Apple&lt;/li&gt;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&lt;li&gt;Orange&lt;/li&gt;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&lt;li&gt;Grapefruit&lt;/li&gt;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&lt;/ol&gt;</a:t>
            </a:r>
          </a:p>
          <a:p>
            <a:pPr eaLnBrk="0" hangingPunct="0">
              <a:buClr>
                <a:schemeClr val="accent5">
                  <a:lumMod val="40000"/>
                  <a:lumOff val="60000"/>
                </a:schemeClr>
              </a:buClr>
              <a:buSzPct val="70000"/>
              <a:defRPr/>
            </a:pPr>
            <a:endParaRPr lang="it-IT" sz="20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&lt;ul type="disc"&gt;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&lt;li&gt;Apple&lt;/li&gt;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&lt;li&gt;Orange&lt;/li&gt;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&lt;li&gt;Grapefruit&lt;/li&gt;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&lt;/ul&gt;</a:t>
            </a:r>
          </a:p>
          <a:p>
            <a:pPr eaLnBrk="0" hangingPunct="0">
              <a:buClr>
                <a:schemeClr val="accent5">
                  <a:lumMod val="40000"/>
                  <a:lumOff val="60000"/>
                </a:schemeClr>
              </a:buClr>
              <a:buSzPct val="70000"/>
              <a:defRPr/>
            </a:pPr>
            <a:endParaRPr lang="it-IT" sz="2000" b="1" noProof="1">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&lt;dl&gt;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&lt;dt&gt;HTML&lt;/dt&gt;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    &lt;dd&gt;A markup lang…&lt;/dd&gt;</a:t>
            </a:r>
          </a:p>
          <a:p>
            <a:pPr eaLnBrk="0" hangingPunct="0">
              <a:buClr>
                <a:schemeClr val="accent5">
                  <a:lumMod val="40000"/>
                  <a:lumOff val="60000"/>
                </a:schemeClr>
              </a:buClr>
              <a:buSzPct val="70000"/>
              <a:defRPr/>
            </a:pPr>
            <a:r>
              <a:rPr lang="it-IT" sz="2000" b="1" noProof="1">
                <a:effectLst>
                  <a:outerShdw blurRad="38100" dist="38100" dir="2700000" algn="tl">
                    <a:srgbClr val="000000">
                      <a:alpha val="43137"/>
                    </a:srgbClr>
                  </a:outerShdw>
                </a:effectLst>
                <a:latin typeface="Consolas" pitchFamily="49" charset="0"/>
                <a:cs typeface="Consolas" pitchFamily="49" charset="0"/>
              </a:rPr>
              <a:t>&lt;/dl&gt;</a:t>
            </a:r>
          </a:p>
        </p:txBody>
      </p:sp>
      <p:sp>
        <p:nvSpPr>
          <p:cNvPr id="6" name="Rectangle 5"/>
          <p:cNvSpPr/>
          <p:nvPr/>
        </p:nvSpPr>
        <p:spPr>
          <a:xfrm>
            <a:off x="7848601" y="971413"/>
            <a:ext cx="2238489" cy="552587"/>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lists.html</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7050" y="1600201"/>
            <a:ext cx="3333750" cy="4791075"/>
          </a:xfrm>
          <a:prstGeom prst="roundRect">
            <a:avLst>
              <a:gd name="adj" fmla="val 142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565037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p:txBody>
          <a:bodyPr anchor="ctr" anchorCtr="0">
            <a:noAutofit/>
          </a:bodyPr>
          <a:lstStyle/>
          <a:p>
            <a:pPr eaLnBrk="0" hangingPunct="0">
              <a:lnSpc>
                <a:spcPts val="4000"/>
              </a:lnSpc>
              <a:defRPr/>
            </a:pPr>
            <a:r>
              <a:rPr lang="en-US" sz="4000" dirty="0">
                <a:effectLst>
                  <a:outerShdw blurRad="38100" dist="38100" dir="2700000" algn="tl">
                    <a:srgbClr val="000000">
                      <a:alpha val="43137"/>
                    </a:srgbClr>
                  </a:outerShdw>
                  <a:reflection blurRad="12700" stA="20000" endPos="50000" dist="12700" dir="5400000" sy="-100000" algn="bl" rotWithShape="0"/>
                </a:effectLst>
              </a:rPr>
              <a:t>HTML Special Characters</a:t>
            </a:r>
          </a:p>
        </p:txBody>
      </p:sp>
      <p:grpSp>
        <p:nvGrpSpPr>
          <p:cNvPr id="2" name="Group 151"/>
          <p:cNvGrpSpPr>
            <a:grpSpLocks/>
          </p:cNvGrpSpPr>
          <p:nvPr/>
        </p:nvGrpSpPr>
        <p:grpSpPr bwMode="auto">
          <a:xfrm>
            <a:off x="2209800" y="1066800"/>
            <a:ext cx="7696200" cy="5334000"/>
            <a:chOff x="518" y="984"/>
            <a:chExt cx="4721" cy="2990"/>
          </a:xfrm>
        </p:grpSpPr>
        <p:sp>
          <p:nvSpPr>
            <p:cNvPr id="925700" name="Rectangle 4"/>
            <p:cNvSpPr>
              <a:spLocks noChangeArrowheads="1"/>
            </p:cNvSpPr>
            <p:nvPr/>
          </p:nvSpPr>
          <p:spPr bwMode="auto">
            <a:xfrm>
              <a:off x="4151" y="351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01" name="Rectangle 5"/>
            <p:cNvSpPr>
              <a:spLocks noChangeArrowheads="1"/>
            </p:cNvSpPr>
            <p:nvPr/>
          </p:nvSpPr>
          <p:spPr bwMode="auto">
            <a:xfrm>
              <a:off x="2881" y="351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&amp;pound;</a:t>
              </a:r>
            </a:p>
          </p:txBody>
        </p:sp>
        <p:sp>
          <p:nvSpPr>
            <p:cNvPr id="925702" name="Rectangle 6"/>
            <p:cNvSpPr>
              <a:spLocks noChangeArrowheads="1"/>
            </p:cNvSpPr>
            <p:nvPr/>
          </p:nvSpPr>
          <p:spPr bwMode="auto">
            <a:xfrm>
              <a:off x="518" y="351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British Pound</a:t>
              </a:r>
            </a:p>
          </p:txBody>
        </p:sp>
        <p:sp>
          <p:nvSpPr>
            <p:cNvPr id="925703" name="Rectangle 7"/>
            <p:cNvSpPr>
              <a:spLocks noChangeArrowheads="1"/>
            </p:cNvSpPr>
            <p:nvPr/>
          </p:nvSpPr>
          <p:spPr bwMode="auto">
            <a:xfrm>
              <a:off x="4151" y="3284"/>
              <a:ext cx="1088"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04" name="Rectangle 8"/>
            <p:cNvSpPr>
              <a:spLocks noChangeArrowheads="1"/>
            </p:cNvSpPr>
            <p:nvPr/>
          </p:nvSpPr>
          <p:spPr bwMode="auto">
            <a:xfrm>
              <a:off x="2881" y="3284"/>
              <a:ext cx="1270"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&amp;#8364;</a:t>
              </a:r>
            </a:p>
          </p:txBody>
        </p:sp>
        <p:sp>
          <p:nvSpPr>
            <p:cNvPr id="925705" name="Rectangle 9"/>
            <p:cNvSpPr>
              <a:spLocks noChangeArrowheads="1"/>
            </p:cNvSpPr>
            <p:nvPr/>
          </p:nvSpPr>
          <p:spPr bwMode="auto">
            <a:xfrm>
              <a:off x="518" y="3284"/>
              <a:ext cx="2363"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Euro</a:t>
              </a:r>
            </a:p>
          </p:txBody>
        </p:sp>
        <p:sp>
          <p:nvSpPr>
            <p:cNvPr id="925706" name="Rectangle 10"/>
            <p:cNvSpPr>
              <a:spLocks noChangeArrowheads="1"/>
            </p:cNvSpPr>
            <p:nvPr/>
          </p:nvSpPr>
          <p:spPr bwMode="auto">
            <a:xfrm>
              <a:off x="4151" y="305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dirty="0">
                  <a:effectLst>
                    <a:outerShdw blurRad="38100" dist="38100" dir="2700000" algn="tl">
                      <a:srgbClr val="000000">
                        <a:alpha val="43137"/>
                      </a:srgbClr>
                    </a:outerShdw>
                  </a:effectLst>
                  <a:latin typeface="Consolas" pitchFamily="49" charset="0"/>
                  <a:cs typeface="Consolas" pitchFamily="49" charset="0"/>
                </a:rPr>
                <a:t>"</a:t>
              </a:r>
              <a:endParaRPr lang="en-US" sz="2200" b="1" noProof="1">
                <a:effectLst>
                  <a:outerShdw blurRad="38100" dist="38100" dir="2700000" algn="tl">
                    <a:srgbClr val="000000">
                      <a:alpha val="43137"/>
                    </a:srgbClr>
                  </a:outerShdw>
                </a:effectLst>
                <a:latin typeface="Consolas" pitchFamily="49" charset="0"/>
                <a:cs typeface="Consolas" pitchFamily="49" charset="0"/>
              </a:endParaRPr>
            </a:p>
          </p:txBody>
        </p:sp>
        <p:sp>
          <p:nvSpPr>
            <p:cNvPr id="925707" name="Rectangle 11"/>
            <p:cNvSpPr>
              <a:spLocks noChangeArrowheads="1"/>
            </p:cNvSpPr>
            <p:nvPr/>
          </p:nvSpPr>
          <p:spPr bwMode="auto">
            <a:xfrm>
              <a:off x="2881" y="305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&amp;quot;</a:t>
              </a:r>
            </a:p>
          </p:txBody>
        </p:sp>
        <p:sp>
          <p:nvSpPr>
            <p:cNvPr id="925708" name="Rectangle 12"/>
            <p:cNvSpPr>
              <a:spLocks noChangeArrowheads="1"/>
            </p:cNvSpPr>
            <p:nvPr/>
          </p:nvSpPr>
          <p:spPr bwMode="auto">
            <a:xfrm>
              <a:off x="518" y="305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Quotation Mark</a:t>
              </a:r>
            </a:p>
          </p:txBody>
        </p:sp>
        <p:sp>
          <p:nvSpPr>
            <p:cNvPr id="925709" name="Rectangle 13"/>
            <p:cNvSpPr>
              <a:spLocks noChangeArrowheads="1"/>
            </p:cNvSpPr>
            <p:nvPr/>
          </p:nvSpPr>
          <p:spPr bwMode="auto">
            <a:xfrm>
              <a:off x="4151" y="374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10" name="Rectangle 14"/>
            <p:cNvSpPr>
              <a:spLocks noChangeArrowheads="1"/>
            </p:cNvSpPr>
            <p:nvPr/>
          </p:nvSpPr>
          <p:spPr bwMode="auto">
            <a:xfrm>
              <a:off x="2881" y="374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&amp;yen;</a:t>
              </a:r>
            </a:p>
          </p:txBody>
        </p:sp>
        <p:sp>
          <p:nvSpPr>
            <p:cNvPr id="925711" name="Rectangle 15"/>
            <p:cNvSpPr>
              <a:spLocks noChangeArrowheads="1"/>
            </p:cNvSpPr>
            <p:nvPr/>
          </p:nvSpPr>
          <p:spPr bwMode="auto">
            <a:xfrm>
              <a:off x="518" y="374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Japanese Yen</a:t>
              </a:r>
            </a:p>
          </p:txBody>
        </p:sp>
        <p:sp>
          <p:nvSpPr>
            <p:cNvPr id="925712" name="Rectangle 16"/>
            <p:cNvSpPr>
              <a:spLocks noChangeArrowheads="1"/>
            </p:cNvSpPr>
            <p:nvPr/>
          </p:nvSpPr>
          <p:spPr bwMode="auto">
            <a:xfrm>
              <a:off x="4151" y="282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13" name="Rectangle 17"/>
            <p:cNvSpPr>
              <a:spLocks noChangeArrowheads="1"/>
            </p:cNvSpPr>
            <p:nvPr/>
          </p:nvSpPr>
          <p:spPr bwMode="auto">
            <a:xfrm>
              <a:off x="2881" y="282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&amp;mdash;</a:t>
              </a:r>
            </a:p>
          </p:txBody>
        </p:sp>
        <p:sp>
          <p:nvSpPr>
            <p:cNvPr id="925714" name="Rectangle 18"/>
            <p:cNvSpPr>
              <a:spLocks noChangeArrowheads="1"/>
            </p:cNvSpPr>
            <p:nvPr/>
          </p:nvSpPr>
          <p:spPr bwMode="auto">
            <a:xfrm>
              <a:off x="518" y="282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Em Dash</a:t>
              </a:r>
            </a:p>
          </p:txBody>
        </p:sp>
        <p:sp>
          <p:nvSpPr>
            <p:cNvPr id="925715" name="Rectangle 19"/>
            <p:cNvSpPr>
              <a:spLocks noChangeArrowheads="1"/>
            </p:cNvSpPr>
            <p:nvPr/>
          </p:nvSpPr>
          <p:spPr bwMode="auto">
            <a:xfrm>
              <a:off x="4151" y="259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endParaRPr lang="en-US" sz="1900" noProof="1">
                <a:effectLst>
                  <a:outerShdw blurRad="38100" dist="38100" dir="2700000" algn="tl">
                    <a:srgbClr val="000000">
                      <a:alpha val="43137"/>
                    </a:srgbClr>
                  </a:outerShdw>
                </a:effectLst>
                <a:latin typeface="Courier New" pitchFamily="49" charset="0"/>
              </a:endParaRPr>
            </a:p>
          </p:txBody>
        </p:sp>
        <p:sp>
          <p:nvSpPr>
            <p:cNvPr id="925716" name="Rectangle 20"/>
            <p:cNvSpPr>
              <a:spLocks noChangeArrowheads="1"/>
            </p:cNvSpPr>
            <p:nvPr/>
          </p:nvSpPr>
          <p:spPr bwMode="auto">
            <a:xfrm>
              <a:off x="2881" y="259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&amp;nbsp;</a:t>
              </a:r>
            </a:p>
          </p:txBody>
        </p:sp>
        <p:sp>
          <p:nvSpPr>
            <p:cNvPr id="925717" name="Rectangle 21"/>
            <p:cNvSpPr>
              <a:spLocks noChangeArrowheads="1"/>
            </p:cNvSpPr>
            <p:nvPr/>
          </p:nvSpPr>
          <p:spPr bwMode="auto">
            <a:xfrm>
              <a:off x="518" y="259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Non-breaking Space</a:t>
              </a:r>
            </a:p>
          </p:txBody>
        </p:sp>
        <p:sp>
          <p:nvSpPr>
            <p:cNvPr id="925718" name="Rectangle 22"/>
            <p:cNvSpPr>
              <a:spLocks noChangeArrowheads="1"/>
            </p:cNvSpPr>
            <p:nvPr/>
          </p:nvSpPr>
          <p:spPr bwMode="auto">
            <a:xfrm>
              <a:off x="4151" y="2364"/>
              <a:ext cx="1088"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&amp;</a:t>
              </a:r>
            </a:p>
          </p:txBody>
        </p:sp>
        <p:sp>
          <p:nvSpPr>
            <p:cNvPr id="925719" name="Rectangle 23"/>
            <p:cNvSpPr>
              <a:spLocks noChangeArrowheads="1"/>
            </p:cNvSpPr>
            <p:nvPr/>
          </p:nvSpPr>
          <p:spPr bwMode="auto">
            <a:xfrm>
              <a:off x="2881" y="2364"/>
              <a:ext cx="1270"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&amp;amp;</a:t>
              </a:r>
            </a:p>
          </p:txBody>
        </p:sp>
        <p:sp>
          <p:nvSpPr>
            <p:cNvPr id="925720" name="Rectangle 24"/>
            <p:cNvSpPr>
              <a:spLocks noChangeArrowheads="1"/>
            </p:cNvSpPr>
            <p:nvPr/>
          </p:nvSpPr>
          <p:spPr bwMode="auto">
            <a:xfrm>
              <a:off x="518" y="2364"/>
              <a:ext cx="2363"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Ampersand</a:t>
              </a:r>
            </a:p>
          </p:txBody>
        </p:sp>
        <p:sp>
          <p:nvSpPr>
            <p:cNvPr id="925721" name="Rectangle 25"/>
            <p:cNvSpPr>
              <a:spLocks noChangeArrowheads="1"/>
            </p:cNvSpPr>
            <p:nvPr/>
          </p:nvSpPr>
          <p:spPr bwMode="auto">
            <a:xfrm>
              <a:off x="4151" y="213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&gt;</a:t>
              </a:r>
            </a:p>
          </p:txBody>
        </p:sp>
        <p:sp>
          <p:nvSpPr>
            <p:cNvPr id="925722" name="Rectangle 26"/>
            <p:cNvSpPr>
              <a:spLocks noChangeArrowheads="1"/>
            </p:cNvSpPr>
            <p:nvPr/>
          </p:nvSpPr>
          <p:spPr bwMode="auto">
            <a:xfrm>
              <a:off x="2881" y="213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&amp;gt;</a:t>
              </a:r>
            </a:p>
          </p:txBody>
        </p:sp>
        <p:sp>
          <p:nvSpPr>
            <p:cNvPr id="925723" name="Rectangle 27"/>
            <p:cNvSpPr>
              <a:spLocks noChangeArrowheads="1"/>
            </p:cNvSpPr>
            <p:nvPr/>
          </p:nvSpPr>
          <p:spPr bwMode="auto">
            <a:xfrm>
              <a:off x="518" y="213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Greater Than</a:t>
              </a:r>
            </a:p>
          </p:txBody>
        </p:sp>
        <p:sp>
          <p:nvSpPr>
            <p:cNvPr id="925724" name="Rectangle 28"/>
            <p:cNvSpPr>
              <a:spLocks noChangeArrowheads="1"/>
            </p:cNvSpPr>
            <p:nvPr/>
          </p:nvSpPr>
          <p:spPr bwMode="auto">
            <a:xfrm>
              <a:off x="4151" y="190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&lt;</a:t>
              </a:r>
            </a:p>
          </p:txBody>
        </p:sp>
        <p:sp>
          <p:nvSpPr>
            <p:cNvPr id="925725" name="Rectangle 29"/>
            <p:cNvSpPr>
              <a:spLocks noChangeArrowheads="1"/>
            </p:cNvSpPr>
            <p:nvPr/>
          </p:nvSpPr>
          <p:spPr bwMode="auto">
            <a:xfrm>
              <a:off x="2881" y="190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&amp;lt;</a:t>
              </a:r>
            </a:p>
          </p:txBody>
        </p:sp>
        <p:sp>
          <p:nvSpPr>
            <p:cNvPr id="925726" name="Rectangle 30"/>
            <p:cNvSpPr>
              <a:spLocks noChangeArrowheads="1"/>
            </p:cNvSpPr>
            <p:nvPr/>
          </p:nvSpPr>
          <p:spPr bwMode="auto">
            <a:xfrm>
              <a:off x="518" y="190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Less Than</a:t>
              </a:r>
            </a:p>
          </p:txBody>
        </p:sp>
        <p:sp>
          <p:nvSpPr>
            <p:cNvPr id="925727" name="Rectangle 31"/>
            <p:cNvSpPr>
              <a:spLocks noChangeArrowheads="1"/>
            </p:cNvSpPr>
            <p:nvPr/>
          </p:nvSpPr>
          <p:spPr bwMode="auto">
            <a:xfrm>
              <a:off x="4151" y="167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28" name="Rectangle 32"/>
            <p:cNvSpPr>
              <a:spLocks noChangeArrowheads="1"/>
            </p:cNvSpPr>
            <p:nvPr/>
          </p:nvSpPr>
          <p:spPr bwMode="auto">
            <a:xfrm>
              <a:off x="2881" y="167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&amp;trade;</a:t>
              </a:r>
            </a:p>
          </p:txBody>
        </p:sp>
        <p:sp>
          <p:nvSpPr>
            <p:cNvPr id="925729" name="Rectangle 33"/>
            <p:cNvSpPr>
              <a:spLocks noChangeArrowheads="1"/>
            </p:cNvSpPr>
            <p:nvPr/>
          </p:nvSpPr>
          <p:spPr bwMode="auto">
            <a:xfrm>
              <a:off x="518" y="167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Trademark Sign</a:t>
              </a:r>
            </a:p>
          </p:txBody>
        </p:sp>
        <p:sp>
          <p:nvSpPr>
            <p:cNvPr id="925730" name="Rectangle 34"/>
            <p:cNvSpPr>
              <a:spLocks noChangeArrowheads="1"/>
            </p:cNvSpPr>
            <p:nvPr/>
          </p:nvSpPr>
          <p:spPr bwMode="auto">
            <a:xfrm>
              <a:off x="4151" y="1444"/>
              <a:ext cx="1088"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31" name="Rectangle 35"/>
            <p:cNvSpPr>
              <a:spLocks noChangeArrowheads="1"/>
            </p:cNvSpPr>
            <p:nvPr/>
          </p:nvSpPr>
          <p:spPr bwMode="auto">
            <a:xfrm>
              <a:off x="2881" y="1444"/>
              <a:ext cx="1270"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&amp;reg;</a:t>
              </a:r>
            </a:p>
          </p:txBody>
        </p:sp>
        <p:sp>
          <p:nvSpPr>
            <p:cNvPr id="925732" name="Rectangle 36"/>
            <p:cNvSpPr>
              <a:spLocks noChangeArrowheads="1"/>
            </p:cNvSpPr>
            <p:nvPr/>
          </p:nvSpPr>
          <p:spPr bwMode="auto">
            <a:xfrm>
              <a:off x="518" y="1444"/>
              <a:ext cx="2363" cy="232"/>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Registered Trademark Sign</a:t>
              </a:r>
            </a:p>
          </p:txBody>
        </p:sp>
        <p:sp>
          <p:nvSpPr>
            <p:cNvPr id="925733" name="Rectangle 37"/>
            <p:cNvSpPr>
              <a:spLocks noChangeArrowheads="1"/>
            </p:cNvSpPr>
            <p:nvPr/>
          </p:nvSpPr>
          <p:spPr bwMode="auto">
            <a:xfrm>
              <a:off x="4151" y="1214"/>
              <a:ext cx="1088"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200" b="1" noProof="1">
                  <a:effectLst>
                    <a:outerShdw blurRad="38100" dist="38100" dir="2700000" algn="tl">
                      <a:srgbClr val="000000">
                        <a:alpha val="43137"/>
                      </a:srgbClr>
                    </a:outerShdw>
                  </a:effectLst>
                  <a:latin typeface="Consolas" pitchFamily="49" charset="0"/>
                  <a:cs typeface="Consolas" pitchFamily="49" charset="0"/>
                </a:rPr>
                <a:t>©</a:t>
              </a:r>
            </a:p>
          </p:txBody>
        </p:sp>
        <p:sp>
          <p:nvSpPr>
            <p:cNvPr id="925734" name="Rectangle 38"/>
            <p:cNvSpPr>
              <a:spLocks noChangeArrowheads="1"/>
            </p:cNvSpPr>
            <p:nvPr/>
          </p:nvSpPr>
          <p:spPr bwMode="auto">
            <a:xfrm>
              <a:off x="2881" y="1214"/>
              <a:ext cx="1270"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noProof="1">
                  <a:effectLst>
                    <a:outerShdw blurRad="38100" dist="38100" dir="2700000" algn="tl">
                      <a:srgbClr val="000000">
                        <a:alpha val="43137"/>
                      </a:srgbClr>
                    </a:outerShdw>
                  </a:effectLst>
                  <a:latin typeface="Consolas" pitchFamily="49" charset="0"/>
                  <a:cs typeface="Consolas" pitchFamily="49" charset="0"/>
                </a:rPr>
                <a:t>&amp;copy;</a:t>
              </a:r>
            </a:p>
          </p:txBody>
        </p:sp>
        <p:sp>
          <p:nvSpPr>
            <p:cNvPr id="925735" name="Rectangle 39"/>
            <p:cNvSpPr>
              <a:spLocks noChangeArrowheads="1"/>
            </p:cNvSpPr>
            <p:nvPr/>
          </p:nvSpPr>
          <p:spPr bwMode="auto">
            <a:xfrm>
              <a:off x="518" y="1214"/>
              <a:ext cx="2363" cy="230"/>
            </a:xfrm>
            <a:prstGeom prst="rect">
              <a:avLst/>
            </a:prstGeom>
            <a:noFill/>
            <a:ln w="28575">
              <a:noFill/>
              <a:miter lim="800000"/>
              <a:headEnd/>
              <a:tailEnd/>
            </a:ln>
            <a:effectLst/>
          </p:spPr>
          <p:txBody>
            <a:bodyPr anchor="ctr"/>
            <a:lstStyle/>
            <a:p>
              <a:pPr algn="ctr">
                <a:lnSpc>
                  <a:spcPct val="95000"/>
                </a:lnSpc>
                <a:spcBef>
                  <a:spcPct val="40000"/>
                </a:spcBef>
                <a:buClr>
                  <a:schemeClr val="tx1"/>
                </a:buClr>
                <a:defRPr/>
              </a:pPr>
              <a:r>
                <a:rPr lang="en-US" sz="2000" b="1" dirty="0">
                  <a:effectLst>
                    <a:outerShdw blurRad="38100" dist="38100" dir="2700000" algn="tl">
                      <a:srgbClr val="000000">
                        <a:alpha val="43137"/>
                      </a:srgbClr>
                    </a:outerShdw>
                  </a:effectLst>
                </a:rPr>
                <a:t>Copyright Sign</a:t>
              </a:r>
            </a:p>
          </p:txBody>
        </p:sp>
        <p:sp>
          <p:nvSpPr>
            <p:cNvPr id="925736" name="Rectangle 40"/>
            <p:cNvSpPr>
              <a:spLocks noChangeArrowheads="1"/>
            </p:cNvSpPr>
            <p:nvPr/>
          </p:nvSpPr>
          <p:spPr bwMode="auto">
            <a:xfrm>
              <a:off x="4151" y="984"/>
              <a:ext cx="1088" cy="230"/>
            </a:xfrm>
            <a:prstGeom prst="rect">
              <a:avLst/>
            </a:prstGeom>
            <a:solidFill>
              <a:schemeClr val="accent5">
                <a:lumMod val="75000"/>
                <a:alpha val="50000"/>
              </a:schemeClr>
            </a:solidFill>
            <a:ln w="28575">
              <a:noFill/>
              <a:miter lim="800000"/>
              <a:headEnd/>
              <a:tailEnd/>
            </a:ln>
            <a:effectLst/>
          </p:spPr>
          <p:txBody>
            <a:bodyPr anchor="ctr"/>
            <a:lstStyle/>
            <a:p>
              <a:pPr algn="ctr">
                <a:lnSpc>
                  <a:spcPct val="95000"/>
                </a:lnSpc>
                <a:spcBef>
                  <a:spcPct val="40000"/>
                </a:spcBef>
                <a:buClr>
                  <a:schemeClr val="tx1"/>
                </a:buClr>
                <a:defRPr/>
              </a:pPr>
              <a:r>
                <a:rPr lang="en-US" sz="2400" b="1" dirty="0">
                  <a:effectLst>
                    <a:outerShdw blurRad="38100" dist="38100" dir="2700000" algn="tl">
                      <a:srgbClr val="000000">
                        <a:alpha val="43137"/>
                      </a:srgbClr>
                    </a:outerShdw>
                  </a:effectLst>
                </a:rPr>
                <a:t>Symbol</a:t>
              </a:r>
            </a:p>
          </p:txBody>
        </p:sp>
        <p:sp>
          <p:nvSpPr>
            <p:cNvPr id="925737" name="Rectangle 41"/>
            <p:cNvSpPr>
              <a:spLocks noChangeArrowheads="1"/>
            </p:cNvSpPr>
            <p:nvPr/>
          </p:nvSpPr>
          <p:spPr bwMode="auto">
            <a:xfrm>
              <a:off x="2881" y="984"/>
              <a:ext cx="1270" cy="230"/>
            </a:xfrm>
            <a:prstGeom prst="rect">
              <a:avLst/>
            </a:prstGeom>
            <a:solidFill>
              <a:schemeClr val="accent5">
                <a:lumMod val="75000"/>
                <a:alpha val="50000"/>
              </a:schemeClr>
            </a:solidFill>
            <a:ln w="28575">
              <a:noFill/>
              <a:miter lim="800000"/>
              <a:headEnd/>
              <a:tailEnd/>
            </a:ln>
            <a:effectLst/>
          </p:spPr>
          <p:txBody>
            <a:bodyPr anchor="ctr"/>
            <a:lstStyle/>
            <a:p>
              <a:pPr algn="ctr">
                <a:lnSpc>
                  <a:spcPct val="95000"/>
                </a:lnSpc>
                <a:spcBef>
                  <a:spcPct val="40000"/>
                </a:spcBef>
                <a:buClr>
                  <a:schemeClr val="tx1"/>
                </a:buClr>
                <a:defRPr/>
              </a:pPr>
              <a:r>
                <a:rPr lang="en-US" sz="2400" b="1" dirty="0">
                  <a:effectLst>
                    <a:outerShdw blurRad="38100" dist="38100" dir="2700000" algn="tl">
                      <a:srgbClr val="000000">
                        <a:alpha val="43137"/>
                      </a:srgbClr>
                    </a:outerShdw>
                  </a:effectLst>
                </a:rPr>
                <a:t>HTML Entity</a:t>
              </a:r>
            </a:p>
          </p:txBody>
        </p:sp>
        <p:sp>
          <p:nvSpPr>
            <p:cNvPr id="925738" name="Rectangle 42"/>
            <p:cNvSpPr>
              <a:spLocks noChangeArrowheads="1"/>
            </p:cNvSpPr>
            <p:nvPr/>
          </p:nvSpPr>
          <p:spPr bwMode="auto">
            <a:xfrm>
              <a:off x="518" y="984"/>
              <a:ext cx="2363" cy="230"/>
            </a:xfrm>
            <a:prstGeom prst="rect">
              <a:avLst/>
            </a:prstGeom>
            <a:solidFill>
              <a:schemeClr val="accent5">
                <a:lumMod val="75000"/>
                <a:alpha val="50000"/>
              </a:schemeClr>
            </a:solidFill>
            <a:ln w="28575">
              <a:noFill/>
              <a:miter lim="800000"/>
              <a:headEnd/>
              <a:tailEnd/>
            </a:ln>
            <a:effectLst/>
          </p:spPr>
          <p:txBody>
            <a:bodyPr anchor="ctr"/>
            <a:lstStyle/>
            <a:p>
              <a:pPr algn="ctr">
                <a:lnSpc>
                  <a:spcPct val="95000"/>
                </a:lnSpc>
                <a:spcBef>
                  <a:spcPct val="40000"/>
                </a:spcBef>
                <a:buClr>
                  <a:schemeClr val="tx1"/>
                </a:buClr>
                <a:defRPr/>
              </a:pPr>
              <a:r>
                <a:rPr lang="en-US" sz="2400" b="1" dirty="0">
                  <a:effectLst>
                    <a:outerShdw blurRad="38100" dist="38100" dir="2700000" algn="tl">
                      <a:srgbClr val="000000">
                        <a:alpha val="43137"/>
                      </a:srgbClr>
                    </a:outerShdw>
                  </a:effectLst>
                </a:rPr>
                <a:t>Symbol Name</a:t>
              </a:r>
            </a:p>
          </p:txBody>
        </p:sp>
        <p:sp>
          <p:nvSpPr>
            <p:cNvPr id="925739" name="Line 43"/>
            <p:cNvSpPr>
              <a:spLocks noChangeShapeType="1"/>
            </p:cNvSpPr>
            <p:nvPr/>
          </p:nvSpPr>
          <p:spPr bwMode="auto">
            <a:xfrm>
              <a:off x="518" y="984"/>
              <a:ext cx="4721" cy="0"/>
            </a:xfrm>
            <a:prstGeom prst="line">
              <a:avLst/>
            </a:prstGeom>
            <a:noFill/>
            <a:ln w="25400" cap="sq">
              <a:solidFill>
                <a:schemeClr val="accent5">
                  <a:lumMod val="20000"/>
                  <a:lumOff val="80000"/>
                </a:schemeClr>
              </a:solidFill>
              <a:round/>
              <a:headEnd/>
              <a:tailEnd/>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5740" name="Line 44"/>
            <p:cNvSpPr>
              <a:spLocks noChangeShapeType="1"/>
            </p:cNvSpPr>
            <p:nvPr/>
          </p:nvSpPr>
          <p:spPr bwMode="auto">
            <a:xfrm>
              <a:off x="518" y="3974"/>
              <a:ext cx="4721" cy="0"/>
            </a:xfrm>
            <a:prstGeom prst="line">
              <a:avLst/>
            </a:prstGeom>
            <a:noFill/>
            <a:ln w="25400" cap="sq">
              <a:solidFill>
                <a:schemeClr val="accent5">
                  <a:lumMod val="20000"/>
                  <a:lumOff val="80000"/>
                </a:schemeClr>
              </a:solidFill>
              <a:round/>
              <a:headEnd/>
              <a:tailEnd/>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5741" name="Line 45"/>
            <p:cNvSpPr>
              <a:spLocks noChangeShapeType="1"/>
            </p:cNvSpPr>
            <p:nvPr/>
          </p:nvSpPr>
          <p:spPr bwMode="auto">
            <a:xfrm>
              <a:off x="518" y="984"/>
              <a:ext cx="0" cy="2990"/>
            </a:xfrm>
            <a:prstGeom prst="line">
              <a:avLst/>
            </a:prstGeom>
            <a:noFill/>
            <a:ln w="25400" cap="sq">
              <a:solidFill>
                <a:schemeClr val="accent5">
                  <a:lumMod val="20000"/>
                  <a:lumOff val="80000"/>
                </a:schemeClr>
              </a:solidFill>
              <a:round/>
              <a:headEnd/>
              <a:tailEnd/>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5742" name="Line 46"/>
            <p:cNvSpPr>
              <a:spLocks noChangeShapeType="1"/>
            </p:cNvSpPr>
            <p:nvPr/>
          </p:nvSpPr>
          <p:spPr bwMode="auto">
            <a:xfrm>
              <a:off x="5239" y="984"/>
              <a:ext cx="0" cy="2990"/>
            </a:xfrm>
            <a:prstGeom prst="line">
              <a:avLst/>
            </a:prstGeom>
            <a:noFill/>
            <a:ln w="25400" cap="sq">
              <a:solidFill>
                <a:schemeClr val="accent5">
                  <a:lumMod val="20000"/>
                  <a:lumOff val="80000"/>
                </a:schemeClr>
              </a:solidFill>
              <a:round/>
              <a:headEnd/>
              <a:tailEnd/>
            </a:ln>
            <a:effectLst/>
          </p:spPr>
          <p:txBody>
            <a:bodyPr wrap="none"/>
            <a:lstStyle/>
            <a:p>
              <a:pPr>
                <a:defRPr/>
              </a:pPr>
              <a:endParaRPr lang="en-US" dirty="0">
                <a:effectLst>
                  <a:outerShdw blurRad="38100" dist="38100" dir="2700000" algn="tl">
                    <a:srgbClr val="000000">
                      <a:alpha val="43137"/>
                    </a:srgbClr>
                  </a:outerShdw>
                </a:effectLst>
              </a:endParaRPr>
            </a:p>
          </p:txBody>
        </p:sp>
        <p:sp>
          <p:nvSpPr>
            <p:cNvPr id="925763" name="Line 67"/>
            <p:cNvSpPr>
              <a:spLocks noChangeShapeType="1"/>
            </p:cNvSpPr>
            <p:nvPr/>
          </p:nvSpPr>
          <p:spPr bwMode="auto">
            <a:xfrm>
              <a:off x="2881" y="984"/>
              <a:ext cx="0" cy="299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64" name="Line 68"/>
            <p:cNvSpPr>
              <a:spLocks noChangeShapeType="1"/>
            </p:cNvSpPr>
            <p:nvPr/>
          </p:nvSpPr>
          <p:spPr bwMode="auto">
            <a:xfrm>
              <a:off x="4151" y="984"/>
              <a:ext cx="0" cy="299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65" name="Line 69"/>
            <p:cNvSpPr>
              <a:spLocks noChangeShapeType="1"/>
            </p:cNvSpPr>
            <p:nvPr/>
          </p:nvSpPr>
          <p:spPr bwMode="auto">
            <a:xfrm>
              <a:off x="518" y="121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70" name="Line 74"/>
            <p:cNvSpPr>
              <a:spLocks noChangeShapeType="1"/>
            </p:cNvSpPr>
            <p:nvPr/>
          </p:nvSpPr>
          <p:spPr bwMode="auto">
            <a:xfrm>
              <a:off x="518" y="144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75" name="Line 79"/>
            <p:cNvSpPr>
              <a:spLocks noChangeShapeType="1"/>
            </p:cNvSpPr>
            <p:nvPr/>
          </p:nvSpPr>
          <p:spPr bwMode="auto">
            <a:xfrm>
              <a:off x="518" y="167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80" name="Line 84"/>
            <p:cNvSpPr>
              <a:spLocks noChangeShapeType="1"/>
            </p:cNvSpPr>
            <p:nvPr/>
          </p:nvSpPr>
          <p:spPr bwMode="auto">
            <a:xfrm>
              <a:off x="518" y="190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85" name="Line 89"/>
            <p:cNvSpPr>
              <a:spLocks noChangeShapeType="1"/>
            </p:cNvSpPr>
            <p:nvPr/>
          </p:nvSpPr>
          <p:spPr bwMode="auto">
            <a:xfrm>
              <a:off x="518" y="213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90" name="Line 94"/>
            <p:cNvSpPr>
              <a:spLocks noChangeShapeType="1"/>
            </p:cNvSpPr>
            <p:nvPr/>
          </p:nvSpPr>
          <p:spPr bwMode="auto">
            <a:xfrm>
              <a:off x="518" y="236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795" name="Line 99"/>
            <p:cNvSpPr>
              <a:spLocks noChangeShapeType="1"/>
            </p:cNvSpPr>
            <p:nvPr/>
          </p:nvSpPr>
          <p:spPr bwMode="auto">
            <a:xfrm>
              <a:off x="518" y="259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25800" name="Line 104"/>
            <p:cNvSpPr>
              <a:spLocks noChangeShapeType="1"/>
            </p:cNvSpPr>
            <p:nvPr/>
          </p:nvSpPr>
          <p:spPr bwMode="auto">
            <a:xfrm>
              <a:off x="518" y="282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sz="22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25805" name="Line 109"/>
            <p:cNvSpPr>
              <a:spLocks noChangeShapeType="1"/>
            </p:cNvSpPr>
            <p:nvPr/>
          </p:nvSpPr>
          <p:spPr bwMode="auto">
            <a:xfrm>
              <a:off x="518" y="305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812" name="Line 116"/>
            <p:cNvSpPr>
              <a:spLocks noChangeShapeType="1"/>
            </p:cNvSpPr>
            <p:nvPr/>
          </p:nvSpPr>
          <p:spPr bwMode="auto">
            <a:xfrm>
              <a:off x="518" y="328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819" name="Line 123"/>
            <p:cNvSpPr>
              <a:spLocks noChangeShapeType="1"/>
            </p:cNvSpPr>
            <p:nvPr/>
          </p:nvSpPr>
          <p:spPr bwMode="auto">
            <a:xfrm>
              <a:off x="518" y="351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sp>
          <p:nvSpPr>
            <p:cNvPr id="925826" name="Line 130"/>
            <p:cNvSpPr>
              <a:spLocks noChangeShapeType="1"/>
            </p:cNvSpPr>
            <p:nvPr/>
          </p:nvSpPr>
          <p:spPr bwMode="auto">
            <a:xfrm>
              <a:off x="518" y="3744"/>
              <a:ext cx="4721" cy="0"/>
            </a:xfrm>
            <a:prstGeom prst="line">
              <a:avLst/>
            </a:prstGeom>
            <a:noFill/>
            <a:ln w="12700">
              <a:solidFill>
                <a:schemeClr val="accent5">
                  <a:lumMod val="20000"/>
                  <a:lumOff val="80000"/>
                </a:schemeClr>
              </a:solidFill>
              <a:round/>
              <a:headEnd/>
              <a:tailEnd/>
            </a:ln>
            <a:effectLst/>
          </p:spPr>
          <p:txBody>
            <a:bodyPr anchor="ctr"/>
            <a:lstStyle/>
            <a:p>
              <a:pPr>
                <a:defRPr/>
              </a:pPr>
              <a:endParaRPr lang="en-US" dirty="0">
                <a:effectLst>
                  <a:outerShdw blurRad="38100" dist="38100" dir="2700000" algn="tl">
                    <a:srgbClr val="000000">
                      <a:alpha val="43137"/>
                    </a:srgbClr>
                  </a:outerShdw>
                </a:effectLst>
              </a:endParaRPr>
            </a:p>
          </p:txBody>
        </p:sp>
      </p:grpSp>
      <p:sp>
        <p:nvSpPr>
          <p:cNvPr id="61" name="Slide Number Placeholder 3"/>
          <p:cNvSpPr txBox="1">
            <a:spLocks/>
          </p:cNvSpPr>
          <p:nvPr/>
        </p:nvSpPr>
        <p:spPr>
          <a:xfrm>
            <a:off x="10134600" y="6553200"/>
            <a:ext cx="457200" cy="228600"/>
          </a:xfrm>
          <a:prstGeom prst="rect">
            <a:avLst/>
          </a:prstGeom>
        </p:spPr>
        <p:txBody>
          <a:bodyPr/>
          <a:lstStyle/>
          <a:p>
            <a:pPr lvl="0">
              <a:defRPr/>
            </a:pPr>
            <a:fld id="{58452FF4-89E3-4D1B-9927-2DBDC00E58D7}" type="slidenum">
              <a:rPr lang="en-US" sz="1100"/>
              <a:pPr lvl="0">
                <a:defRPr/>
              </a:pPr>
              <a:t>34</a:t>
            </a:fld>
            <a:endParaRPr lang="en-US" sz="1100" dirty="0">
              <a:solidFill>
                <a:srgbClr val="EBFFC2"/>
              </a:solidFill>
              <a:latin typeface="Corbel" pitchFamily="34" charset="0"/>
            </a:endParaRPr>
          </a:p>
        </p:txBody>
      </p:sp>
    </p:spTree>
    <p:extLst>
      <p:ext uri="{BB962C8B-B14F-4D97-AF65-F5344CB8AC3E}">
        <p14:creationId xmlns:p14="http://schemas.microsoft.com/office/powerpoint/2010/main" val="1386127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5810" name="Rectangle 2"/>
          <p:cNvSpPr>
            <a:spLocks noGrp="1" noChangeArrowheads="1"/>
          </p:cNvSpPr>
          <p:nvPr>
            <p:ph type="title"/>
          </p:nvPr>
        </p:nvSpPr>
        <p:spPr/>
        <p:txBody>
          <a:bodyPr/>
          <a:lstStyle/>
          <a:p>
            <a:pPr>
              <a:defRPr/>
            </a:pPr>
            <a:r>
              <a:rPr lang="en-US" dirty="0" smtClean="0">
                <a:solidFill>
                  <a:schemeClr val="tx1"/>
                </a:solidFill>
              </a:rPr>
              <a:t>Special Characters – Example</a:t>
            </a:r>
            <a:endParaRPr lang="bg-BG" dirty="0" smtClean="0">
              <a:solidFill>
                <a:schemeClr val="tx1"/>
              </a:solidFill>
            </a:endParaRP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35</a:t>
            </a:fld>
            <a:endParaRPr lang="en-US" dirty="0"/>
          </a:p>
        </p:txBody>
      </p:sp>
      <p:sp>
        <p:nvSpPr>
          <p:cNvPr id="1015811" name="Rectangle 3"/>
          <p:cNvSpPr>
            <a:spLocks noChangeArrowheads="1"/>
          </p:cNvSpPr>
          <p:nvPr/>
        </p:nvSpPr>
        <p:spPr bwMode="auto">
          <a:xfrm>
            <a:off x="2132015" y="1803312"/>
            <a:ext cx="7926386" cy="31393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&lt;p&gt;[&amp;gt;&amp;gt;&amp;nbsp;&amp;nbsp;Welcome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&amp;nbsp;&amp;nbsp;&amp;lt;&amp;lt;]&lt;/p&gt;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&lt;p&gt;&amp;#9658;I have following cards: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A&amp;#9827;, K&amp;#9830; and 9&amp;#9829;.&lt;/p&gt;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&lt;p&gt;&amp;#9658;I prefer hard rock &amp;#9835;</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music &amp;#9835;&lt;/p&gt;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&lt;p&gt;&amp;copy; 2006 by Svetlin Nakov &amp;amp; his team&lt;/p&gt;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&lt;p&gt;Telerik Academy™&lt;/p&gt;</a:t>
            </a:r>
          </a:p>
        </p:txBody>
      </p:sp>
      <p:sp>
        <p:nvSpPr>
          <p:cNvPr id="5" name="Rectangle 4"/>
          <p:cNvSpPr/>
          <p:nvPr/>
        </p:nvSpPr>
        <p:spPr>
          <a:xfrm>
            <a:off x="6676912" y="1223666"/>
            <a:ext cx="3381489"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pPr>
            <a:r>
              <a:rPr lang="en-US" sz="2600" b="1" dirty="0">
                <a:effectLst>
                  <a:outerShdw blurRad="38100" dist="38100" dir="2700000" algn="tl">
                    <a:srgbClr val="000000">
                      <a:alpha val="43137"/>
                    </a:srgbClr>
                  </a:outerShdw>
                </a:effectLst>
                <a:latin typeface="Corbel"/>
              </a:rPr>
              <a:t>special-chars.html</a:t>
            </a:r>
          </a:p>
        </p:txBody>
      </p:sp>
    </p:spTree>
    <p:extLst>
      <p:ext uri="{BB962C8B-B14F-4D97-AF65-F5344CB8AC3E}">
        <p14:creationId xmlns:p14="http://schemas.microsoft.com/office/powerpoint/2010/main" val="195530444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5810" name="Rectangle 2"/>
          <p:cNvSpPr>
            <a:spLocks noGrp="1" noChangeArrowheads="1"/>
          </p:cNvSpPr>
          <p:nvPr>
            <p:ph type="title"/>
          </p:nvPr>
        </p:nvSpPr>
        <p:spPr/>
        <p:txBody>
          <a:bodyPr/>
          <a:lstStyle/>
          <a:p>
            <a:pPr>
              <a:defRPr/>
            </a:pPr>
            <a:r>
              <a:rPr lang="en-US" dirty="0" smtClean="0"/>
              <a:t>Special Chars – Example (2)</a:t>
            </a:r>
            <a:endParaRPr lang="bg-BG" dirty="0" smtClean="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36</a:t>
            </a:fld>
            <a:endParaRPr lang="en-US" dirty="0"/>
          </a:p>
        </p:txBody>
      </p:sp>
      <p:sp>
        <p:nvSpPr>
          <p:cNvPr id="1015811" name="Rectangle 3"/>
          <p:cNvSpPr>
            <a:spLocks noChangeArrowheads="1"/>
          </p:cNvSpPr>
          <p:nvPr/>
        </p:nvSpPr>
        <p:spPr bwMode="auto">
          <a:xfrm>
            <a:off x="2132015" y="1356623"/>
            <a:ext cx="7926386" cy="31393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&lt;p&gt;[&amp;gt;&amp;gt;&amp;nbsp;&amp;nbsp;Welcome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&amp;nbsp;&amp;nbsp;&amp;lt;&amp;lt;]&lt;/p&gt;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&lt;p&gt;&amp;#9658;I have following cards:</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A&amp;#9827;, K&amp;#9830; and 9&amp;#9829;.&lt;/p&gt;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&lt;p&gt;&amp;#9658;I prefer hard rock &amp;#9835;</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music &amp;#9835;&lt;/p&gt;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&lt;p&gt;&amp;copy; 2006 by Svetlin Nakov &amp;amp; his team&lt;/p&gt;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&lt;p&gt;Telerik Academy™&lt;/p&gt;</a:t>
            </a:r>
          </a:p>
        </p:txBody>
      </p:sp>
      <p:sp>
        <p:nvSpPr>
          <p:cNvPr id="5" name="Rectangle 4"/>
          <p:cNvSpPr/>
          <p:nvPr/>
        </p:nvSpPr>
        <p:spPr>
          <a:xfrm>
            <a:off x="6676912" y="1066800"/>
            <a:ext cx="3381489" cy="579646"/>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pPr>
            <a:r>
              <a:rPr lang="en-US" sz="2600" b="1" dirty="0">
                <a:solidFill>
                  <a:srgbClr val="EBFFD2"/>
                </a:solidFill>
                <a:effectLst>
                  <a:outerShdw blurRad="38100" dist="38100" dir="2700000" algn="tl">
                    <a:srgbClr val="000000">
                      <a:alpha val="43137"/>
                    </a:srgbClr>
                  </a:outerShdw>
                </a:effectLst>
                <a:latin typeface="Corbel"/>
              </a:rPr>
              <a:t>special-chars.html</a:t>
            </a:r>
            <a:endParaRPr lang="en-US" sz="26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1624" y="1828800"/>
            <a:ext cx="6501355" cy="4343400"/>
          </a:xfrm>
          <a:prstGeom prst="roundRect">
            <a:avLst>
              <a:gd name="adj" fmla="val 2404"/>
            </a:avLst>
          </a:prstGeom>
          <a:noFill/>
          <a:ln w="9525">
            <a:noFill/>
            <a:miter lim="800000"/>
            <a:headEnd/>
            <a:tailEnd/>
          </a:ln>
        </p:spPr>
      </p:pic>
    </p:spTree>
    <p:extLst>
      <p:ext uri="{BB962C8B-B14F-4D97-AF65-F5344CB8AC3E}">
        <p14:creationId xmlns:p14="http://schemas.microsoft.com/office/powerpoint/2010/main" val="13198561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a:xfrm>
            <a:off x="1981200" y="4495802"/>
            <a:ext cx="8229600" cy="1447798"/>
          </a:xfrm>
        </p:spPr>
        <p:txBody>
          <a:bodyPr>
            <a:normAutofit fontScale="90000"/>
          </a:bodyPr>
          <a:lstStyle/>
          <a:p>
            <a:r>
              <a:rPr lang="en-US" dirty="0" smtClean="0"/>
              <a:t>Using </a:t>
            </a:r>
            <a:r>
              <a:rPr lang="en-US" dirty="0" smtClean="0">
                <a:latin typeface="Consolas" pitchFamily="49" charset="0"/>
              </a:rPr>
              <a:t>&lt;DIV&gt;</a:t>
            </a:r>
            <a:r>
              <a:rPr lang="en-US" dirty="0" smtClean="0"/>
              <a:t> and </a:t>
            </a:r>
            <a:r>
              <a:rPr lang="en-US" dirty="0" smtClean="0">
                <a:latin typeface="Consolas" pitchFamily="49" charset="0"/>
              </a:rPr>
              <a:t>&lt;SPAN&gt;</a:t>
            </a:r>
            <a:r>
              <a:rPr lang="en-US" dirty="0" smtClean="0"/>
              <a:t> Block and Inline Elements</a:t>
            </a:r>
            <a:endParaRPr lang="bg-BG" dirty="0"/>
          </a:p>
        </p:txBody>
      </p:sp>
      <p:pic>
        <p:nvPicPr>
          <p:cNvPr id="13314" name="Picture 2" descr="http://www.instantshift.com/wp-content/uploads/2009/11/cssbm-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08321">
            <a:off x="6297825" y="1210905"/>
            <a:ext cx="3657600" cy="2585498"/>
          </a:xfrm>
          <a:prstGeom prst="roundRect">
            <a:avLst>
              <a:gd name="adj" fmla="val 12629"/>
            </a:avLst>
          </a:prstGeom>
          <a:ln>
            <a:noFill/>
          </a:ln>
          <a:effectLst>
            <a:softEdge rad="112500"/>
          </a:effectLst>
        </p:spPr>
      </p:pic>
      <p:pic>
        <p:nvPicPr>
          <p:cNvPr id="14338" name="Picture 2" descr="http://i.expression.microsoft.com/dd326790.PixieMill03_09(en-us,MSDN.10).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48508">
            <a:off x="2223798" y="1212846"/>
            <a:ext cx="3532943" cy="2625398"/>
          </a:xfrm>
          <a:prstGeom prst="roundRect">
            <a:avLst>
              <a:gd name="adj" fmla="val 12629"/>
            </a:avLst>
          </a:prstGeom>
          <a:ln>
            <a:noFill/>
          </a:ln>
          <a:effectLst>
            <a:softEdge rad="112500"/>
          </a:effectLst>
        </p:spPr>
      </p:pic>
    </p:spTree>
    <p:extLst>
      <p:ext uri="{BB962C8B-B14F-4D97-AF65-F5344CB8AC3E}">
        <p14:creationId xmlns:p14="http://schemas.microsoft.com/office/powerpoint/2010/main" val="180247816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p:txBody>
          <a:bodyPr/>
          <a:lstStyle/>
          <a:p>
            <a:pPr>
              <a:defRPr/>
            </a:pPr>
            <a:r>
              <a:rPr lang="en-US" dirty="0" smtClean="0"/>
              <a:t>Block and Inline Elements</a:t>
            </a:r>
            <a:endParaRPr lang="bg-BG" dirty="0" smtClean="0"/>
          </a:p>
        </p:txBody>
      </p:sp>
      <p:sp>
        <p:nvSpPr>
          <p:cNvPr id="1062915" name="Rectangle 3"/>
          <p:cNvSpPr>
            <a:spLocks noGrp="1" noChangeArrowheads="1"/>
          </p:cNvSpPr>
          <p:nvPr>
            <p:ph idx="1"/>
          </p:nvPr>
        </p:nvSpPr>
        <p:spPr/>
        <p:txBody>
          <a:bodyPr/>
          <a:lstStyle/>
          <a:p>
            <a:pPr>
              <a:defRPr/>
            </a:pPr>
            <a:r>
              <a:rPr lang="en-US" dirty="0" smtClean="0"/>
              <a:t>Block elements add a line break before and after them</a:t>
            </a:r>
          </a:p>
          <a:p>
            <a:pPr lvl="1">
              <a:defRPr/>
            </a:pPr>
            <a:r>
              <a:rPr lang="en-US" dirty="0" smtClean="0">
                <a:latin typeface="Consolas" pitchFamily="49" charset="0"/>
                <a:cs typeface="Consolas" pitchFamily="49" charset="0"/>
              </a:rPr>
              <a:t>&lt;div&gt;</a:t>
            </a:r>
            <a:r>
              <a:rPr lang="en-US" dirty="0" smtClean="0"/>
              <a:t> is a block element</a:t>
            </a:r>
          </a:p>
          <a:p>
            <a:pPr lvl="1">
              <a:defRPr/>
            </a:pPr>
            <a:r>
              <a:rPr lang="en-US" dirty="0" smtClean="0"/>
              <a:t>Other block elements are </a:t>
            </a:r>
            <a:r>
              <a:rPr lang="en-US" dirty="0" smtClean="0">
                <a:latin typeface="Consolas" pitchFamily="49" charset="0"/>
                <a:cs typeface="Consolas" pitchFamily="49" charset="0"/>
              </a:rPr>
              <a:t>&lt;table&gt;</a:t>
            </a:r>
            <a:r>
              <a:rPr lang="en-US" dirty="0" smtClean="0"/>
              <a:t>, </a:t>
            </a:r>
            <a:r>
              <a:rPr lang="en-US" dirty="0" smtClean="0">
                <a:latin typeface="Consolas" pitchFamily="49" charset="0"/>
                <a:cs typeface="Consolas" pitchFamily="49" charset="0"/>
              </a:rPr>
              <a:t>&lt;hr&gt;</a:t>
            </a:r>
            <a:r>
              <a:rPr lang="en-US" dirty="0" smtClean="0"/>
              <a:t>, headings, lists, </a:t>
            </a:r>
            <a:r>
              <a:rPr lang="en-US" dirty="0" smtClean="0">
                <a:latin typeface="Consolas" pitchFamily="49" charset="0"/>
                <a:cs typeface="Consolas" pitchFamily="49" charset="0"/>
              </a:rPr>
              <a:t>&lt;p&gt;</a:t>
            </a:r>
            <a:r>
              <a:rPr lang="en-US" dirty="0" smtClean="0"/>
              <a:t> and etc.</a:t>
            </a:r>
          </a:p>
          <a:p>
            <a:pPr>
              <a:defRPr/>
            </a:pPr>
            <a:r>
              <a:rPr lang="en-US" dirty="0" smtClean="0"/>
              <a:t>Inline elements don’t break the text before and after them</a:t>
            </a:r>
          </a:p>
          <a:p>
            <a:pPr lvl="1">
              <a:defRPr/>
            </a:pPr>
            <a:r>
              <a:rPr lang="en-US" dirty="0" smtClean="0">
                <a:latin typeface="Consolas" pitchFamily="49" charset="0"/>
                <a:cs typeface="Consolas" pitchFamily="49" charset="0"/>
              </a:rPr>
              <a:t>&lt;span&gt;</a:t>
            </a:r>
            <a:r>
              <a:rPr lang="en-US" dirty="0" smtClean="0"/>
              <a:t> is an inline element</a:t>
            </a:r>
          </a:p>
          <a:p>
            <a:pPr lvl="1">
              <a:defRPr/>
            </a:pPr>
            <a:r>
              <a:rPr lang="en-US" dirty="0" smtClean="0"/>
              <a:t>Most HTML elements are inline, e.g. </a:t>
            </a:r>
            <a:r>
              <a:rPr lang="en-US" dirty="0" smtClean="0">
                <a:latin typeface="Consolas" pitchFamily="49" charset="0"/>
                <a:cs typeface="Consolas" pitchFamily="49" charset="0"/>
              </a:rPr>
              <a:t>&lt;a&gt;</a:t>
            </a:r>
            <a:endParaRPr lang="bg-BG" dirty="0" smtClean="0">
              <a:latin typeface="Consolas" pitchFamily="49" charset="0"/>
              <a:cs typeface="Consolas" pitchFamily="49" charset="0"/>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360397055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lstStyle/>
          <a:p>
            <a:pPr>
              <a:defRPr/>
            </a:pPr>
            <a:r>
              <a:rPr lang="en-US" dirty="0" smtClean="0"/>
              <a:t>The &lt;div&gt; Tag</a:t>
            </a:r>
          </a:p>
        </p:txBody>
      </p:sp>
      <p:sp>
        <p:nvSpPr>
          <p:cNvPr id="944131" name="Rectangle 3"/>
          <p:cNvSpPr>
            <a:spLocks noGrp="1" noChangeArrowheads="1"/>
          </p:cNvSpPr>
          <p:nvPr>
            <p:ph idx="1"/>
          </p:nvPr>
        </p:nvSpPr>
        <p:spPr/>
        <p:txBody>
          <a:bodyPr/>
          <a:lstStyle/>
          <a:p>
            <a:pPr>
              <a:spcBef>
                <a:spcPct val="30000"/>
              </a:spcBef>
              <a:defRPr/>
            </a:pPr>
            <a:r>
              <a:rPr lang="en-US" dirty="0" smtClean="0">
                <a:latin typeface="Consolas" pitchFamily="49" charset="0"/>
                <a:cs typeface="Consolas" pitchFamily="49" charset="0"/>
              </a:rPr>
              <a:t>&lt;div&gt;</a:t>
            </a:r>
            <a:r>
              <a:rPr lang="en-US" dirty="0" smtClean="0"/>
              <a:t> creates logical divisions within a page</a:t>
            </a:r>
          </a:p>
          <a:p>
            <a:pPr>
              <a:spcBef>
                <a:spcPct val="30000"/>
              </a:spcBef>
              <a:defRPr/>
            </a:pPr>
            <a:r>
              <a:rPr lang="en-US" dirty="0" smtClean="0"/>
              <a:t>Block style element</a:t>
            </a:r>
          </a:p>
          <a:p>
            <a:pPr>
              <a:spcBef>
                <a:spcPct val="30000"/>
              </a:spcBef>
              <a:defRPr/>
            </a:pPr>
            <a:r>
              <a:rPr lang="en-US" dirty="0" smtClean="0"/>
              <a:t>Used with CSS</a:t>
            </a:r>
          </a:p>
          <a:p>
            <a:pPr>
              <a:spcBef>
                <a:spcPct val="30000"/>
              </a:spcBef>
              <a:defRPr/>
            </a:pPr>
            <a:r>
              <a:rPr lang="en-US" dirty="0" smtClean="0"/>
              <a:t>Example:</a:t>
            </a: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39</a:t>
            </a:fld>
            <a:endParaRPr lang="en-US" dirty="0"/>
          </a:p>
        </p:txBody>
      </p:sp>
      <p:sp>
        <p:nvSpPr>
          <p:cNvPr id="944132" name="Rectangle 4"/>
          <p:cNvSpPr>
            <a:spLocks noChangeArrowheads="1"/>
          </p:cNvSpPr>
          <p:nvPr/>
        </p:nvSpPr>
        <p:spPr bwMode="auto">
          <a:xfrm>
            <a:off x="2104912" y="4952762"/>
            <a:ext cx="7847013"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&lt;div style="font-size:24px; color:red"&gt;DIV example&lt;/div&gt;</a:t>
            </a:r>
          </a:p>
          <a:p>
            <a:pPr eaLnBrk="0" hangingPunct="0">
              <a:spcBef>
                <a:spcPts val="1200"/>
              </a:spcBef>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&lt;p&gt;This one is &lt;span style="color:red; font-weight:bold"&gt;only a test&lt;/span&gt;.&lt;/p&gt;</a:t>
            </a:r>
          </a:p>
        </p:txBody>
      </p:sp>
      <p:pic>
        <p:nvPicPr>
          <p:cNvPr id="73734" name="Picture 6" descr="div-and-sp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8637" y="2327037"/>
            <a:ext cx="4251325" cy="2625725"/>
          </a:xfrm>
          <a:prstGeom prst="rect">
            <a:avLst/>
          </a:prstGeom>
          <a:noFill/>
          <a:ln w="9525">
            <a:noFill/>
            <a:miter lim="800000"/>
            <a:headEnd/>
            <a:tailEnd/>
          </a:ln>
        </p:spPr>
      </p:pic>
      <p:sp>
        <p:nvSpPr>
          <p:cNvPr id="7" name="Rectangle 6"/>
          <p:cNvSpPr/>
          <p:nvPr/>
        </p:nvSpPr>
        <p:spPr>
          <a:xfrm>
            <a:off x="2104912" y="4191000"/>
            <a:ext cx="3381489"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600" b="1" dirty="0">
                <a:effectLst>
                  <a:outerShdw blurRad="38100" dist="38100" dir="2700000" algn="tl">
                    <a:srgbClr val="000000">
                      <a:alpha val="43137"/>
                    </a:srgbClr>
                  </a:outerShdw>
                </a:effectLst>
                <a:latin typeface="Corbel"/>
              </a:rPr>
              <a:t>div-and-span.html</a:t>
            </a:r>
          </a:p>
        </p:txBody>
      </p:sp>
    </p:spTree>
    <p:extLst>
      <p:ext uri="{BB962C8B-B14F-4D97-AF65-F5344CB8AC3E}">
        <p14:creationId xmlns:p14="http://schemas.microsoft.com/office/powerpoint/2010/main" val="413909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r>
              <a:rPr lang="en-US" dirty="0" smtClean="0"/>
              <a:t>Web Architecture</a:t>
            </a:r>
          </a:p>
          <a:p>
            <a:pPr lvl="0"/>
            <a:r>
              <a:rPr lang="en-US" dirty="0" smtClean="0"/>
              <a:t>HTML?</a:t>
            </a:r>
          </a:p>
          <a:p>
            <a:pPr lvl="0"/>
            <a:r>
              <a:rPr lang="en-US" dirty="0" smtClean="0"/>
              <a:t>History</a:t>
            </a:r>
            <a:r>
              <a:rPr lang="en-US" dirty="0"/>
              <a:t>			  </a:t>
            </a:r>
          </a:p>
          <a:p>
            <a:pPr lvl="0"/>
            <a:r>
              <a:rPr lang="en-US" dirty="0" smtClean="0"/>
              <a:t>Different </a:t>
            </a:r>
            <a:r>
              <a:rPr lang="en-US" dirty="0"/>
              <a:t>types of Tags</a:t>
            </a:r>
          </a:p>
          <a:p>
            <a:pPr lvl="0"/>
            <a:r>
              <a:rPr lang="en-US" dirty="0" smtClean="0"/>
              <a:t>Simple </a:t>
            </a:r>
            <a:r>
              <a:rPr lang="en-US" dirty="0"/>
              <a:t>static web </a:t>
            </a:r>
            <a:r>
              <a:rPr lang="en-US" dirty="0" smtClean="0"/>
              <a:t>pages</a:t>
            </a:r>
          </a:p>
          <a:p>
            <a:pPr lvl="0"/>
            <a:r>
              <a:rPr lang="en-US" dirty="0" smtClean="0"/>
              <a:t>Forms</a:t>
            </a:r>
            <a:endParaRPr lang="en-US" dirty="0"/>
          </a:p>
          <a:p>
            <a:pPr lvl="0"/>
            <a:r>
              <a:rPr lang="en-US" dirty="0"/>
              <a:t>Tables and Frames</a:t>
            </a:r>
          </a:p>
          <a:p>
            <a:pPr lvl="0"/>
            <a:r>
              <a:rPr lang="en-US" dirty="0"/>
              <a:t>Logical </a:t>
            </a:r>
            <a:r>
              <a:rPr lang="en-US" dirty="0" smtClean="0"/>
              <a:t>tags</a:t>
            </a:r>
            <a:endParaRPr lang="en-US" dirty="0"/>
          </a:p>
        </p:txBody>
      </p:sp>
      <p:sp>
        <p:nvSpPr>
          <p:cNvPr id="13" name="Title 12"/>
          <p:cNvSpPr>
            <a:spLocks noGrp="1"/>
          </p:cNvSpPr>
          <p:nvPr>
            <p:ph type="title"/>
          </p:nvPr>
        </p:nvSpPr>
        <p:spPr/>
        <p:txBody>
          <a:bodyPr/>
          <a:lstStyle/>
          <a:p>
            <a:r>
              <a:rPr lang="en-US" dirty="0" smtClean="0"/>
              <a:t>HTML Agenda</a:t>
            </a:r>
            <a:endParaRPr lang="en-US" dirty="0"/>
          </a:p>
        </p:txBody>
      </p:sp>
    </p:spTree>
    <p:extLst>
      <p:ext uri="{BB962C8B-B14F-4D97-AF65-F5344CB8AC3E}">
        <p14:creationId xmlns:p14="http://schemas.microsoft.com/office/powerpoint/2010/main" val="48762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75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10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1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1250" fill="hold"/>
                                        <p:tgtEl>
                                          <p:spTgt spid="14">
                                            <p:txEl>
                                              <p:pRg st="3" end="3"/>
                                            </p:txEl>
                                          </p:spTgt>
                                        </p:tgtEl>
                                        <p:attrNameLst>
                                          <p:attrName>ppt_x</p:attrName>
                                        </p:attrNameLst>
                                      </p:cBhvr>
                                      <p:tavLst>
                                        <p:tav tm="0">
                                          <p:val>
                                            <p:strVal val="1+#ppt_w/2"/>
                                          </p:val>
                                        </p:tav>
                                        <p:tav tm="100000">
                                          <p:val>
                                            <p:strVal val="#ppt_x"/>
                                          </p:val>
                                        </p:tav>
                                      </p:tavLst>
                                    </p:anim>
                                    <p:anim calcmode="lin" valueType="num">
                                      <p:cBhvr additive="base">
                                        <p:cTn id="20" dur="1250" fill="hold"/>
                                        <p:tgtEl>
                                          <p:spTgt spid="14">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 calcmode="lin" valueType="num">
                                      <p:cBhvr additive="base">
                                        <p:cTn id="23" dur="1500" fill="hold"/>
                                        <p:tgtEl>
                                          <p:spTgt spid="14">
                                            <p:txEl>
                                              <p:pRg st="4" end="4"/>
                                            </p:txEl>
                                          </p:spTgt>
                                        </p:tgtEl>
                                        <p:attrNameLst>
                                          <p:attrName>ppt_x</p:attrName>
                                        </p:attrNameLst>
                                      </p:cBhvr>
                                      <p:tavLst>
                                        <p:tav tm="0">
                                          <p:val>
                                            <p:strVal val="1+#ppt_w/2"/>
                                          </p:val>
                                        </p:tav>
                                        <p:tav tm="100000">
                                          <p:val>
                                            <p:strVal val="#ppt_x"/>
                                          </p:val>
                                        </p:tav>
                                      </p:tavLst>
                                    </p:anim>
                                    <p:anim calcmode="lin" valueType="num">
                                      <p:cBhvr additive="base">
                                        <p:cTn id="24" dur="1500" fill="hold"/>
                                        <p:tgtEl>
                                          <p:spTgt spid="14">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 calcmode="lin" valueType="num">
                                      <p:cBhvr additive="base">
                                        <p:cTn id="27" dur="1750" fill="hold"/>
                                        <p:tgtEl>
                                          <p:spTgt spid="14">
                                            <p:txEl>
                                              <p:pRg st="5" end="5"/>
                                            </p:txEl>
                                          </p:spTgt>
                                        </p:tgtEl>
                                        <p:attrNameLst>
                                          <p:attrName>ppt_x</p:attrName>
                                        </p:attrNameLst>
                                      </p:cBhvr>
                                      <p:tavLst>
                                        <p:tav tm="0">
                                          <p:val>
                                            <p:strVal val="1+#ppt_w/2"/>
                                          </p:val>
                                        </p:tav>
                                        <p:tav tm="100000">
                                          <p:val>
                                            <p:strVal val="#ppt_x"/>
                                          </p:val>
                                        </p:tav>
                                      </p:tavLst>
                                    </p:anim>
                                    <p:anim calcmode="lin" valueType="num">
                                      <p:cBhvr additive="base">
                                        <p:cTn id="28" dur="1750" fill="hold"/>
                                        <p:tgtEl>
                                          <p:spTgt spid="14">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 calcmode="lin" valueType="num">
                                      <p:cBhvr additive="base">
                                        <p:cTn id="31" dur="2000" fill="hold"/>
                                        <p:tgtEl>
                                          <p:spTgt spid="14">
                                            <p:txEl>
                                              <p:pRg st="6" end="6"/>
                                            </p:txEl>
                                          </p:spTgt>
                                        </p:tgtEl>
                                        <p:attrNameLst>
                                          <p:attrName>ppt_x</p:attrName>
                                        </p:attrNameLst>
                                      </p:cBhvr>
                                      <p:tavLst>
                                        <p:tav tm="0">
                                          <p:val>
                                            <p:strVal val="1+#ppt_w/2"/>
                                          </p:val>
                                        </p:tav>
                                        <p:tav tm="100000">
                                          <p:val>
                                            <p:strVal val="#ppt_x"/>
                                          </p:val>
                                        </p:tav>
                                      </p:tavLst>
                                    </p:anim>
                                    <p:anim calcmode="lin" valueType="num">
                                      <p:cBhvr additive="base">
                                        <p:cTn id="32" dur="2000" fill="hold"/>
                                        <p:tgtEl>
                                          <p:spTgt spid="14">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anim calcmode="lin" valueType="num">
                                      <p:cBhvr additive="base">
                                        <p:cTn id="35" dur="2250" fill="hold"/>
                                        <p:tgtEl>
                                          <p:spTgt spid="14">
                                            <p:txEl>
                                              <p:pRg st="7" end="7"/>
                                            </p:txEl>
                                          </p:spTgt>
                                        </p:tgtEl>
                                        <p:attrNameLst>
                                          <p:attrName>ppt_x</p:attrName>
                                        </p:attrNameLst>
                                      </p:cBhvr>
                                      <p:tavLst>
                                        <p:tav tm="0">
                                          <p:val>
                                            <p:strVal val="1+#ppt_w/2"/>
                                          </p:val>
                                        </p:tav>
                                        <p:tav tm="100000">
                                          <p:val>
                                            <p:strVal val="#ppt_x"/>
                                          </p:val>
                                        </p:tav>
                                      </p:tavLst>
                                    </p:anim>
                                    <p:anim calcmode="lin" valueType="num">
                                      <p:cBhvr additive="base">
                                        <p:cTn id="36" dur="2250" fill="hold"/>
                                        <p:tgtEl>
                                          <p:spTgt spid="1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pPr>
              <a:defRPr/>
            </a:pPr>
            <a:r>
              <a:rPr lang="en-US" dirty="0" smtClean="0"/>
              <a:t>The &lt;span&gt; Tag</a:t>
            </a:r>
          </a:p>
        </p:txBody>
      </p:sp>
      <p:sp>
        <p:nvSpPr>
          <p:cNvPr id="946179" name="Rectangle 3"/>
          <p:cNvSpPr>
            <a:spLocks noGrp="1" noChangeArrowheads="1"/>
          </p:cNvSpPr>
          <p:nvPr>
            <p:ph idx="1"/>
          </p:nvPr>
        </p:nvSpPr>
        <p:spPr/>
        <p:txBody>
          <a:bodyPr/>
          <a:lstStyle/>
          <a:p>
            <a:pPr>
              <a:defRPr/>
            </a:pPr>
            <a:r>
              <a:rPr lang="en-US" dirty="0" smtClean="0"/>
              <a:t>Inline style element</a:t>
            </a:r>
          </a:p>
          <a:p>
            <a:pPr>
              <a:defRPr/>
            </a:pPr>
            <a:r>
              <a:rPr lang="en-US" dirty="0" smtClean="0"/>
              <a:t>Useful for modifying a specific portion of text </a:t>
            </a:r>
          </a:p>
          <a:p>
            <a:pPr lvl="1">
              <a:defRPr/>
            </a:pPr>
            <a:r>
              <a:rPr lang="en-US" dirty="0" smtClean="0"/>
              <a:t>Don't create a separate area			 (paragraph) in the document</a:t>
            </a:r>
          </a:p>
          <a:p>
            <a:pPr>
              <a:defRPr/>
            </a:pPr>
            <a:r>
              <a:rPr lang="en-US" dirty="0" smtClean="0"/>
              <a:t>Very useful with CSS</a:t>
            </a: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40</a:t>
            </a:fld>
            <a:endParaRPr lang="en-US" dirty="0"/>
          </a:p>
        </p:txBody>
      </p:sp>
      <p:sp>
        <p:nvSpPr>
          <p:cNvPr id="946180" name="Rectangle 4"/>
          <p:cNvSpPr>
            <a:spLocks noChangeArrowheads="1"/>
          </p:cNvSpPr>
          <p:nvPr/>
        </p:nvSpPr>
        <p:spPr bwMode="auto">
          <a:xfrm>
            <a:off x="1990726" y="4800362"/>
            <a:ext cx="8208963"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&lt;p&gt;This one is &lt;span style="color:red; font-weight:bold"&gt;only a test&lt;/span&gt;.&lt;/p&gt;</a:t>
            </a:r>
          </a:p>
          <a:p>
            <a:pPr eaLnBrk="0" hangingPunct="0">
              <a:spcBef>
                <a:spcPts val="1200"/>
              </a:spcBef>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&lt;p&gt;This one is another &lt;span style="font-size:32px; font-weight:bold"&gt;TEST&lt;/span&gt;.&lt;/p&gt;</a:t>
            </a:r>
          </a:p>
        </p:txBody>
      </p:sp>
      <p:pic>
        <p:nvPicPr>
          <p:cNvPr id="7578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4814" y="2362200"/>
            <a:ext cx="2621170" cy="2383660"/>
          </a:xfrm>
          <a:prstGeom prst="roundRect">
            <a:avLst>
              <a:gd name="adj" fmla="val 4288"/>
            </a:avLst>
          </a:prstGeom>
          <a:solidFill>
            <a:srgbClr val="FFFFFF">
              <a:shade val="85000"/>
            </a:srgbClr>
          </a:solidFill>
          <a:ln>
            <a:noFill/>
          </a:ln>
          <a:effectLst>
            <a:reflection blurRad="12700" stA="38000" endPos="28000" dist="5000" dir="5400000" sy="-100000" algn="bl" rotWithShape="0"/>
          </a:effectLst>
          <a:scene3d>
            <a:camera prst="perspectiveHeroicExtremeLeftFacing"/>
            <a:lightRig rig="threePt" dir="t"/>
          </a:scene3d>
        </p:spPr>
      </p:pic>
      <p:sp>
        <p:nvSpPr>
          <p:cNvPr id="7" name="Rectangle 6"/>
          <p:cNvSpPr/>
          <p:nvPr/>
        </p:nvSpPr>
        <p:spPr>
          <a:xfrm>
            <a:off x="1905001" y="4191000"/>
            <a:ext cx="3381489"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600" b="1" dirty="0">
                <a:effectLst>
                  <a:outerShdw blurRad="38100" dist="38100" dir="2700000" algn="tl">
                    <a:srgbClr val="000000">
                      <a:alpha val="43137"/>
                    </a:srgbClr>
                  </a:outerShdw>
                </a:effectLst>
                <a:latin typeface="Corbel"/>
              </a:rPr>
              <a:t>span.html</a:t>
            </a:r>
          </a:p>
        </p:txBody>
      </p:sp>
    </p:spTree>
    <p:extLst>
      <p:ext uri="{BB962C8B-B14F-4D97-AF65-F5344CB8AC3E}">
        <p14:creationId xmlns:p14="http://schemas.microsoft.com/office/powerpoint/2010/main" val="355349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4648200" y="3429000"/>
            <a:ext cx="4876800" cy="685800"/>
          </a:xfrm>
        </p:spPr>
        <p:txBody>
          <a:bodyPr>
            <a:normAutofit fontScale="90000"/>
          </a:bodyPr>
          <a:lstStyle/>
          <a:p>
            <a:r>
              <a:rPr lang="en-US" dirty="0" smtClean="0"/>
              <a:t>HTML Tables</a:t>
            </a:r>
            <a:endParaRPr lang="en-US" dirty="0"/>
          </a:p>
        </p:txBody>
      </p:sp>
      <p:pic>
        <p:nvPicPr>
          <p:cNvPr id="57346" name="Picture 2" descr="http://webscripts.softpedia.com/screenshots/Javascript-for-sorting-HTML-tables-21109.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6600" y="1143000"/>
            <a:ext cx="5538154" cy="1184512"/>
          </a:xfrm>
          <a:prstGeom prst="roundRect">
            <a:avLst>
              <a:gd name="adj" fmla="val 6278"/>
            </a:avLst>
          </a:prstGeom>
          <a:solidFill>
            <a:srgbClr val="FFFFFF">
              <a:shade val="85000"/>
            </a:srgbClr>
          </a:solidFill>
          <a:ln>
            <a:noFill/>
          </a:ln>
          <a:effectLst>
            <a:reflection blurRad="12700" stA="38000" endPos="28000" dist="5000" dir="5400000" sy="-100000" algn="bl" rotWithShape="0"/>
          </a:effectLst>
          <a:scene3d>
            <a:camera prst="perspectiveLeft"/>
            <a:lightRig rig="threePt" dir="t"/>
          </a:scene3d>
        </p:spPr>
      </p:pic>
      <p:pic>
        <p:nvPicPr>
          <p:cNvPr id="57348" name="Picture 4" descr="http://www.create-a-website-adviser.com/images/htmltable1code.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20445291">
            <a:off x="2261435" y="2866099"/>
            <a:ext cx="2167800" cy="3381376"/>
          </a:xfrm>
          <a:prstGeom prst="rect">
            <a:avLst/>
          </a:prstGeom>
          <a:ln>
            <a:noFill/>
          </a:ln>
          <a:effectLst>
            <a:softEdge rad="112500"/>
          </a:effectLst>
        </p:spPr>
      </p:pic>
      <p:pic>
        <p:nvPicPr>
          <p:cNvPr id="2050" name="Picture 2" descr="http://puna.net.nz/archives/Design/css-tables_files/c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07001">
            <a:off x="6740420" y="4908247"/>
            <a:ext cx="3200400" cy="1330934"/>
          </a:xfrm>
          <a:prstGeom prst="roundRect">
            <a:avLst>
              <a:gd name="adj" fmla="val 187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9906" name="Rectangle 2"/>
          <p:cNvSpPr>
            <a:spLocks noGrp="1" noChangeArrowheads="1"/>
          </p:cNvSpPr>
          <p:nvPr>
            <p:ph type="title"/>
          </p:nvPr>
        </p:nvSpPr>
        <p:spPr/>
        <p:txBody>
          <a:bodyPr/>
          <a:lstStyle/>
          <a:p>
            <a:pPr>
              <a:defRPr/>
            </a:pPr>
            <a:r>
              <a:rPr lang="en-US" smtClean="0"/>
              <a:t>HTML Tables</a:t>
            </a:r>
          </a:p>
        </p:txBody>
      </p:sp>
      <p:sp>
        <p:nvSpPr>
          <p:cNvPr id="1019907" name="Rectangle 3"/>
          <p:cNvSpPr>
            <a:spLocks noGrp="1" noChangeArrowheads="1"/>
          </p:cNvSpPr>
          <p:nvPr>
            <p:ph idx="1"/>
          </p:nvPr>
        </p:nvSpPr>
        <p:spPr/>
        <p:txBody>
          <a:bodyPr>
            <a:normAutofit fontScale="70000" lnSpcReduction="20000"/>
          </a:bodyPr>
          <a:lstStyle/>
          <a:p>
            <a:pPr>
              <a:lnSpc>
                <a:spcPts val="4000"/>
              </a:lnSpc>
              <a:defRPr/>
            </a:pPr>
            <a:r>
              <a:rPr lang="en-US" dirty="0"/>
              <a:t>Tables represent tabular data</a:t>
            </a:r>
          </a:p>
          <a:p>
            <a:pPr lvl="1">
              <a:lnSpc>
                <a:spcPts val="4000"/>
              </a:lnSpc>
              <a:defRPr/>
            </a:pPr>
            <a:r>
              <a:rPr lang="en-US" dirty="0"/>
              <a:t>A table consists of one or several rows</a:t>
            </a:r>
          </a:p>
          <a:p>
            <a:pPr lvl="1">
              <a:lnSpc>
                <a:spcPts val="4000"/>
              </a:lnSpc>
              <a:defRPr/>
            </a:pPr>
            <a:r>
              <a:rPr lang="en-US" dirty="0"/>
              <a:t>Each row has one or more columns</a:t>
            </a:r>
          </a:p>
          <a:p>
            <a:pPr>
              <a:lnSpc>
                <a:spcPts val="4000"/>
              </a:lnSpc>
              <a:defRPr/>
            </a:pPr>
            <a:r>
              <a:rPr lang="en-US" dirty="0"/>
              <a:t>Tables comprised of several core tags: &lt;table&gt;&lt;/table&gt;: begin / end the table</a:t>
            </a:r>
            <a:br>
              <a:rPr lang="en-US" dirty="0"/>
            </a:br>
            <a:r>
              <a:rPr lang="en-US" noProof="1"/>
              <a:t>&lt;tr&gt;&lt;/tr&gt;: </a:t>
            </a:r>
            <a:r>
              <a:rPr lang="en-US" dirty="0"/>
              <a:t>create a table row</a:t>
            </a:r>
            <a:br>
              <a:rPr lang="en-US" dirty="0"/>
            </a:br>
            <a:r>
              <a:rPr lang="en-US" dirty="0"/>
              <a:t>&lt;td&gt;&lt;/td&gt;: create tabular data (cell)</a:t>
            </a:r>
          </a:p>
          <a:p>
            <a:pPr>
              <a:lnSpc>
                <a:spcPts val="4000"/>
              </a:lnSpc>
              <a:defRPr/>
            </a:pPr>
            <a:r>
              <a:rPr lang="en-US" dirty="0"/>
              <a:t>Tables should not be used for layout. Use CSS floats and positioning styles instead</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126135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p:txBody>
          <a:bodyPr/>
          <a:lstStyle/>
          <a:p>
            <a:pPr>
              <a:defRPr/>
            </a:pPr>
            <a:r>
              <a:rPr lang="en-US" smtClean="0"/>
              <a:t>HTML Tables (2)</a:t>
            </a:r>
            <a:endParaRPr lang="bg-BG" smtClean="0"/>
          </a:p>
        </p:txBody>
      </p:sp>
      <p:sp>
        <p:nvSpPr>
          <p:cNvPr id="1010691" name="Rectangle 3"/>
          <p:cNvSpPr>
            <a:spLocks noGrp="1" noChangeArrowheads="1"/>
          </p:cNvSpPr>
          <p:nvPr>
            <p:ph idx="1"/>
          </p:nvPr>
        </p:nvSpPr>
        <p:spPr/>
        <p:txBody>
          <a:bodyPr/>
          <a:lstStyle/>
          <a:p>
            <a:pPr>
              <a:lnSpc>
                <a:spcPct val="100000"/>
              </a:lnSpc>
              <a:spcBef>
                <a:spcPct val="50000"/>
              </a:spcBef>
              <a:defRPr/>
            </a:pPr>
            <a:r>
              <a:rPr lang="en-ZA" dirty="0" smtClean="0">
                <a:sym typeface="Wingdings" pitchFamily="2" charset="2"/>
              </a:rPr>
              <a:t>Start and end of a table</a:t>
            </a:r>
          </a:p>
          <a:p>
            <a:pPr>
              <a:lnSpc>
                <a:spcPct val="100000"/>
              </a:lnSpc>
              <a:spcBef>
                <a:spcPct val="50000"/>
              </a:spcBef>
              <a:defRPr/>
            </a:pPr>
            <a:endParaRPr lang="en-ZA" dirty="0" smtClean="0">
              <a:sym typeface="Wingdings" pitchFamily="2" charset="2"/>
            </a:endParaRPr>
          </a:p>
          <a:p>
            <a:pPr>
              <a:lnSpc>
                <a:spcPct val="100000"/>
              </a:lnSpc>
              <a:spcBef>
                <a:spcPct val="50000"/>
              </a:spcBef>
              <a:defRPr/>
            </a:pPr>
            <a:r>
              <a:rPr lang="en-ZA" dirty="0" smtClean="0">
                <a:sym typeface="Wingdings" pitchFamily="2" charset="2"/>
              </a:rPr>
              <a:t>Start and end of a row</a:t>
            </a:r>
            <a:endParaRPr lang="en-ZA" dirty="0" smtClean="0"/>
          </a:p>
          <a:p>
            <a:pPr>
              <a:lnSpc>
                <a:spcPct val="100000"/>
              </a:lnSpc>
              <a:spcBef>
                <a:spcPct val="50000"/>
              </a:spcBef>
              <a:defRPr/>
            </a:pPr>
            <a:endParaRPr lang="en-ZA" dirty="0" smtClean="0"/>
          </a:p>
          <a:p>
            <a:pPr>
              <a:lnSpc>
                <a:spcPct val="100000"/>
              </a:lnSpc>
              <a:spcBef>
                <a:spcPct val="50000"/>
              </a:spcBef>
              <a:defRPr/>
            </a:pPr>
            <a:r>
              <a:rPr lang="en-ZA" dirty="0" smtClean="0">
                <a:sym typeface="Wingdings" pitchFamily="2" charset="2"/>
              </a:rPr>
              <a:t>Start and end of a cell in a row</a:t>
            </a: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43</a:t>
            </a:fld>
            <a:endParaRPr lang="en-US" dirty="0"/>
          </a:p>
        </p:txBody>
      </p:sp>
      <p:sp>
        <p:nvSpPr>
          <p:cNvPr id="1010692" name="Rectangle 4"/>
          <p:cNvSpPr>
            <a:spLocks noChangeArrowheads="1"/>
          </p:cNvSpPr>
          <p:nvPr/>
        </p:nvSpPr>
        <p:spPr bwMode="auto">
          <a:xfrm>
            <a:off x="2279651" y="2432200"/>
            <a:ext cx="7626349"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&lt;table&gt; ... &lt;/table&gt;</a:t>
            </a:r>
          </a:p>
        </p:txBody>
      </p:sp>
      <p:sp>
        <p:nvSpPr>
          <p:cNvPr id="1010693" name="Rectangle 5"/>
          <p:cNvSpPr>
            <a:spLocks noChangeArrowheads="1"/>
          </p:cNvSpPr>
          <p:nvPr/>
        </p:nvSpPr>
        <p:spPr bwMode="auto">
          <a:xfrm>
            <a:off x="2279650" y="3728677"/>
            <a:ext cx="7626349"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&lt;tr&gt; ... &lt;/tr&gt;</a:t>
            </a:r>
          </a:p>
        </p:txBody>
      </p:sp>
      <p:sp>
        <p:nvSpPr>
          <p:cNvPr id="1010694" name="Rectangle 6"/>
          <p:cNvSpPr>
            <a:spLocks noChangeArrowheads="1"/>
          </p:cNvSpPr>
          <p:nvPr/>
        </p:nvSpPr>
        <p:spPr bwMode="auto">
          <a:xfrm>
            <a:off x="2279652" y="5100936"/>
            <a:ext cx="7626349"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&lt;td&gt; ... &lt;/td&gt;</a:t>
            </a:r>
          </a:p>
        </p:txBody>
      </p:sp>
    </p:spTree>
    <p:extLst>
      <p:ext uri="{BB962C8B-B14F-4D97-AF65-F5344CB8AC3E}">
        <p14:creationId xmlns:p14="http://schemas.microsoft.com/office/powerpoint/2010/main" val="302147672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pPr>
              <a:defRPr/>
            </a:pPr>
            <a:r>
              <a:rPr lang="en-US" dirty="0" smtClean="0"/>
              <a:t>Simple HTML Tables – Example</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44</a:t>
            </a:fld>
            <a:endParaRPr lang="en-US" dirty="0"/>
          </a:p>
        </p:txBody>
      </p:sp>
      <p:sp>
        <p:nvSpPr>
          <p:cNvPr id="1011715" name="Rectangle 3"/>
          <p:cNvSpPr>
            <a:spLocks noChangeArrowheads="1"/>
          </p:cNvSpPr>
          <p:nvPr/>
        </p:nvSpPr>
        <p:spPr bwMode="auto">
          <a:xfrm>
            <a:off x="2132807" y="1382554"/>
            <a:ext cx="792638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 cellspacing="0" cellpadding="5"&gt;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src="ppt.gif"&gt;&lt;/td&gt;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href="lecture1.ppt"&gt;Lecture 1&lt;/a&gt;&lt;/td&gt;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src="ppt.gif"&gt;&lt;/td&gt;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href="lecture2.ppt"&gt;Lecture 2&lt;/a&gt;&lt;/td&gt;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src="zip.gif"&gt;&lt;/td&gt;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href="lecture2-demos.zip"&gt;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Lecture 2 - Demos&lt;/a&gt;&lt;/td&gt;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p:txBody>
      </p:sp>
    </p:spTree>
    <p:extLst>
      <p:ext uri="{BB962C8B-B14F-4D97-AF65-F5344CB8AC3E}">
        <p14:creationId xmlns:p14="http://schemas.microsoft.com/office/powerpoint/2010/main" val="43292928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2132014" y="1230154"/>
            <a:ext cx="792638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 cellspacing="0" cellpadding="5"&gt;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src="ppt.gif"&gt;&lt;/td&gt;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href="lecture1.ppt"&gt;Lecture 1&lt;/a&gt;&lt;/td&gt;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src="ppt.gif"&gt;&lt;/td&gt;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href="lecture2.ppt"&gt;Lecture 2&lt;/a&gt;&lt;/td&gt;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&lt;td&gt;&lt;img src="zip.gif"&gt;&lt;/td&gt;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&lt;td&gt;&lt;a href="lecture2-demos.zip"&gt;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Lecture 2 - Demos&lt;/a&gt;&lt;/td&gt;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ct val="10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1012738" name="Rectangle 2"/>
          <p:cNvSpPr>
            <a:spLocks noGrp="1" noChangeArrowheads="1"/>
          </p:cNvSpPr>
          <p:nvPr>
            <p:ph type="title"/>
          </p:nvPr>
        </p:nvSpPr>
        <p:spPr/>
        <p:txBody>
          <a:bodyPr/>
          <a:lstStyle/>
          <a:p>
            <a:pPr>
              <a:defRPr/>
            </a:pPr>
            <a:r>
              <a:rPr lang="en-US" sz="3600" dirty="0"/>
              <a:t>Simple HTML Tables – Example (2)</a:t>
            </a:r>
            <a:endParaRPr lang="bg-BG" sz="36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45</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010400" y="3914776"/>
            <a:ext cx="2800350" cy="2257425"/>
          </a:xfrm>
          <a:prstGeom prst="rect">
            <a:avLst/>
          </a:prstGeom>
          <a:noFill/>
          <a:ln w="9525">
            <a:noFill/>
            <a:miter lim="800000"/>
            <a:headEnd/>
            <a:tailEnd/>
          </a:ln>
        </p:spPr>
      </p:pic>
    </p:spTree>
    <p:extLst>
      <p:ext uri="{BB962C8B-B14F-4D97-AF65-F5344CB8AC3E}">
        <p14:creationId xmlns:p14="http://schemas.microsoft.com/office/powerpoint/2010/main" val="338691176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6770" name="Rectangle 2"/>
          <p:cNvSpPr>
            <a:spLocks noGrp="1" noChangeArrowheads="1"/>
          </p:cNvSpPr>
          <p:nvPr>
            <p:ph type="title"/>
          </p:nvPr>
        </p:nvSpPr>
        <p:spPr/>
        <p:txBody>
          <a:bodyPr/>
          <a:lstStyle/>
          <a:p>
            <a:pPr>
              <a:defRPr/>
            </a:pPr>
            <a:r>
              <a:rPr lang="en-US" dirty="0" smtClean="0"/>
              <a:t>Complete HTML Tables</a:t>
            </a:r>
            <a:endParaRPr lang="bg-BG" dirty="0" smtClean="0"/>
          </a:p>
        </p:txBody>
      </p:sp>
      <p:sp>
        <p:nvSpPr>
          <p:cNvPr id="1056771" name="Rectangle 3"/>
          <p:cNvSpPr>
            <a:spLocks noGrp="1" noChangeArrowheads="1"/>
          </p:cNvSpPr>
          <p:nvPr>
            <p:ph idx="1"/>
          </p:nvPr>
        </p:nvSpPr>
        <p:spPr/>
        <p:txBody>
          <a:bodyPr/>
          <a:lstStyle/>
          <a:p>
            <a:pPr>
              <a:defRPr/>
            </a:pPr>
            <a:r>
              <a:rPr lang="en-US" dirty="0" smtClean="0"/>
              <a:t>Table rows split into three semantic sections: header, body and footer</a:t>
            </a:r>
          </a:p>
          <a:p>
            <a:pPr lvl="1">
              <a:defRPr/>
            </a:pPr>
            <a:r>
              <a:rPr lang="en-US" noProof="1" smtClean="0">
                <a:latin typeface="Consolas" pitchFamily="49" charset="0"/>
                <a:cs typeface="Consolas" pitchFamily="49" charset="0"/>
              </a:rPr>
              <a:t>&lt;thead&gt;</a:t>
            </a:r>
            <a:r>
              <a:rPr lang="en-US" dirty="0" smtClean="0"/>
              <a:t> denotes table header and contains </a:t>
            </a:r>
            <a:r>
              <a:rPr lang="en-US" noProof="1" smtClean="0">
                <a:latin typeface="Consolas" pitchFamily="49" charset="0"/>
                <a:cs typeface="Consolas" pitchFamily="49" charset="0"/>
              </a:rPr>
              <a:t>&lt;th&gt;</a:t>
            </a:r>
            <a:r>
              <a:rPr lang="en-US" dirty="0" smtClean="0"/>
              <a:t> elements, instead of </a:t>
            </a:r>
            <a:r>
              <a:rPr lang="en-US" noProof="1" smtClean="0">
                <a:latin typeface="Consolas" pitchFamily="49" charset="0"/>
                <a:cs typeface="Consolas" pitchFamily="49" charset="0"/>
              </a:rPr>
              <a:t>&lt;td&gt;</a:t>
            </a:r>
            <a:r>
              <a:rPr lang="en-US" dirty="0" smtClean="0"/>
              <a:t> elements</a:t>
            </a:r>
          </a:p>
          <a:p>
            <a:pPr lvl="1">
              <a:defRPr/>
            </a:pPr>
            <a:r>
              <a:rPr lang="en-US" noProof="1" smtClean="0">
                <a:latin typeface="Consolas" pitchFamily="49" charset="0"/>
                <a:cs typeface="Consolas" pitchFamily="49" charset="0"/>
              </a:rPr>
              <a:t>&lt;tbody&gt;</a:t>
            </a:r>
            <a:r>
              <a:rPr lang="en-US" dirty="0" smtClean="0"/>
              <a:t> denotes collection of table rows that contain the very data</a:t>
            </a:r>
          </a:p>
          <a:p>
            <a:pPr lvl="1">
              <a:defRPr/>
            </a:pPr>
            <a:r>
              <a:rPr lang="en-US" noProof="1" smtClean="0">
                <a:latin typeface="Consolas" pitchFamily="49" charset="0"/>
                <a:cs typeface="Consolas" pitchFamily="49" charset="0"/>
              </a:rPr>
              <a:t>&lt;tfoot&gt;</a:t>
            </a:r>
            <a:r>
              <a:rPr lang="en-US" dirty="0" smtClean="0"/>
              <a:t> denotes table footer but comes BEFORE the </a:t>
            </a:r>
            <a:r>
              <a:rPr lang="en-US" noProof="1" smtClean="0">
                <a:latin typeface="Consolas" pitchFamily="49" charset="0"/>
                <a:cs typeface="Consolas" pitchFamily="49" charset="0"/>
              </a:rPr>
              <a:t>&lt;tbody&gt;</a:t>
            </a:r>
            <a:r>
              <a:rPr lang="en-US" dirty="0" smtClean="0"/>
              <a:t> tag</a:t>
            </a:r>
          </a:p>
          <a:p>
            <a:pPr lvl="1">
              <a:defRPr/>
            </a:pPr>
            <a:r>
              <a:rPr lang="en-US" noProof="1" smtClean="0">
                <a:latin typeface="Consolas" pitchFamily="49" charset="0"/>
                <a:cs typeface="Consolas" pitchFamily="49" charset="0"/>
              </a:rPr>
              <a:t>&lt;colgroup&gt;</a:t>
            </a:r>
            <a:r>
              <a:rPr lang="en-US" dirty="0" smtClean="0"/>
              <a:t> and </a:t>
            </a:r>
            <a:r>
              <a:rPr lang="en-US" noProof="1" smtClean="0">
                <a:latin typeface="Consolas" pitchFamily="49" charset="0"/>
                <a:cs typeface="Consolas" pitchFamily="49" charset="0"/>
              </a:rPr>
              <a:t>&lt;col&gt;</a:t>
            </a:r>
            <a:r>
              <a:rPr lang="en-US" dirty="0" smtClean="0"/>
              <a:t> define columns (most often used to set column widths)</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86329434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7794" name="Rectangle 2"/>
          <p:cNvSpPr>
            <a:spLocks noGrp="1" noChangeArrowheads="1"/>
          </p:cNvSpPr>
          <p:nvPr>
            <p:ph type="title"/>
          </p:nvPr>
        </p:nvSpPr>
        <p:spPr>
          <a:xfrm>
            <a:off x="838200" y="23017"/>
            <a:ext cx="10515600" cy="1325563"/>
          </a:xfrm>
        </p:spPr>
        <p:txBody>
          <a:bodyPr/>
          <a:lstStyle/>
          <a:p>
            <a:pPr>
              <a:defRPr/>
            </a:pPr>
            <a:r>
              <a:rPr lang="en-US" sz="3800" dirty="0"/>
              <a:t>Complete HTML Table: Example</a:t>
            </a:r>
            <a:endParaRPr lang="bg-BG" sz="3800" dirty="0"/>
          </a:p>
        </p:txBody>
      </p:sp>
      <p:sp>
        <p:nvSpPr>
          <p:cNvPr id="1057795" name="Rectangle 3"/>
          <p:cNvSpPr>
            <a:spLocks noGrp="1" noChangeArrowheads="1"/>
          </p:cNvSpPr>
          <p:nvPr>
            <p:ph idx="1"/>
          </p:nvPr>
        </p:nvSpPr>
        <p:spPr/>
        <p:txBody>
          <a:bodyPr/>
          <a:lstStyle/>
          <a:p>
            <a:pPr>
              <a:buFontTx/>
              <a:buNone/>
              <a:defRPr/>
            </a:pPr>
            <a:r>
              <a:rPr lang="en-US" dirty="0" smtClean="0"/>
              <a:t> </a:t>
            </a:r>
            <a:endParaRPr lang="bg-BG" dirty="0" smtClean="0"/>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47</a:t>
            </a:fld>
            <a:endParaRPr lang="en-US" dirty="0"/>
          </a:p>
        </p:txBody>
      </p:sp>
      <p:sp>
        <p:nvSpPr>
          <p:cNvPr id="1057796" name="Rectangle 4"/>
          <p:cNvSpPr>
            <a:spLocks noChangeArrowheads="1"/>
          </p:cNvSpPr>
          <p:nvPr/>
        </p:nvSpPr>
        <p:spPr bwMode="auto">
          <a:xfrm>
            <a:off x="2135188" y="1066801"/>
            <a:ext cx="7847012" cy="5478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&lt;colgroup&gt;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&lt;col style="width:100px" /&gt;&lt;col /&gt;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&lt;/colgroup&gt;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&lt;thead&gt;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&lt;tr&gt;&lt;th&gt;Column 1&lt;/th&gt;&lt;th&gt;Column 2&lt;/th&gt;&lt;/tr&gt;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&lt;/thead&gt;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&lt;tfoot&gt;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&lt;tr&gt;&lt;td&gt;Footer 1&lt;/td&gt;&lt;td&gt;Footer 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&lt;/tfoot&gt;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&lt;tbody&gt;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&lt;tr&gt;&lt;td&gt;Cell 1.1&lt;/td&gt;&lt;td&gt;Cell 1.2&lt;/td&gt;&lt;/tr&gt;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&lt;tr&gt;&lt;td&gt;Cell 2.1&lt;/td&gt;&lt;td&gt;Cell 2.2&lt;/td&gt;&lt;/tr&gt;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&lt;/tbody&gt;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11" name="AutoShape 7"/>
          <p:cNvSpPr>
            <a:spLocks noChangeArrowheads="1"/>
          </p:cNvSpPr>
          <p:nvPr/>
        </p:nvSpPr>
        <p:spPr bwMode="auto">
          <a:xfrm>
            <a:off x="4343400" y="2291596"/>
            <a:ext cx="2514600" cy="527804"/>
          </a:xfrm>
          <a:prstGeom prst="wedgeRoundRectCallout">
            <a:avLst>
              <a:gd name="adj1" fmla="val -90772"/>
              <a:gd name="adj2" fmla="val 47887"/>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header</a:t>
            </a:r>
          </a:p>
        </p:txBody>
      </p:sp>
      <p:sp>
        <p:nvSpPr>
          <p:cNvPr id="12" name="AutoShape 7"/>
          <p:cNvSpPr>
            <a:spLocks noChangeArrowheads="1"/>
          </p:cNvSpPr>
          <p:nvPr/>
        </p:nvSpPr>
        <p:spPr bwMode="auto">
          <a:xfrm>
            <a:off x="4038600" y="3358396"/>
            <a:ext cx="2209800" cy="527804"/>
          </a:xfrm>
          <a:prstGeom prst="wedgeRoundRectCallout">
            <a:avLst>
              <a:gd name="adj1" fmla="val -82311"/>
              <a:gd name="adj2" fmla="val 52581"/>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footer</a:t>
            </a:r>
          </a:p>
        </p:txBody>
      </p:sp>
      <p:sp>
        <p:nvSpPr>
          <p:cNvPr id="13" name="AutoShape 7"/>
          <p:cNvSpPr>
            <a:spLocks noChangeArrowheads="1"/>
          </p:cNvSpPr>
          <p:nvPr/>
        </p:nvSpPr>
        <p:spPr bwMode="auto">
          <a:xfrm>
            <a:off x="5105400" y="4425197"/>
            <a:ext cx="4419600" cy="953453"/>
          </a:xfrm>
          <a:prstGeom prst="wedgeRoundRectCallout">
            <a:avLst>
              <a:gd name="adj1" fmla="val -90128"/>
              <a:gd name="adj2" fmla="val 55481"/>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Last comes the body (data)</a:t>
            </a:r>
          </a:p>
        </p:txBody>
      </p:sp>
      <p:sp>
        <p:nvSpPr>
          <p:cNvPr id="9" name="AutoShape 7"/>
          <p:cNvSpPr>
            <a:spLocks noChangeArrowheads="1"/>
          </p:cNvSpPr>
          <p:nvPr/>
        </p:nvSpPr>
        <p:spPr bwMode="auto">
          <a:xfrm>
            <a:off x="8458200" y="2209800"/>
            <a:ext cx="990600" cy="527804"/>
          </a:xfrm>
          <a:prstGeom prst="wedgeRoundRectCallout">
            <a:avLst>
              <a:gd name="adj1" fmla="val -88658"/>
              <a:gd name="adj2" fmla="val 74075"/>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th</a:t>
            </a:r>
          </a:p>
        </p:txBody>
      </p:sp>
      <p:sp>
        <p:nvSpPr>
          <p:cNvPr id="10" name="AutoShape 7"/>
          <p:cNvSpPr>
            <a:spLocks noChangeArrowheads="1"/>
          </p:cNvSpPr>
          <p:nvPr/>
        </p:nvSpPr>
        <p:spPr bwMode="auto">
          <a:xfrm>
            <a:off x="4876800" y="1224796"/>
            <a:ext cx="2514600" cy="527804"/>
          </a:xfrm>
          <a:prstGeom prst="wedgeRoundRectCallout">
            <a:avLst>
              <a:gd name="adj1" fmla="val -90772"/>
              <a:gd name="adj2" fmla="val 47887"/>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columns</a:t>
            </a:r>
          </a:p>
        </p:txBody>
      </p:sp>
    </p:spTree>
    <p:extLst>
      <p:ext uri="{BB962C8B-B14F-4D97-AF65-F5344CB8AC3E}">
        <p14:creationId xmlns:p14="http://schemas.microsoft.com/office/powerpoint/2010/main" val="35640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2135188" y="1219201"/>
            <a:ext cx="7847012" cy="5478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&lt;colgroup&gt;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&lt;col style="width:200px" /&gt;&lt;col /&gt;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&lt;/colgroup&gt;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&lt;thead&gt;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&lt;tr&gt;&lt;th&gt;Column 1&lt;/th&gt;&lt;th&gt;Column 2&lt;/th&gt;&lt;/tr&gt;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&lt;/thead&gt;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&lt;tfoot&gt;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&lt;tr&gt;&lt;td&gt;Footer 1&lt;/td&gt;&lt;td&gt;Footer 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&lt;/tfoot&gt;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&lt;tbody&gt;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&lt;tr&gt;&lt;td&gt;Cell 1.1&lt;/td&gt;&lt;td&gt;Cell 1.2&lt;/td&gt;&lt;/tr&gt;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&lt;tr&gt;&lt;td&gt;Cell 2.1&lt;/td&gt;&lt;td&gt;Cell 2.2&lt;/td&gt;&lt;/tr&gt;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&lt;/tbody&gt;</a:t>
            </a:r>
          </a:p>
          <a:p>
            <a:pPr eaLnBrk="0" hangingPunct="0">
              <a:lnSpc>
                <a:spcPts val="28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1058818" name="Rectangle 2"/>
          <p:cNvSpPr>
            <a:spLocks noGrp="1" noChangeArrowheads="1"/>
          </p:cNvSpPr>
          <p:nvPr>
            <p:ph type="title"/>
          </p:nvPr>
        </p:nvSpPr>
        <p:spPr>
          <a:xfrm>
            <a:off x="800100" y="55127"/>
            <a:ext cx="10515600" cy="1325563"/>
          </a:xfrm>
        </p:spPr>
        <p:txBody>
          <a:bodyPr/>
          <a:lstStyle/>
          <a:p>
            <a:pPr>
              <a:defRPr/>
            </a:pPr>
            <a:r>
              <a:rPr lang="en-US" sz="3800" dirty="0"/>
              <a:t>Complete HTML </a:t>
            </a:r>
            <a:r>
              <a:rPr lang="en-US" sz="3800" dirty="0" smtClean="0"/>
              <a:t>Table: Example </a:t>
            </a:r>
            <a:r>
              <a:rPr lang="en-US" sz="3800" dirty="0"/>
              <a:t>(2)</a:t>
            </a:r>
            <a:endParaRPr lang="bg-BG" sz="3800" dirty="0"/>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48</a:t>
            </a:fld>
            <a:endParaRPr lang="en-US" dirty="0"/>
          </a:p>
        </p:txBody>
      </p:sp>
      <p:sp>
        <p:nvSpPr>
          <p:cNvPr id="11" name="Rectangle 10"/>
          <p:cNvSpPr/>
          <p:nvPr/>
        </p:nvSpPr>
        <p:spPr>
          <a:xfrm>
            <a:off x="6629401" y="1130610"/>
            <a:ext cx="3381489" cy="579646"/>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pPr>
            <a:r>
              <a:rPr lang="en-US" sz="2600" b="1" dirty="0">
                <a:solidFill>
                  <a:srgbClr val="EBFFD2"/>
                </a:solidFill>
                <a:effectLst>
                  <a:outerShdw blurRad="38100" dist="38100" dir="2700000" algn="tl">
                    <a:srgbClr val="000000">
                      <a:alpha val="43137"/>
                    </a:srgbClr>
                  </a:outerShdw>
                </a:effectLst>
                <a:latin typeface="Corbel"/>
              </a:rPr>
              <a:t>table-full.html</a:t>
            </a:r>
            <a:endParaRPr lang="en-US" sz="2600" b="1" dirty="0">
              <a:solidFill>
                <a:srgbClr val="CCFF66">
                  <a:lumMod val="40000"/>
                  <a:lumOff val="60000"/>
                </a:srgbClr>
              </a:solidFill>
              <a:effectLst>
                <a:outerShdw blurRad="38100" dist="38100" dir="2700000" algn="tl">
                  <a:srgbClr val="000000">
                    <a:alpha val="43137"/>
                  </a:srgbClr>
                </a:outerShdw>
              </a:effectLst>
              <a:latin typeface="Corbel"/>
            </a:endParaRPr>
          </a:p>
        </p:txBody>
      </p:sp>
      <p:sp>
        <p:nvSpPr>
          <p:cNvPr id="12" name="AutoShape 7"/>
          <p:cNvSpPr>
            <a:spLocks noChangeArrowheads="1"/>
          </p:cNvSpPr>
          <p:nvPr/>
        </p:nvSpPr>
        <p:spPr bwMode="auto">
          <a:xfrm>
            <a:off x="7277100" y="5138263"/>
            <a:ext cx="4038600" cy="1804749"/>
          </a:xfrm>
          <a:prstGeom prst="wedgeRoundRectCallout">
            <a:avLst>
              <a:gd name="adj1" fmla="val -63389"/>
              <a:gd name="adj2" fmla="val -8875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Although the footer is before the data in the code, it is displayed last</a:t>
            </a:r>
          </a:p>
        </p:txBody>
      </p:sp>
      <p:pic>
        <p:nvPicPr>
          <p:cNvPr id="1026" name="Picture 2"/>
          <p:cNvPicPr>
            <a:picLocks noChangeAspect="1" noChangeArrowheads="1"/>
          </p:cNvPicPr>
          <p:nvPr/>
        </p:nvPicPr>
        <p:blipFill>
          <a:blip r:embed="rId2" cstate="print"/>
          <a:srcRect/>
          <a:stretch>
            <a:fillRect/>
          </a:stretch>
        </p:blipFill>
        <p:spPr bwMode="auto">
          <a:xfrm>
            <a:off x="5181601" y="1752601"/>
            <a:ext cx="5305425" cy="2428875"/>
          </a:xfrm>
          <a:prstGeom prst="rect">
            <a:avLst/>
          </a:prstGeom>
          <a:noFill/>
          <a:ln w="9525">
            <a:noFill/>
            <a:miter lim="800000"/>
            <a:headEnd/>
            <a:tailEnd/>
          </a:ln>
        </p:spPr>
      </p:pic>
      <p:sp>
        <p:nvSpPr>
          <p:cNvPr id="9" name="AutoShape 7"/>
          <p:cNvSpPr>
            <a:spLocks noChangeArrowheads="1"/>
          </p:cNvSpPr>
          <p:nvPr/>
        </p:nvSpPr>
        <p:spPr bwMode="auto">
          <a:xfrm>
            <a:off x="3591041" y="-159900"/>
            <a:ext cx="4038600" cy="1379101"/>
          </a:xfrm>
          <a:prstGeom prst="wedgeRoundRectCallout">
            <a:avLst>
              <a:gd name="adj1" fmla="val 72723"/>
              <a:gd name="adj2" fmla="val 16550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solidFill>
                  <a:srgbClr val="F7FFE7"/>
                </a:solidFill>
                <a:effectLst>
                  <a:outerShdw blurRad="38100" dist="38100" dir="2700000" algn="tl">
                    <a:srgbClr val="000000">
                      <a:alpha val="43137"/>
                    </a:srgbClr>
                  </a:outerShdw>
                </a:effectLst>
                <a:cs typeface="Consolas" pitchFamily="49" charset="0"/>
              </a:rPr>
              <a:t>By default, header text is bold and centered.</a:t>
            </a:r>
          </a:p>
        </p:txBody>
      </p:sp>
    </p:spTree>
    <p:extLst>
      <p:ext uri="{BB962C8B-B14F-4D97-AF65-F5344CB8AC3E}">
        <p14:creationId xmlns:p14="http://schemas.microsoft.com/office/powerpoint/2010/main" val="304037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a:defRPr/>
            </a:pPr>
            <a:r>
              <a:rPr lang="en-US" smtClean="0"/>
              <a:t>Nested Tables</a:t>
            </a:r>
          </a:p>
        </p:txBody>
      </p:sp>
      <p:sp>
        <p:nvSpPr>
          <p:cNvPr id="931843" name="Rectangle 3"/>
          <p:cNvSpPr>
            <a:spLocks noGrp="1" noChangeArrowheads="1"/>
          </p:cNvSpPr>
          <p:nvPr>
            <p:ph idx="1"/>
          </p:nvPr>
        </p:nvSpPr>
        <p:spPr>
          <a:xfrm>
            <a:off x="1847850" y="1338262"/>
            <a:ext cx="8496300" cy="5329238"/>
          </a:xfrm>
        </p:spPr>
        <p:txBody>
          <a:bodyPr/>
          <a:lstStyle/>
          <a:p>
            <a:pPr>
              <a:lnSpc>
                <a:spcPct val="90000"/>
              </a:lnSpc>
              <a:defRPr/>
            </a:pPr>
            <a:r>
              <a:rPr lang="en-US" sz="3000" dirty="0"/>
              <a:t>Table data “cells” (</a:t>
            </a:r>
            <a:r>
              <a:rPr lang="en-US" sz="3000" dirty="0">
                <a:latin typeface="Consolas" pitchFamily="49" charset="0"/>
                <a:cs typeface="Consolas" pitchFamily="49" charset="0"/>
              </a:rPr>
              <a:t>&lt;td&gt;</a:t>
            </a:r>
            <a:r>
              <a:rPr lang="en-US" sz="3000" dirty="0"/>
              <a:t>) can contain nested tables (tables within tables):</a:t>
            </a:r>
            <a:endParaRPr lang="en-US" sz="3000" dirty="0">
              <a:latin typeface="Courier New" pitchFamily="49" charset="0"/>
            </a:endParaRP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49</a:t>
            </a:fld>
            <a:endParaRPr lang="en-US" dirty="0"/>
          </a:p>
        </p:txBody>
      </p:sp>
      <p:sp>
        <p:nvSpPr>
          <p:cNvPr id="931846" name="Rectangle 6"/>
          <p:cNvSpPr>
            <a:spLocks noChangeArrowheads="1"/>
          </p:cNvSpPr>
          <p:nvPr/>
        </p:nvSpPr>
        <p:spPr bwMode="auto">
          <a:xfrm>
            <a:off x="2065338" y="2388803"/>
            <a:ext cx="7993063" cy="44268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&lt;td&gt;Contact:&lt;/td&gt;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&lt;td&gt;First Name&lt;/td&gt;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&lt;td&gt;Last Name&lt;/td&gt;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7" name="Rectangle 6"/>
          <p:cNvSpPr/>
          <p:nvPr/>
        </p:nvSpPr>
        <p:spPr>
          <a:xfrm>
            <a:off x="6676912" y="1968810"/>
            <a:ext cx="3381489"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pPr>
            <a:r>
              <a:rPr lang="en-US" sz="2600" b="1" dirty="0">
                <a:effectLst>
                  <a:outerShdw blurRad="38100" dist="38100" dir="2700000" algn="tl">
                    <a:srgbClr val="000000">
                      <a:alpha val="43137"/>
                    </a:srgbClr>
                  </a:outerShdw>
                </a:effectLst>
                <a:latin typeface="Corbel"/>
              </a:rPr>
              <a:t>nested-tables.html</a:t>
            </a:r>
          </a:p>
        </p:txBody>
      </p:sp>
      <p:pic>
        <p:nvPicPr>
          <p:cNvPr id="3075" name="Picture 3"/>
          <p:cNvPicPr>
            <a:picLocks noChangeAspect="1" noChangeArrowheads="1"/>
          </p:cNvPicPr>
          <p:nvPr/>
        </p:nvPicPr>
        <p:blipFill>
          <a:blip r:embed="rId3" cstate="print"/>
          <a:srcRect/>
          <a:stretch>
            <a:fillRect/>
          </a:stretch>
        </p:blipFill>
        <p:spPr bwMode="auto">
          <a:xfrm>
            <a:off x="6734176" y="3905250"/>
            <a:ext cx="3095625" cy="2343150"/>
          </a:xfrm>
          <a:prstGeom prst="rect">
            <a:avLst/>
          </a:prstGeom>
          <a:noFill/>
          <a:ln w="9525">
            <a:noFill/>
            <a:miter lim="800000"/>
            <a:headEnd/>
            <a:tailEnd/>
          </a:ln>
        </p:spPr>
      </p:pic>
    </p:spTree>
    <p:extLst>
      <p:ext uri="{BB962C8B-B14F-4D97-AF65-F5344CB8AC3E}">
        <p14:creationId xmlns:p14="http://schemas.microsoft.com/office/powerpoint/2010/main" val="370184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4181" y="2911813"/>
            <a:ext cx="5428438" cy="3859280"/>
          </a:xfrm>
          <a:prstGeom prst="rect">
            <a:avLst/>
          </a:prstGeom>
        </p:spPr>
      </p:pic>
      <p:sp>
        <p:nvSpPr>
          <p:cNvPr id="874498" name="Rectangle 2"/>
          <p:cNvSpPr>
            <a:spLocks noGrp="1" noChangeArrowheads="1"/>
          </p:cNvSpPr>
          <p:nvPr>
            <p:ph type="title"/>
          </p:nvPr>
        </p:nvSpPr>
        <p:spPr/>
        <p:txBody>
          <a:bodyPr/>
          <a:lstStyle/>
          <a:p>
            <a:pPr>
              <a:defRPr/>
            </a:pPr>
            <a:r>
              <a:rPr lang="en-US" dirty="0" smtClean="0"/>
              <a:t>Web Architecture</a:t>
            </a:r>
          </a:p>
        </p:txBody>
      </p:sp>
      <p:sp>
        <p:nvSpPr>
          <p:cNvPr id="874499" name="Rectangle 3"/>
          <p:cNvSpPr>
            <a:spLocks noGrp="1" noChangeArrowheads="1"/>
          </p:cNvSpPr>
          <p:nvPr>
            <p:ph idx="1"/>
          </p:nvPr>
        </p:nvSpPr>
        <p:spPr>
          <a:xfrm>
            <a:off x="580331" y="1422292"/>
            <a:ext cx="8496300" cy="425929"/>
          </a:xfrm>
        </p:spPr>
        <p:txBody>
          <a:bodyPr>
            <a:normAutofit lnSpcReduction="10000"/>
          </a:bodyPr>
          <a:lstStyle/>
          <a:p>
            <a:pPr lvl="1">
              <a:lnSpc>
                <a:spcPct val="100000"/>
              </a:lnSpc>
              <a:defRPr/>
            </a:pPr>
            <a:r>
              <a:rPr lang="en-US" dirty="0" smtClean="0"/>
              <a:t>Web Architecture is completely based on WWW</a:t>
            </a:r>
          </a:p>
        </p:txBody>
      </p:sp>
      <p:sp>
        <p:nvSpPr>
          <p:cNvPr id="1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effectLst>
                  <a:outerShdw blurRad="38100" dist="38100" dir="2700000" algn="tl">
                    <a:srgbClr val="000000">
                      <a:alpha val="43137"/>
                    </a:srgbClr>
                  </a:outerShdw>
                </a:effectLst>
              </a:rPr>
              <a:pPr>
                <a:defRPr/>
              </a:pPr>
              <a:t>5</a:t>
            </a:fld>
            <a:endParaRPr lang="en-US" dirty="0">
              <a:effectLst>
                <a:outerShdw blurRad="38100" dist="38100" dir="2700000" algn="tl">
                  <a:srgbClr val="000000">
                    <a:alpha val="43137"/>
                  </a:srgbClr>
                </a:outerShdw>
              </a:effectLst>
            </a:endParaRPr>
          </a:p>
        </p:txBody>
      </p:sp>
      <p:grpSp>
        <p:nvGrpSpPr>
          <p:cNvPr id="2" name="Group 28"/>
          <p:cNvGrpSpPr>
            <a:grpSpLocks/>
          </p:cNvGrpSpPr>
          <p:nvPr/>
        </p:nvGrpSpPr>
        <p:grpSpPr bwMode="auto">
          <a:xfrm>
            <a:off x="668474" y="3822842"/>
            <a:ext cx="3108024" cy="666240"/>
            <a:chOff x="1776" y="1680"/>
            <a:chExt cx="1728" cy="352"/>
          </a:xfrm>
          <a:solidFill>
            <a:schemeClr val="accent5">
              <a:lumMod val="60000"/>
              <a:lumOff val="40000"/>
              <a:alpha val="30000"/>
            </a:schemeClr>
          </a:solidFill>
        </p:grpSpPr>
        <p:sp>
          <p:nvSpPr>
            <p:cNvPr id="874525" name="AutoShape 29"/>
            <p:cNvSpPr>
              <a:spLocks noChangeArrowheads="1"/>
            </p:cNvSpPr>
            <p:nvPr/>
          </p:nvSpPr>
          <p:spPr bwMode="auto">
            <a:xfrm>
              <a:off x="1776" y="1680"/>
              <a:ext cx="1728" cy="35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defRPr/>
              </a:pPr>
              <a:endParaRPr lang="en-US" dirty="0">
                <a:effectLst>
                  <a:outerShdw blurRad="38100" dist="38100" dir="2700000" algn="tl">
                    <a:srgbClr val="000000">
                      <a:alpha val="43137"/>
                    </a:srgbClr>
                  </a:outerShdw>
                </a:effectLst>
              </a:endParaRPr>
            </a:p>
          </p:txBody>
        </p:sp>
        <p:sp>
          <p:nvSpPr>
            <p:cNvPr id="874526" name="Text Box 30"/>
            <p:cNvSpPr txBox="1">
              <a:spLocks noChangeArrowheads="1"/>
            </p:cNvSpPr>
            <p:nvPr/>
          </p:nvSpPr>
          <p:spPr bwMode="auto">
            <a:xfrm>
              <a:off x="2044" y="1751"/>
              <a:ext cx="1008" cy="208"/>
            </a:xfrm>
            <a:prstGeom prst="rect">
              <a:avLst/>
            </a:prstGeom>
            <a:noFill/>
            <a:ln w="12700" cap="sq">
              <a:noFill/>
              <a:miter lim="800000"/>
              <a:headEnd type="none" w="sm" len="sm"/>
              <a:tailEnd type="none" w="sm" len="sm"/>
            </a:ln>
            <a:effectLst/>
          </p:spPr>
          <p:txBody>
            <a:bodyPr>
              <a:spAutoFit/>
            </a:bodyPr>
            <a:lstStyle/>
            <a:p>
              <a:pPr algn="ctr">
                <a:lnSpc>
                  <a:spcPct val="100000"/>
                </a:lnSpc>
                <a:spcBef>
                  <a:spcPct val="50000"/>
                </a:spcBef>
                <a:defRPr/>
              </a:pPr>
              <a:r>
                <a:rPr lang="en-US" sz="2000" b="1" dirty="0">
                  <a:effectLst>
                    <a:outerShdw blurRad="38100" dist="38100" dir="2700000" algn="tl">
                      <a:srgbClr val="000000">
                        <a:alpha val="43137"/>
                      </a:srgbClr>
                    </a:outerShdw>
                  </a:effectLst>
                </a:rPr>
                <a:t>Page request</a:t>
              </a:r>
            </a:p>
          </p:txBody>
        </p:sp>
      </p:grpSp>
      <p:sp>
        <p:nvSpPr>
          <p:cNvPr id="874527" name="Text Box 31"/>
          <p:cNvSpPr txBox="1">
            <a:spLocks noChangeArrowheads="1"/>
          </p:cNvSpPr>
          <p:nvPr/>
        </p:nvSpPr>
        <p:spPr bwMode="auto">
          <a:xfrm>
            <a:off x="604898" y="5259329"/>
            <a:ext cx="2851150" cy="492443"/>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600" b="1" dirty="0" smtClean="0">
                <a:solidFill>
                  <a:srgbClr val="92D050"/>
                </a:solidFill>
                <a:effectLst>
                  <a:outerShdw blurRad="38100" dist="38100" dir="2700000" algn="tl">
                    <a:srgbClr val="000000">
                      <a:alpha val="43137"/>
                    </a:srgbClr>
                  </a:outerShdw>
                </a:effectLst>
              </a:rPr>
              <a:t>Client</a:t>
            </a:r>
            <a:endParaRPr lang="en-US" sz="2600" b="1" dirty="0">
              <a:solidFill>
                <a:srgbClr val="92D050"/>
              </a:solidFill>
              <a:effectLst>
                <a:outerShdw blurRad="38100" dist="38100" dir="2700000" algn="tl">
                  <a:srgbClr val="000000">
                    <a:alpha val="43137"/>
                  </a:srgbClr>
                </a:outerShdw>
              </a:effectLst>
            </a:endParaRPr>
          </a:p>
        </p:txBody>
      </p:sp>
      <p:sp>
        <p:nvSpPr>
          <p:cNvPr id="874528" name="Text Box 32"/>
          <p:cNvSpPr txBox="1">
            <a:spLocks noChangeArrowheads="1"/>
          </p:cNvSpPr>
          <p:nvPr/>
        </p:nvSpPr>
        <p:spPr bwMode="auto">
          <a:xfrm>
            <a:off x="8863012" y="5135249"/>
            <a:ext cx="3000376" cy="492443"/>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600" b="1" dirty="0" smtClean="0">
                <a:solidFill>
                  <a:srgbClr val="92D050"/>
                </a:solidFill>
                <a:effectLst>
                  <a:outerShdw blurRad="38100" dist="38100" dir="2700000" algn="tl">
                    <a:srgbClr val="000000">
                      <a:alpha val="43137"/>
                    </a:srgbClr>
                  </a:outerShdw>
                </a:effectLst>
              </a:rPr>
              <a:t>Web Server</a:t>
            </a:r>
            <a:endParaRPr lang="en-US" sz="2600" b="1" dirty="0">
              <a:solidFill>
                <a:srgbClr val="92D050"/>
              </a:solidFill>
              <a:effectLst>
                <a:outerShdw blurRad="38100" dist="38100" dir="2700000" algn="tl">
                  <a:srgbClr val="000000">
                    <a:alpha val="43137"/>
                  </a:srgbClr>
                </a:outerShdw>
              </a:effectLst>
            </a:endParaRPr>
          </a:p>
        </p:txBody>
      </p:sp>
      <p:grpSp>
        <p:nvGrpSpPr>
          <p:cNvPr id="4" name="Group 3"/>
          <p:cNvGrpSpPr/>
          <p:nvPr/>
        </p:nvGrpSpPr>
        <p:grpSpPr>
          <a:xfrm>
            <a:off x="8605024" y="4398239"/>
            <a:ext cx="3352800" cy="698748"/>
            <a:chOff x="3200400" y="3962400"/>
            <a:chExt cx="2895600" cy="485775"/>
          </a:xfrm>
        </p:grpSpPr>
        <p:sp>
          <p:nvSpPr>
            <p:cNvPr id="874530" name="AutoShape 34"/>
            <p:cNvSpPr>
              <a:spLocks noChangeArrowheads="1"/>
            </p:cNvSpPr>
            <p:nvPr/>
          </p:nvSpPr>
          <p:spPr bwMode="auto">
            <a:xfrm flipH="1">
              <a:off x="3200400" y="3962400"/>
              <a:ext cx="2895600"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defRPr/>
              </a:pPr>
              <a:endParaRPr lang="en-US" dirty="0">
                <a:effectLst>
                  <a:outerShdw blurRad="38100" dist="38100" dir="2700000" algn="tl">
                    <a:srgbClr val="000000">
                      <a:alpha val="43137"/>
                    </a:srgbClr>
                  </a:outerShdw>
                </a:effectLst>
              </a:endParaRPr>
            </a:p>
          </p:txBody>
        </p:sp>
        <p:sp>
          <p:nvSpPr>
            <p:cNvPr id="874531" name="Text Box 35"/>
            <p:cNvSpPr txBox="1">
              <a:spLocks noChangeArrowheads="1"/>
            </p:cNvSpPr>
            <p:nvPr/>
          </p:nvSpPr>
          <p:spPr bwMode="auto">
            <a:xfrm>
              <a:off x="3810001" y="4071918"/>
              <a:ext cx="1950068" cy="278160"/>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000" b="1" dirty="0">
                  <a:effectLst>
                    <a:outerShdw blurRad="38100" dist="38100" dir="2700000" algn="tl">
                      <a:srgbClr val="000000">
                        <a:alpha val="43137"/>
                      </a:srgbClr>
                    </a:outerShdw>
                  </a:effectLst>
                </a:rPr>
                <a:t>Server response</a:t>
              </a:r>
            </a:p>
          </p:txBody>
        </p:sp>
      </p:grpSp>
      <p:sp>
        <p:nvSpPr>
          <p:cNvPr id="874533" name="Text Box 37"/>
          <p:cNvSpPr txBox="1">
            <a:spLocks noChangeArrowheads="1"/>
          </p:cNvSpPr>
          <p:nvPr/>
        </p:nvSpPr>
        <p:spPr bwMode="auto">
          <a:xfrm>
            <a:off x="5449094" y="5840982"/>
            <a:ext cx="1293812" cy="461665"/>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400" b="1" dirty="0">
                <a:solidFill>
                  <a:srgbClr val="0070C0"/>
                </a:solidFill>
                <a:effectLst>
                  <a:outerShdw blurRad="38100" dist="38100" dir="2700000" algn="tl">
                    <a:srgbClr val="000000">
                      <a:alpha val="43137"/>
                    </a:srgbClr>
                  </a:outerShdw>
                </a:effectLst>
              </a:rPr>
              <a:t>HTTP</a:t>
            </a:r>
          </a:p>
        </p:txBody>
      </p:sp>
      <p:grpSp>
        <p:nvGrpSpPr>
          <p:cNvPr id="3" name="Group 2"/>
          <p:cNvGrpSpPr/>
          <p:nvPr/>
        </p:nvGrpSpPr>
        <p:grpSpPr>
          <a:xfrm>
            <a:off x="811273" y="2693920"/>
            <a:ext cx="2438400" cy="2438400"/>
            <a:chOff x="228600" y="224864"/>
            <a:chExt cx="2438400" cy="2438400"/>
          </a:xfrm>
        </p:grpSpPr>
        <p:pic>
          <p:nvPicPr>
            <p:cNvPr id="1026" name="Picture 2" descr="http://askyourpc.com/media/blogs/a/images_2/Computer-256x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8600" y="2248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6" descr="website-wind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975723">
              <a:off x="602640" y="904992"/>
              <a:ext cx="1280241" cy="1065798"/>
            </a:xfrm>
            <a:prstGeom prst="rect">
              <a:avLst/>
            </a:prstGeom>
            <a:noFill/>
            <a:ln w="9525">
              <a:noFill/>
              <a:miter lim="800000"/>
              <a:headEnd/>
              <a:tailEnd/>
            </a:ln>
            <a:scene3d>
              <a:camera prst="perspectiveContrastingRightFacing" fov="300000">
                <a:rot lat="21510460" lon="300467" rev="21477836"/>
              </a:camera>
              <a:lightRig rig="threePt" dir="t"/>
            </a:scene3d>
          </p:spPr>
        </p:pic>
      </p:grpSp>
      <p:pic>
        <p:nvPicPr>
          <p:cNvPr id="1028" name="Picture 4" descr="http://www.iconarchive.com/icons/visualpharm/hardware/256/serv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5180" y="3087040"/>
            <a:ext cx="2011804" cy="20118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37"/>
          <p:cNvSpPr txBox="1">
            <a:spLocks noChangeArrowheads="1"/>
          </p:cNvSpPr>
          <p:nvPr/>
        </p:nvSpPr>
        <p:spPr bwMode="auto">
          <a:xfrm>
            <a:off x="5413848" y="2593853"/>
            <a:ext cx="1669101" cy="461665"/>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400" b="1" dirty="0" smtClean="0">
                <a:solidFill>
                  <a:srgbClr val="0070C0"/>
                </a:solidFill>
                <a:effectLst>
                  <a:outerShdw blurRad="38100" dist="38100" dir="2700000" algn="tl">
                    <a:srgbClr val="000000">
                      <a:alpha val="43137"/>
                    </a:srgbClr>
                  </a:outerShdw>
                </a:effectLst>
              </a:rPr>
              <a:t>NETWORK</a:t>
            </a:r>
            <a:endParaRPr lang="en-US" sz="2400" b="1" dirty="0">
              <a:solidFill>
                <a:srgbClr val="0070C0"/>
              </a:solidFill>
              <a:effectLst>
                <a:outerShdw blurRad="38100" dist="38100" dir="2700000" algn="tl">
                  <a:srgbClr val="000000">
                    <a:alpha val="43137"/>
                  </a:srgbClr>
                </a:outerShdw>
              </a:effectLst>
            </a:endParaRPr>
          </a:p>
        </p:txBody>
      </p:sp>
      <p:sp>
        <p:nvSpPr>
          <p:cNvPr id="24" name="Text Box 37"/>
          <p:cNvSpPr txBox="1">
            <a:spLocks noChangeArrowheads="1"/>
          </p:cNvSpPr>
          <p:nvPr/>
        </p:nvSpPr>
        <p:spPr bwMode="auto">
          <a:xfrm>
            <a:off x="6248399" y="1377921"/>
            <a:ext cx="3430994" cy="461665"/>
          </a:xfrm>
          <a:prstGeom prst="rect">
            <a:avLst/>
          </a:prstGeom>
          <a:noFill/>
          <a:ln w="12700" cap="sq">
            <a:noFill/>
            <a:miter lim="800000"/>
            <a:headEnd type="none" w="sm" len="sm"/>
            <a:tailEnd type="none" w="sm" len="sm"/>
          </a:ln>
          <a:effectLst/>
        </p:spPr>
        <p:txBody>
          <a:bodyPr wrap="square">
            <a:spAutoFit/>
          </a:bodyPr>
          <a:lstStyle/>
          <a:p>
            <a:pPr algn="ctr">
              <a:lnSpc>
                <a:spcPct val="100000"/>
              </a:lnSpc>
              <a:spcBef>
                <a:spcPct val="50000"/>
              </a:spcBef>
              <a:defRPr/>
            </a:pPr>
            <a:r>
              <a:rPr lang="en-US" sz="2400" b="1" dirty="0" smtClean="0">
                <a:solidFill>
                  <a:srgbClr val="0070C0"/>
                </a:solidFill>
                <a:effectLst>
                  <a:outerShdw blurRad="38100" dist="38100" dir="2700000" algn="tl">
                    <a:srgbClr val="000000">
                      <a:alpha val="43137"/>
                    </a:srgbClr>
                  </a:outerShdw>
                </a:effectLst>
              </a:rPr>
              <a:t>WORLD </a:t>
            </a:r>
            <a:r>
              <a:rPr lang="en-US" sz="2400" b="1" dirty="0" smtClean="0">
                <a:solidFill>
                  <a:srgbClr val="FFC000"/>
                </a:solidFill>
                <a:effectLst>
                  <a:outerShdw blurRad="38100" dist="38100" dir="2700000" algn="tl">
                    <a:srgbClr val="000000">
                      <a:alpha val="43137"/>
                    </a:srgbClr>
                  </a:outerShdw>
                </a:effectLst>
              </a:rPr>
              <a:t>WIDE</a:t>
            </a:r>
            <a:r>
              <a:rPr lang="en-US" sz="2400" b="1" dirty="0" smtClean="0">
                <a:solidFill>
                  <a:srgbClr val="0070C0"/>
                </a:solidFill>
                <a:effectLst>
                  <a:outerShdw blurRad="38100" dist="38100" dir="2700000" algn="tl">
                    <a:srgbClr val="000000">
                      <a:alpha val="43137"/>
                    </a:srgbClr>
                  </a:outerShdw>
                </a:effectLst>
              </a:rPr>
              <a:t> </a:t>
            </a:r>
            <a:r>
              <a:rPr lang="en-US" sz="2400" b="1" dirty="0" smtClean="0">
                <a:solidFill>
                  <a:srgbClr val="92D050"/>
                </a:solidFill>
                <a:effectLst>
                  <a:outerShdw blurRad="38100" dist="38100" dir="2700000" algn="tl">
                    <a:srgbClr val="000000">
                      <a:alpha val="43137"/>
                    </a:srgbClr>
                  </a:outerShdw>
                </a:effectLst>
              </a:rPr>
              <a:t>WEB</a:t>
            </a:r>
            <a:endParaRPr lang="en-US" sz="2400" b="1" dirty="0">
              <a:solidFill>
                <a:srgbClr val="92D050"/>
              </a:solidFill>
              <a:effectLst>
                <a:outerShdw blurRad="38100" dist="38100" dir="2700000" algn="tl">
                  <a:srgbClr val="000000">
                    <a:alpha val="43137"/>
                  </a:srgbClr>
                </a:outerShdw>
              </a:effectLst>
            </a:endParaRPr>
          </a:p>
        </p:txBody>
      </p:sp>
      <p:sp>
        <p:nvSpPr>
          <p:cNvPr id="25" name="Rectangle 3"/>
          <p:cNvSpPr txBox="1">
            <a:spLocks noChangeArrowheads="1"/>
          </p:cNvSpPr>
          <p:nvPr/>
        </p:nvSpPr>
        <p:spPr>
          <a:xfrm>
            <a:off x="1554855" y="6315707"/>
            <a:ext cx="9082290" cy="42592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9pPr>
          </a:lstStyle>
          <a:p>
            <a:pPr marL="457200" lvl="1" indent="0">
              <a:lnSpc>
                <a:spcPct val="100000"/>
              </a:lnSpc>
              <a:buNone/>
              <a:defRPr/>
            </a:pPr>
            <a:r>
              <a:rPr lang="en-US" dirty="0" smtClean="0"/>
              <a:t>Hyper </a:t>
            </a:r>
            <a:r>
              <a:rPr lang="en-US" dirty="0"/>
              <a:t>T</a:t>
            </a:r>
            <a:r>
              <a:rPr lang="en-US" dirty="0" smtClean="0"/>
              <a:t>ext </a:t>
            </a:r>
            <a:r>
              <a:rPr lang="en-US" dirty="0"/>
              <a:t>T</a:t>
            </a:r>
            <a:r>
              <a:rPr lang="en-US" dirty="0" smtClean="0"/>
              <a:t>ransfer </a:t>
            </a:r>
            <a:r>
              <a:rPr lang="en-US" dirty="0"/>
              <a:t>P</a:t>
            </a:r>
            <a:r>
              <a:rPr lang="en-US" dirty="0" smtClean="0"/>
              <a:t>rotocol is a protocol based on request and response</a:t>
            </a:r>
          </a:p>
        </p:txBody>
      </p:sp>
    </p:spTree>
    <p:extLst>
      <p:ext uri="{BB962C8B-B14F-4D97-AF65-F5344CB8AC3E}">
        <p14:creationId xmlns:p14="http://schemas.microsoft.com/office/powerpoint/2010/main" val="40306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74499">
                                            <p:txEl>
                                              <p:pRg st="0" end="0"/>
                                            </p:txEl>
                                          </p:spTgt>
                                        </p:tgtEl>
                                        <p:attrNameLst>
                                          <p:attrName>style.visibility</p:attrName>
                                        </p:attrNameLst>
                                      </p:cBhvr>
                                      <p:to>
                                        <p:strVal val="visible"/>
                                      </p:to>
                                    </p:set>
                                    <p:anim calcmode="lin" valueType="num">
                                      <p:cBhvr additive="base">
                                        <p:cTn id="7" dur="500" fill="hold"/>
                                        <p:tgtEl>
                                          <p:spTgt spid="8744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74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 0 L 0 0 C 0.0043 0.00046 0.0086 0.00069 0.01277 0.00162 C 0.01381 0.00185 0.01459 0.00301 0.01563 0.00324 C 0.01771 0.00393 0.0198 0.0044 0.02201 0.00486 C 0.03334 0.0081 0.02097 0.00509 0.03477 0.0081 C 0.04206 0.0125 0.03321 0.00764 0.04935 0.01134 C 0.05248 0.01203 0.0586 0.01458 0.0586 0.01458 C 0.06524 0.01412 0.07201 0.01389 0.07865 0.01296 C 0.08112 0.01273 0.08282 0.01088 0.08503 0.00972 C 0.08659 0.00903 0.08816 0.00879 0.08959 0.0081 C 0.09115 0.00717 0.09258 0.00578 0.09428 0.00486 C 0.09922 0.00231 0.09909 0.00463 0.1043 0 C 0.10808 -0.00324 0.10886 -0.0044 0.11342 -0.00648 C 0.11459 -0.00695 0.11589 -0.0081 0.11706 -0.0081 C 0.13321 -0.00903 0.14935 -0.00926 0.1655 -0.00972 C 0.16641 -0.01019 0.16732 -0.01088 0.16836 -0.01134 C 0.17722 -0.01482 0.17683 -0.01227 0.18933 -0.00972 C 0.1905 -0.00926 0.1918 -0.0088 0.19297 -0.0081 C 0.19389 -0.00764 0.1948 -0.00695 0.19571 -0.00648 C 0.19818 -0.00533 0.203 -0.00324 0.203 -0.00324 C 0.20573 -0.00093 0.20834 0.00162 0.21133 0.00324 C 0.21277 0.00416 0.21433 0.0044 0.21589 0.00486 C 0.21706 0.00602 0.21823 0.00764 0.21954 0.0081 C 0.22292 0.00949 0.24245 0.01134 0.24336 0.01134 C 0.24297 0.02384 0.24284 0.03634 0.24232 0.04884 C 0.24232 0.05116 0.24206 0.05324 0.24141 0.05532 C 0.24102 0.05671 0.24024 0.05741 0.23959 0.05856 C 0.23894 0.06018 0.23881 0.0625 0.23777 0.06342 C 0.2362 0.06528 0.23412 0.06574 0.2323 0.06666 C 0.23139 0.06736 0.23034 0.06736 0.22956 0.06828 C 0.22292 0.07616 0.23125 0.06666 0.22318 0.07477 C 0.22227 0.07592 0.22149 0.07731 0.22045 0.07801 C 0.21902 0.07916 0.21745 0.0794 0.21589 0.07963 C 0.21068 0.08055 0.20547 0.08078 0.20027 0.08125 L 0.18021 0.08287 C 0.17748 0.08403 0.17461 0.08495 0.17201 0.08634 C 0.16498 0.08958 0.16849 0.08912 0.16277 0.0912 C 0.16094 0.09166 0.15912 0.09213 0.1573 0.09282 C 0.15131 0.09491 0.15144 0.09722 0.14271 0.09768 L 0.1125 0.0993 C 0.10678 0.10023 0.10092 0.10208 0.09519 0.10254 L 0.07318 0.10416 L 0.03933 0.10578 C 0.0336 0.10602 0.02774 0.10694 0.02201 0.10741 C 0.01928 0.10787 0.01654 0.10903 0.01368 0.10903 C -0.0095 0.10903 -0.00494 0.11018 -0.01731 0.10578 L -0.05572 0.10741 C -0.05794 0.10764 -0.06002 0.10903 -0.06223 0.10903 C -0.07747 0.10856 -0.0927 0.10694 -0.10794 0.10578 C -0.11158 0.10463 -0.11523 0.10416 -0.11888 0.10254 C -0.12005 0.10185 -0.12135 0.10139 -0.12252 0.10092 C -0.12343 0.10046 -0.12434 0.09953 -0.12526 0.0993 C -0.12864 0.09838 -0.13203 0.09815 -0.13528 0.09768 C -0.14179 0.09815 -0.14817 0.09838 -0.15455 0.0993 C -0.15546 0.0993 -0.15638 0.10046 -0.15729 0.10092 C -0.15976 0.10208 -0.16223 0.10278 -0.16458 0.10416 C -0.16549 0.10463 -0.1664 0.10555 -0.16731 0.10578 C -0.16979 0.10625 -0.17226 0.10578 -0.1746 0.10578 L -0.1746 0.10578 " pathEditMode="relative" ptsTypes="AAAAAAAAAAAAAAAAAAAAAAAAAAAAAAAAAAAAAAAAAAAAAAAAAAAAAAAAAAAA">
                                      <p:cBhvr>
                                        <p:cTn id="14" dur="2000" fill="hold"/>
                                        <p:tgtEl>
                                          <p:spTgt spid="24">
                                            <p:txEl>
                                              <p:pRg st="0" end="0"/>
                                            </p:txEl>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74527"/>
                                        </p:tgtEl>
                                        <p:attrNameLst>
                                          <p:attrName>style.visibility</p:attrName>
                                        </p:attrNameLst>
                                      </p:cBhvr>
                                      <p:to>
                                        <p:strVal val="visible"/>
                                      </p:to>
                                    </p:set>
                                    <p:animEffect transition="in" filter="fade">
                                      <p:cBhvr>
                                        <p:cTn id="28" dur="1000"/>
                                        <p:tgtEl>
                                          <p:spTgt spid="874527"/>
                                        </p:tgtEl>
                                      </p:cBhvr>
                                    </p:animEffect>
                                    <p:anim calcmode="lin" valueType="num">
                                      <p:cBhvr>
                                        <p:cTn id="29" dur="1000" fill="hold"/>
                                        <p:tgtEl>
                                          <p:spTgt spid="874527"/>
                                        </p:tgtEl>
                                        <p:attrNameLst>
                                          <p:attrName>ppt_x</p:attrName>
                                        </p:attrNameLst>
                                      </p:cBhvr>
                                      <p:tavLst>
                                        <p:tav tm="0">
                                          <p:val>
                                            <p:strVal val="#ppt_x"/>
                                          </p:val>
                                        </p:tav>
                                        <p:tav tm="100000">
                                          <p:val>
                                            <p:strVal val="#ppt_x"/>
                                          </p:val>
                                        </p:tav>
                                      </p:tavLst>
                                    </p:anim>
                                    <p:anim calcmode="lin" valueType="num">
                                      <p:cBhvr>
                                        <p:cTn id="30" dur="1000" fill="hold"/>
                                        <p:tgtEl>
                                          <p:spTgt spid="87452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1000"/>
                                        <p:tgtEl>
                                          <p:spTgt spid="1028"/>
                                        </p:tgtEl>
                                      </p:cBhvr>
                                    </p:animEffect>
                                    <p:anim calcmode="lin" valueType="num">
                                      <p:cBhvr>
                                        <p:cTn id="39" dur="1000" fill="hold"/>
                                        <p:tgtEl>
                                          <p:spTgt spid="1028"/>
                                        </p:tgtEl>
                                        <p:attrNameLst>
                                          <p:attrName>ppt_x</p:attrName>
                                        </p:attrNameLst>
                                      </p:cBhvr>
                                      <p:tavLst>
                                        <p:tav tm="0">
                                          <p:val>
                                            <p:strVal val="#ppt_x"/>
                                          </p:val>
                                        </p:tav>
                                        <p:tav tm="100000">
                                          <p:val>
                                            <p:strVal val="#ppt_x"/>
                                          </p:val>
                                        </p:tav>
                                      </p:tavLst>
                                    </p:anim>
                                    <p:anim calcmode="lin" valueType="num">
                                      <p:cBhvr>
                                        <p:cTn id="40" dur="1000" fill="hold"/>
                                        <p:tgtEl>
                                          <p:spTgt spid="102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74528"/>
                                        </p:tgtEl>
                                        <p:attrNameLst>
                                          <p:attrName>style.visibility</p:attrName>
                                        </p:attrNameLst>
                                      </p:cBhvr>
                                      <p:to>
                                        <p:strVal val="visible"/>
                                      </p:to>
                                    </p:set>
                                    <p:animEffect transition="in" filter="fade">
                                      <p:cBhvr>
                                        <p:cTn id="43" dur="1000"/>
                                        <p:tgtEl>
                                          <p:spTgt spid="874528"/>
                                        </p:tgtEl>
                                      </p:cBhvr>
                                    </p:animEffect>
                                    <p:anim calcmode="lin" valueType="num">
                                      <p:cBhvr>
                                        <p:cTn id="44" dur="1000" fill="hold"/>
                                        <p:tgtEl>
                                          <p:spTgt spid="874528"/>
                                        </p:tgtEl>
                                        <p:attrNameLst>
                                          <p:attrName>ppt_x</p:attrName>
                                        </p:attrNameLst>
                                      </p:cBhvr>
                                      <p:tavLst>
                                        <p:tav tm="0">
                                          <p:val>
                                            <p:strVal val="#ppt_x"/>
                                          </p:val>
                                        </p:tav>
                                        <p:tav tm="100000">
                                          <p:val>
                                            <p:strVal val="#ppt_x"/>
                                          </p:val>
                                        </p:tav>
                                      </p:tavLst>
                                    </p:anim>
                                    <p:anim calcmode="lin" valueType="num">
                                      <p:cBhvr>
                                        <p:cTn id="45" dur="1000" fill="hold"/>
                                        <p:tgtEl>
                                          <p:spTgt spid="87452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0" presetClass="path" presetSubtype="0" accel="50000" decel="50000" fill="hold" nodeType="withEffect">
                                  <p:stCondLst>
                                    <p:cond delay="0"/>
                                  </p:stCondLst>
                                  <p:childTnLst>
                                    <p:animMotion origin="layout" path="M -0.025 -0.00278 L 0.32448 0.0118 " pathEditMode="relative" ptsTypes="AA">
                                      <p:cBhvr>
                                        <p:cTn id="51" dur="2000" fill="hold"/>
                                        <p:tgtEl>
                                          <p:spTgt spid="2"/>
                                        </p:tgtEl>
                                        <p:attrNameLst>
                                          <p:attrName>ppt_x</p:attrName>
                                          <p:attrName>ppt_y</p:attrName>
                                        </p:attrNameLst>
                                      </p:cBhvr>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par>
                                <p:cTn id="56" presetID="0" presetClass="path" presetSubtype="0" accel="50000" decel="50000" fill="hold" nodeType="withEffect">
                                  <p:stCondLst>
                                    <p:cond delay="0"/>
                                  </p:stCondLst>
                                  <p:childTnLst>
                                    <p:animMotion origin="layout" path="M 0.01471 0.00023 L -0.33932 0.02153 " pathEditMode="relative" ptsTypes="AA">
                                      <p:cBhvr>
                                        <p:cTn id="57" dur="2000" fill="hold"/>
                                        <p:tgtEl>
                                          <p:spTgt spid="4"/>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74533"/>
                                        </p:tgtEl>
                                        <p:attrNameLst>
                                          <p:attrName>style.visibility</p:attrName>
                                        </p:attrNameLst>
                                      </p:cBhvr>
                                      <p:to>
                                        <p:strVal val="visible"/>
                                      </p:to>
                                    </p:set>
                                    <p:anim calcmode="lin" valueType="num">
                                      <p:cBhvr additive="base">
                                        <p:cTn id="62" dur="500" fill="hold"/>
                                        <p:tgtEl>
                                          <p:spTgt spid="874533"/>
                                        </p:tgtEl>
                                        <p:attrNameLst>
                                          <p:attrName>ppt_x</p:attrName>
                                        </p:attrNameLst>
                                      </p:cBhvr>
                                      <p:tavLst>
                                        <p:tav tm="0">
                                          <p:val>
                                            <p:strVal val="#ppt_x"/>
                                          </p:val>
                                        </p:tav>
                                        <p:tav tm="100000">
                                          <p:val>
                                            <p:strVal val="#ppt_x"/>
                                          </p:val>
                                        </p:tav>
                                      </p:tavLst>
                                    </p:anim>
                                    <p:anim calcmode="lin" valueType="num">
                                      <p:cBhvr additive="base">
                                        <p:cTn id="63" dur="500" fill="hold"/>
                                        <p:tgtEl>
                                          <p:spTgt spid="87453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1000" fill="hold"/>
                                        <p:tgtEl>
                                          <p:spTgt spid="25"/>
                                        </p:tgtEl>
                                        <p:attrNameLst>
                                          <p:attrName>ppt_x</p:attrName>
                                        </p:attrNameLst>
                                      </p:cBhvr>
                                      <p:tavLst>
                                        <p:tav tm="0">
                                          <p:val>
                                            <p:strVal val="#ppt_x"/>
                                          </p:val>
                                        </p:tav>
                                        <p:tav tm="100000">
                                          <p:val>
                                            <p:strVal val="#ppt_x"/>
                                          </p:val>
                                        </p:tav>
                                      </p:tavLst>
                                    </p:anim>
                                    <p:anim calcmode="lin" valueType="num">
                                      <p:cBhvr additive="base">
                                        <p:cTn id="67"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build="p"/>
      <p:bldP spid="874527" grpId="0"/>
      <p:bldP spid="874528" grpId="0"/>
      <p:bldP spid="874533" grpId="0"/>
      <p:bldP spid="21" grpId="0"/>
      <p:bldP spid="24" grpId="0" build="allAtOnce"/>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Rectangle 3"/>
          <p:cNvSpPr txBox="1">
            <a:spLocks noChangeArrowheads="1"/>
          </p:cNvSpPr>
          <p:nvPr/>
        </p:nvSpPr>
        <p:spPr>
          <a:xfrm>
            <a:off x="5867400" y="1981200"/>
            <a:ext cx="4267200" cy="4419600"/>
          </a:xfrm>
          <a:prstGeom prst="rect">
            <a:avLst/>
          </a:prstGeom>
        </p:spPr>
        <p:txBody>
          <a:bodyPr/>
          <a:lstStyle/>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200" b="1" noProof="1">
                <a:effectLst>
                  <a:outerShdw blurRad="38100" dist="38100" dir="2700000" algn="tl">
                    <a:srgbClr val="000000">
                      <a:alpha val="43137"/>
                    </a:srgbClr>
                  </a:outerShdw>
                </a:effectLst>
                <a:latin typeface="Consolas" pitchFamily="49" charset="0"/>
                <a:cs typeface="Consolas" pitchFamily="49" charset="0"/>
              </a:rPr>
              <a:t>cellpadding</a:t>
            </a: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000" b="1" dirty="0">
              <a:effectLst>
                <a:outerShdw blurRad="38100" dist="38100" dir="2700000" algn="tl">
                  <a:srgbClr val="000000">
                    <a:alpha val="43137"/>
                  </a:srgbClr>
                </a:outerShdw>
              </a:effectLst>
            </a:endParaRPr>
          </a:p>
          <a:p>
            <a:pPr marL="282575" indent="-282575" eaLnBrk="0" hangingPunct="0">
              <a:lnSpc>
                <a:spcPct val="90000"/>
              </a:lnSpc>
              <a:spcBef>
                <a:spcPts val="18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dirty="0">
                <a:effectLst>
                  <a:outerShdw blurRad="38100" dist="38100" dir="2700000" algn="tl">
                    <a:srgbClr val="000000">
                      <a:alpha val="43137"/>
                    </a:srgbClr>
                  </a:outerShdw>
                </a:effectLst>
              </a:rPr>
              <a:t>Defines the empty space around the cell content</a:t>
            </a:r>
          </a:p>
        </p:txBody>
      </p:sp>
      <p:sp>
        <p:nvSpPr>
          <p:cNvPr id="36" name="Rectangle 3"/>
          <p:cNvSpPr txBox="1">
            <a:spLocks noChangeArrowheads="1"/>
          </p:cNvSpPr>
          <p:nvPr/>
        </p:nvSpPr>
        <p:spPr>
          <a:xfrm>
            <a:off x="1981200" y="1981200"/>
            <a:ext cx="3352800" cy="4572000"/>
          </a:xfrm>
          <a:prstGeom prst="rect">
            <a:avLst/>
          </a:prstGeom>
        </p:spPr>
        <p:txBody>
          <a:bodyPr/>
          <a:lstStyle/>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200" b="1" noProof="1">
                <a:effectLst>
                  <a:outerShdw blurRad="38100" dist="38100" dir="2700000" algn="tl">
                    <a:srgbClr val="000000">
                      <a:alpha val="43137"/>
                    </a:srgbClr>
                  </a:outerShdw>
                </a:effectLst>
                <a:latin typeface="Consolas" pitchFamily="49" charset="0"/>
                <a:cs typeface="Consolas" pitchFamily="49" charset="0"/>
              </a:rPr>
              <a:t>cellspacing</a:t>
            </a: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ct val="90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000" b="1" dirty="0">
              <a:effectLst>
                <a:outerShdw blurRad="38100" dist="38100" dir="2700000" algn="tl">
                  <a:srgbClr val="000000">
                    <a:alpha val="43137"/>
                  </a:srgbClr>
                </a:outerShdw>
              </a:effectLst>
            </a:endParaRPr>
          </a:p>
          <a:p>
            <a:pPr marL="282575" indent="-282575" eaLnBrk="0" hangingPunct="0">
              <a:lnSpc>
                <a:spcPct val="90000"/>
              </a:lnSpc>
              <a:spcBef>
                <a:spcPts val="18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dirty="0">
                <a:effectLst>
                  <a:outerShdw blurRad="38100" dist="38100" dir="2700000" algn="tl">
                    <a:srgbClr val="000000">
                      <a:alpha val="43137"/>
                    </a:srgbClr>
                  </a:outerShdw>
                </a:effectLst>
              </a:rPr>
              <a:t>Defines the empty space between cells</a:t>
            </a:r>
          </a:p>
        </p:txBody>
      </p:sp>
      <p:sp>
        <p:nvSpPr>
          <p:cNvPr id="1024002" name="Rectangle 2"/>
          <p:cNvSpPr>
            <a:spLocks noGrp="1" noChangeArrowheads="1"/>
          </p:cNvSpPr>
          <p:nvPr>
            <p:ph type="title"/>
          </p:nvPr>
        </p:nvSpPr>
        <p:spPr/>
        <p:txBody>
          <a:bodyPr/>
          <a:lstStyle/>
          <a:p>
            <a:pPr>
              <a:defRPr/>
            </a:pPr>
            <a:r>
              <a:rPr lang="en-US" sz="3800"/>
              <a:t>Cell Spacing and Padding</a:t>
            </a:r>
          </a:p>
        </p:txBody>
      </p:sp>
      <p:sp>
        <p:nvSpPr>
          <p:cNvPr id="1024003" name="Rectangle 3"/>
          <p:cNvSpPr>
            <a:spLocks noGrp="1" noChangeArrowheads="1"/>
          </p:cNvSpPr>
          <p:nvPr>
            <p:ph idx="1"/>
          </p:nvPr>
        </p:nvSpPr>
        <p:spPr>
          <a:xfrm>
            <a:off x="1752600" y="1349375"/>
            <a:ext cx="8686800" cy="533400"/>
          </a:xfrm>
        </p:spPr>
        <p:txBody>
          <a:bodyPr/>
          <a:lstStyle/>
          <a:p>
            <a:pPr>
              <a:lnSpc>
                <a:spcPct val="90000"/>
              </a:lnSpc>
              <a:defRPr/>
            </a:pPr>
            <a:r>
              <a:rPr lang="en-US" dirty="0" smtClean="0"/>
              <a:t>Tables have two important attributes:</a:t>
            </a:r>
          </a:p>
        </p:txBody>
      </p:sp>
      <p:sp>
        <p:nvSpPr>
          <p:cNvPr id="3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50</a:t>
            </a:fld>
            <a:endParaRPr lang="en-US" dirty="0"/>
          </a:p>
        </p:txBody>
      </p:sp>
      <p:grpSp>
        <p:nvGrpSpPr>
          <p:cNvPr id="2" name="Group 52"/>
          <p:cNvGrpSpPr>
            <a:grpSpLocks/>
          </p:cNvGrpSpPr>
          <p:nvPr/>
        </p:nvGrpSpPr>
        <p:grpSpPr bwMode="auto">
          <a:xfrm>
            <a:off x="2493963" y="3055938"/>
            <a:ext cx="2233612" cy="1439862"/>
            <a:chOff x="838" y="1933"/>
            <a:chExt cx="1407" cy="907"/>
          </a:xfrm>
        </p:grpSpPr>
        <p:sp>
          <p:nvSpPr>
            <p:cNvPr id="1024007" name="Rectangle 7"/>
            <p:cNvSpPr>
              <a:spLocks noChangeArrowheads="1"/>
            </p:cNvSpPr>
            <p:nvPr/>
          </p:nvSpPr>
          <p:spPr bwMode="auto">
            <a:xfrm>
              <a:off x="838" y="1933"/>
              <a:ext cx="499" cy="272"/>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anchor="ctr"/>
            <a:lstStyle/>
            <a:p>
              <a:pPr algn="ctr">
                <a:defRPr/>
              </a:pPr>
              <a:r>
                <a:rPr lang="en-US" sz="2400" b="1" dirty="0">
                  <a:solidFill>
                    <a:schemeClr val="tx1">
                      <a:lumMod val="40000"/>
                      <a:lumOff val="60000"/>
                    </a:schemeClr>
                  </a:solidFill>
                  <a:effectLst>
                    <a:outerShdw blurRad="38100" dist="38100" dir="2700000" algn="tl">
                      <a:srgbClr val="000000">
                        <a:alpha val="43137"/>
                      </a:srgbClr>
                    </a:outerShdw>
                  </a:effectLst>
                </a:rPr>
                <a:t>cell</a:t>
              </a:r>
              <a:endParaRPr lang="bg-BG" sz="2400" b="1" dirty="0">
                <a:solidFill>
                  <a:schemeClr val="tx1">
                    <a:lumMod val="40000"/>
                    <a:lumOff val="60000"/>
                  </a:schemeClr>
                </a:solidFill>
                <a:effectLst>
                  <a:outerShdw blurRad="38100" dist="38100" dir="2700000" algn="tl">
                    <a:srgbClr val="000000">
                      <a:alpha val="43137"/>
                    </a:srgbClr>
                  </a:outerShdw>
                </a:effectLst>
              </a:endParaRPr>
            </a:p>
          </p:txBody>
        </p:sp>
        <p:sp>
          <p:nvSpPr>
            <p:cNvPr id="1024008" name="Rectangle 8"/>
            <p:cNvSpPr>
              <a:spLocks noChangeArrowheads="1"/>
            </p:cNvSpPr>
            <p:nvPr/>
          </p:nvSpPr>
          <p:spPr bwMode="auto">
            <a:xfrm>
              <a:off x="1746" y="1933"/>
              <a:ext cx="499" cy="272"/>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anchor="ctr"/>
            <a:lstStyle/>
            <a:p>
              <a:pPr algn="ctr">
                <a:defRPr/>
              </a:pPr>
              <a:r>
                <a:rPr lang="en-US" sz="2400" b="1">
                  <a:solidFill>
                    <a:schemeClr val="tx1">
                      <a:lumMod val="40000"/>
                      <a:lumOff val="60000"/>
                    </a:schemeClr>
                  </a:solidFill>
                  <a:effectLst>
                    <a:outerShdw blurRad="38100" dist="38100" dir="2700000" algn="tl">
                      <a:srgbClr val="000000">
                        <a:alpha val="43137"/>
                      </a:srgbClr>
                    </a:outerShdw>
                  </a:effectLst>
                </a:rPr>
                <a:t>cell</a:t>
              </a:r>
              <a:endParaRPr lang="bg-BG" sz="2400" b="1">
                <a:solidFill>
                  <a:schemeClr val="tx1">
                    <a:lumMod val="40000"/>
                    <a:lumOff val="60000"/>
                  </a:schemeClr>
                </a:solidFill>
                <a:effectLst>
                  <a:outerShdw blurRad="38100" dist="38100" dir="2700000" algn="tl">
                    <a:srgbClr val="000000">
                      <a:alpha val="43137"/>
                    </a:srgbClr>
                  </a:outerShdw>
                </a:effectLst>
              </a:endParaRPr>
            </a:p>
          </p:txBody>
        </p:sp>
        <p:sp>
          <p:nvSpPr>
            <p:cNvPr id="1024009" name="Rectangle 9"/>
            <p:cNvSpPr>
              <a:spLocks noChangeArrowheads="1"/>
            </p:cNvSpPr>
            <p:nvPr/>
          </p:nvSpPr>
          <p:spPr bwMode="auto">
            <a:xfrm>
              <a:off x="838" y="2568"/>
              <a:ext cx="499" cy="272"/>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anchor="ctr"/>
            <a:lstStyle/>
            <a:p>
              <a:pPr algn="ctr">
                <a:defRPr/>
              </a:pPr>
              <a:r>
                <a:rPr lang="en-US" sz="2400" b="1">
                  <a:solidFill>
                    <a:schemeClr val="tx1">
                      <a:lumMod val="40000"/>
                      <a:lumOff val="60000"/>
                    </a:schemeClr>
                  </a:solidFill>
                  <a:effectLst>
                    <a:outerShdw blurRad="38100" dist="38100" dir="2700000" algn="tl">
                      <a:srgbClr val="000000">
                        <a:alpha val="43137"/>
                      </a:srgbClr>
                    </a:outerShdw>
                  </a:effectLst>
                </a:rPr>
                <a:t>cell</a:t>
              </a:r>
              <a:endParaRPr lang="bg-BG" sz="2400" b="1">
                <a:solidFill>
                  <a:schemeClr val="tx1">
                    <a:lumMod val="40000"/>
                    <a:lumOff val="60000"/>
                  </a:schemeClr>
                </a:solidFill>
                <a:effectLst>
                  <a:outerShdw blurRad="38100" dist="38100" dir="2700000" algn="tl">
                    <a:srgbClr val="000000">
                      <a:alpha val="43137"/>
                    </a:srgbClr>
                  </a:outerShdw>
                </a:effectLst>
              </a:endParaRPr>
            </a:p>
          </p:txBody>
        </p:sp>
        <p:sp>
          <p:nvSpPr>
            <p:cNvPr id="1024010" name="Rectangle 10"/>
            <p:cNvSpPr>
              <a:spLocks noChangeArrowheads="1"/>
            </p:cNvSpPr>
            <p:nvPr/>
          </p:nvSpPr>
          <p:spPr bwMode="auto">
            <a:xfrm>
              <a:off x="1746" y="2568"/>
              <a:ext cx="499" cy="272"/>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anchor="ctr"/>
            <a:lstStyle/>
            <a:p>
              <a:pPr algn="ctr">
                <a:defRPr/>
              </a:pPr>
              <a:r>
                <a:rPr lang="en-US" sz="2400" b="1">
                  <a:solidFill>
                    <a:schemeClr val="tx1">
                      <a:lumMod val="40000"/>
                      <a:lumOff val="60000"/>
                    </a:schemeClr>
                  </a:solidFill>
                  <a:effectLst>
                    <a:outerShdw blurRad="38100" dist="38100" dir="2700000" algn="tl">
                      <a:srgbClr val="000000">
                        <a:alpha val="43137"/>
                      </a:srgbClr>
                    </a:outerShdw>
                  </a:effectLst>
                </a:rPr>
                <a:t>cell</a:t>
              </a:r>
              <a:endParaRPr lang="bg-BG" sz="2400" b="1">
                <a:solidFill>
                  <a:schemeClr val="tx1">
                    <a:lumMod val="40000"/>
                    <a:lumOff val="60000"/>
                  </a:schemeClr>
                </a:solidFill>
                <a:effectLst>
                  <a:outerShdw blurRad="38100" dist="38100" dir="2700000" algn="tl">
                    <a:srgbClr val="000000">
                      <a:alpha val="43137"/>
                    </a:srgbClr>
                  </a:outerShdw>
                </a:effectLst>
              </a:endParaRPr>
            </a:p>
          </p:txBody>
        </p:sp>
        <p:sp>
          <p:nvSpPr>
            <p:cNvPr id="1024011" name="Line 11"/>
            <p:cNvSpPr>
              <a:spLocks noChangeShapeType="1"/>
            </p:cNvSpPr>
            <p:nvPr/>
          </p:nvSpPr>
          <p:spPr bwMode="auto">
            <a:xfrm>
              <a:off x="1336" y="2069"/>
              <a:ext cx="410"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a:p>
          </p:txBody>
        </p:sp>
        <p:sp>
          <p:nvSpPr>
            <p:cNvPr id="1024014" name="Line 14"/>
            <p:cNvSpPr>
              <a:spLocks noChangeShapeType="1"/>
            </p:cNvSpPr>
            <p:nvPr/>
          </p:nvSpPr>
          <p:spPr bwMode="auto">
            <a:xfrm flipH="1">
              <a:off x="1988" y="2197"/>
              <a:ext cx="0" cy="371"/>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a:p>
          </p:txBody>
        </p:sp>
        <p:sp>
          <p:nvSpPr>
            <p:cNvPr id="1024029" name="Line 29"/>
            <p:cNvSpPr>
              <a:spLocks noChangeShapeType="1"/>
            </p:cNvSpPr>
            <p:nvPr/>
          </p:nvSpPr>
          <p:spPr bwMode="auto">
            <a:xfrm>
              <a:off x="1337" y="2704"/>
              <a:ext cx="410"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a:p>
          </p:txBody>
        </p:sp>
        <p:sp>
          <p:nvSpPr>
            <p:cNvPr id="1024030" name="Line 30"/>
            <p:cNvSpPr>
              <a:spLocks noChangeShapeType="1"/>
            </p:cNvSpPr>
            <p:nvPr/>
          </p:nvSpPr>
          <p:spPr bwMode="auto">
            <a:xfrm flipH="1">
              <a:off x="1087" y="2197"/>
              <a:ext cx="0" cy="371"/>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a:p>
          </p:txBody>
        </p:sp>
      </p:grpSp>
      <p:grpSp>
        <p:nvGrpSpPr>
          <p:cNvPr id="3" name="Group 51"/>
          <p:cNvGrpSpPr>
            <a:grpSpLocks/>
          </p:cNvGrpSpPr>
          <p:nvPr/>
        </p:nvGrpSpPr>
        <p:grpSpPr bwMode="auto">
          <a:xfrm>
            <a:off x="6716715" y="2819400"/>
            <a:ext cx="2563813" cy="1887538"/>
            <a:chOff x="3325" y="1688"/>
            <a:chExt cx="1615" cy="1189"/>
          </a:xfrm>
          <a:effectLst/>
        </p:grpSpPr>
        <p:sp>
          <p:nvSpPr>
            <p:cNvPr id="1024025" name="Rectangle 25"/>
            <p:cNvSpPr>
              <a:spLocks noChangeArrowheads="1"/>
            </p:cNvSpPr>
            <p:nvPr/>
          </p:nvSpPr>
          <p:spPr bwMode="auto">
            <a:xfrm>
              <a:off x="3325" y="1688"/>
              <a:ext cx="799" cy="599"/>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lIns="360000" tIns="288000" rIns="360000" bIns="288000" anchor="ctr">
              <a:spAutoFit/>
            </a:bodyPr>
            <a:lstStyle/>
            <a:p>
              <a:pPr algn="ctr">
                <a:defRPr/>
              </a:pPr>
              <a:r>
                <a:rPr lang="en-US" sz="2400" b="1" dirty="0">
                  <a:effectLst>
                    <a:outerShdw blurRad="38100" dist="38100" dir="2700000" algn="tl">
                      <a:srgbClr val="000000">
                        <a:alpha val="43137"/>
                      </a:srgbClr>
                    </a:outerShdw>
                  </a:effectLst>
                </a:rPr>
                <a:t>cell</a:t>
              </a:r>
              <a:endParaRPr lang="bg-BG" sz="2400" b="1" dirty="0">
                <a:effectLst>
                  <a:outerShdw blurRad="38100" dist="38100" dir="2700000" algn="tl">
                    <a:srgbClr val="000000">
                      <a:alpha val="43137"/>
                    </a:srgbClr>
                  </a:outerShdw>
                </a:effectLst>
              </a:endParaRPr>
            </a:p>
          </p:txBody>
        </p:sp>
        <p:sp>
          <p:nvSpPr>
            <p:cNvPr id="1024031" name="Line 31"/>
            <p:cNvSpPr>
              <a:spLocks noChangeShapeType="1"/>
            </p:cNvSpPr>
            <p:nvPr/>
          </p:nvSpPr>
          <p:spPr bwMode="auto">
            <a:xfrm flipH="1">
              <a:off x="3718" y="2057"/>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3" name="Line 33"/>
            <p:cNvSpPr>
              <a:spLocks noChangeShapeType="1"/>
            </p:cNvSpPr>
            <p:nvPr/>
          </p:nvSpPr>
          <p:spPr bwMode="auto">
            <a:xfrm>
              <a:off x="3345" y="1999"/>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4" name="Line 34"/>
            <p:cNvSpPr>
              <a:spLocks noChangeShapeType="1"/>
            </p:cNvSpPr>
            <p:nvPr/>
          </p:nvSpPr>
          <p:spPr bwMode="auto">
            <a:xfrm>
              <a:off x="3884" y="1996"/>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5" name="Line 35"/>
            <p:cNvSpPr>
              <a:spLocks noChangeShapeType="1"/>
            </p:cNvSpPr>
            <p:nvPr/>
          </p:nvSpPr>
          <p:spPr bwMode="auto">
            <a:xfrm flipH="1">
              <a:off x="3718" y="1718"/>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6" name="Rectangle 36"/>
            <p:cNvSpPr>
              <a:spLocks noChangeArrowheads="1"/>
            </p:cNvSpPr>
            <p:nvPr/>
          </p:nvSpPr>
          <p:spPr bwMode="auto">
            <a:xfrm>
              <a:off x="3325" y="2278"/>
              <a:ext cx="799" cy="599"/>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lIns="360000" tIns="288000" rIns="360000" bIns="288000" anchor="ctr">
              <a:spAutoFit/>
            </a:bodyPr>
            <a:lstStyle/>
            <a:p>
              <a:pPr algn="ctr">
                <a:defRPr/>
              </a:pPr>
              <a:r>
                <a:rPr lang="en-US" sz="2400" b="1" dirty="0">
                  <a:effectLst>
                    <a:outerShdw blurRad="38100" dist="38100" dir="2700000" algn="tl">
                      <a:srgbClr val="000000">
                        <a:alpha val="43137"/>
                      </a:srgbClr>
                    </a:outerShdw>
                  </a:effectLst>
                </a:rPr>
                <a:t>cell</a:t>
              </a:r>
              <a:endParaRPr lang="bg-BG" sz="2400" b="1" dirty="0">
                <a:effectLst>
                  <a:outerShdw blurRad="38100" dist="38100" dir="2700000" algn="tl">
                    <a:srgbClr val="000000">
                      <a:alpha val="43137"/>
                    </a:srgbClr>
                  </a:outerShdw>
                </a:effectLst>
              </a:endParaRPr>
            </a:p>
          </p:txBody>
        </p:sp>
        <p:sp>
          <p:nvSpPr>
            <p:cNvPr id="1024037" name="Line 37"/>
            <p:cNvSpPr>
              <a:spLocks noChangeShapeType="1"/>
            </p:cNvSpPr>
            <p:nvPr/>
          </p:nvSpPr>
          <p:spPr bwMode="auto">
            <a:xfrm flipH="1">
              <a:off x="3718" y="2647"/>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8" name="Line 38"/>
            <p:cNvSpPr>
              <a:spLocks noChangeShapeType="1"/>
            </p:cNvSpPr>
            <p:nvPr/>
          </p:nvSpPr>
          <p:spPr bwMode="auto">
            <a:xfrm>
              <a:off x="3345" y="2589"/>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39" name="Line 39"/>
            <p:cNvSpPr>
              <a:spLocks noChangeShapeType="1"/>
            </p:cNvSpPr>
            <p:nvPr/>
          </p:nvSpPr>
          <p:spPr bwMode="auto">
            <a:xfrm>
              <a:off x="3884" y="2586"/>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0" name="Line 40"/>
            <p:cNvSpPr>
              <a:spLocks noChangeShapeType="1"/>
            </p:cNvSpPr>
            <p:nvPr/>
          </p:nvSpPr>
          <p:spPr bwMode="auto">
            <a:xfrm flipH="1">
              <a:off x="3718" y="2308"/>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1" name="Rectangle 41"/>
            <p:cNvSpPr>
              <a:spLocks noChangeArrowheads="1"/>
            </p:cNvSpPr>
            <p:nvPr/>
          </p:nvSpPr>
          <p:spPr bwMode="auto">
            <a:xfrm>
              <a:off x="4141" y="1688"/>
              <a:ext cx="799" cy="599"/>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lIns="360000" tIns="288000" rIns="360000" bIns="288000" anchor="ctr">
              <a:spAutoFit/>
            </a:bodyPr>
            <a:lstStyle/>
            <a:p>
              <a:pPr algn="ctr">
                <a:defRPr/>
              </a:pPr>
              <a:r>
                <a:rPr lang="en-US" sz="2400" b="1">
                  <a:effectLst>
                    <a:outerShdw blurRad="38100" dist="38100" dir="2700000" algn="tl">
                      <a:srgbClr val="000000">
                        <a:alpha val="43137"/>
                      </a:srgbClr>
                    </a:outerShdw>
                  </a:effectLst>
                </a:rPr>
                <a:t>cell</a:t>
              </a:r>
              <a:endParaRPr lang="bg-BG" sz="2400" b="1">
                <a:effectLst>
                  <a:outerShdw blurRad="38100" dist="38100" dir="2700000" algn="tl">
                    <a:srgbClr val="000000">
                      <a:alpha val="43137"/>
                    </a:srgbClr>
                  </a:outerShdw>
                </a:effectLst>
              </a:endParaRPr>
            </a:p>
          </p:txBody>
        </p:sp>
        <p:sp>
          <p:nvSpPr>
            <p:cNvPr id="1024042" name="Line 42"/>
            <p:cNvSpPr>
              <a:spLocks noChangeShapeType="1"/>
            </p:cNvSpPr>
            <p:nvPr/>
          </p:nvSpPr>
          <p:spPr bwMode="auto">
            <a:xfrm flipH="1">
              <a:off x="4534" y="2057"/>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3" name="Line 43"/>
            <p:cNvSpPr>
              <a:spLocks noChangeShapeType="1"/>
            </p:cNvSpPr>
            <p:nvPr/>
          </p:nvSpPr>
          <p:spPr bwMode="auto">
            <a:xfrm>
              <a:off x="4161" y="1999"/>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4" name="Line 44"/>
            <p:cNvSpPr>
              <a:spLocks noChangeShapeType="1"/>
            </p:cNvSpPr>
            <p:nvPr/>
          </p:nvSpPr>
          <p:spPr bwMode="auto">
            <a:xfrm>
              <a:off x="4700" y="1996"/>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5" name="Line 45"/>
            <p:cNvSpPr>
              <a:spLocks noChangeShapeType="1"/>
            </p:cNvSpPr>
            <p:nvPr/>
          </p:nvSpPr>
          <p:spPr bwMode="auto">
            <a:xfrm flipH="1">
              <a:off x="4534" y="1718"/>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6" name="Rectangle 46"/>
            <p:cNvSpPr>
              <a:spLocks noChangeArrowheads="1"/>
            </p:cNvSpPr>
            <p:nvPr/>
          </p:nvSpPr>
          <p:spPr bwMode="auto">
            <a:xfrm>
              <a:off x="4141" y="2278"/>
              <a:ext cx="799" cy="599"/>
            </a:xfrm>
            <a:prstGeom prst="rect">
              <a:avLst/>
            </a:prstGeom>
            <a:solidFill>
              <a:schemeClr val="accent5">
                <a:lumMod val="75000"/>
                <a:alpha val="30000"/>
              </a:schemeClr>
            </a:solidFill>
            <a:ln w="9525" algn="ctr">
              <a:solidFill>
                <a:schemeClr val="accent5">
                  <a:lumMod val="20000"/>
                  <a:lumOff val="80000"/>
                </a:schemeClr>
              </a:solidFill>
              <a:miter lim="800000"/>
              <a:headEnd/>
              <a:tailEnd/>
            </a:ln>
            <a:effectLst/>
          </p:spPr>
          <p:txBody>
            <a:bodyPr wrap="none" lIns="360000" tIns="288000" rIns="360000" bIns="288000" anchor="ctr">
              <a:spAutoFit/>
            </a:bodyPr>
            <a:lstStyle/>
            <a:p>
              <a:pPr algn="ctr">
                <a:defRPr/>
              </a:pPr>
              <a:r>
                <a:rPr lang="en-US" sz="2400" b="1">
                  <a:effectLst>
                    <a:outerShdw blurRad="38100" dist="38100" dir="2700000" algn="tl">
                      <a:srgbClr val="000000">
                        <a:alpha val="43137"/>
                      </a:srgbClr>
                    </a:outerShdw>
                  </a:effectLst>
                </a:rPr>
                <a:t>cell</a:t>
              </a:r>
              <a:endParaRPr lang="bg-BG" sz="2400" b="1">
                <a:effectLst>
                  <a:outerShdw blurRad="38100" dist="38100" dir="2700000" algn="tl">
                    <a:srgbClr val="000000">
                      <a:alpha val="43137"/>
                    </a:srgbClr>
                  </a:outerShdw>
                </a:effectLst>
              </a:endParaRPr>
            </a:p>
          </p:txBody>
        </p:sp>
        <p:sp>
          <p:nvSpPr>
            <p:cNvPr id="1024047" name="Line 47"/>
            <p:cNvSpPr>
              <a:spLocks noChangeShapeType="1"/>
            </p:cNvSpPr>
            <p:nvPr/>
          </p:nvSpPr>
          <p:spPr bwMode="auto">
            <a:xfrm flipH="1">
              <a:off x="4534" y="2647"/>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8" name="Line 48"/>
            <p:cNvSpPr>
              <a:spLocks noChangeShapeType="1"/>
            </p:cNvSpPr>
            <p:nvPr/>
          </p:nvSpPr>
          <p:spPr bwMode="auto">
            <a:xfrm>
              <a:off x="4161" y="2589"/>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49" name="Line 49"/>
            <p:cNvSpPr>
              <a:spLocks noChangeShapeType="1"/>
            </p:cNvSpPr>
            <p:nvPr/>
          </p:nvSpPr>
          <p:spPr bwMode="auto">
            <a:xfrm>
              <a:off x="4700" y="2586"/>
              <a:ext cx="221" cy="0"/>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sp>
          <p:nvSpPr>
            <p:cNvPr id="1024050" name="Line 50"/>
            <p:cNvSpPr>
              <a:spLocks noChangeShapeType="1"/>
            </p:cNvSpPr>
            <p:nvPr/>
          </p:nvSpPr>
          <p:spPr bwMode="auto">
            <a:xfrm flipH="1">
              <a:off x="4534" y="2308"/>
              <a:ext cx="0" cy="206"/>
            </a:xfrm>
            <a:prstGeom prst="line">
              <a:avLst/>
            </a:prstGeom>
            <a:noFill/>
            <a:ln w="25400">
              <a:solidFill>
                <a:schemeClr val="accent5">
                  <a:lumMod val="20000"/>
                  <a:lumOff val="80000"/>
                </a:schemeClr>
              </a:solidFill>
              <a:round/>
              <a:headEnd type="arrow" w="lg" len="med"/>
              <a:tailEnd type="arrow" w="lg" len="med"/>
            </a:ln>
            <a:effectLst/>
          </p:spPr>
          <p:txBody>
            <a:bodyPr anchor="ctr"/>
            <a:lstStyle/>
            <a:p>
              <a:pPr>
                <a:defRPr/>
              </a:pPr>
              <a:endParaRPr lang="en-US" b="1"/>
            </a:p>
          </p:txBody>
        </p:sp>
      </p:grpSp>
    </p:spTree>
    <p:extLst>
      <p:ext uri="{BB962C8B-B14F-4D97-AF65-F5344CB8AC3E}">
        <p14:creationId xmlns:p14="http://schemas.microsoft.com/office/powerpoint/2010/main" val="126352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a:xfrm>
            <a:off x="3352800" y="152400"/>
            <a:ext cx="7086600" cy="914400"/>
          </a:xfrm>
        </p:spPr>
        <p:txBody>
          <a:bodyPr>
            <a:normAutofit fontScale="90000"/>
          </a:bodyPr>
          <a:lstStyle/>
          <a:p>
            <a:pPr>
              <a:defRPr/>
            </a:pPr>
            <a:r>
              <a:rPr lang="en-US" sz="3600" dirty="0"/>
              <a:t>Cell Spacing and Padding – Example</a:t>
            </a: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51</a:t>
            </a:fld>
            <a:endParaRPr lang="en-US" dirty="0"/>
          </a:p>
        </p:txBody>
      </p:sp>
      <p:sp>
        <p:nvSpPr>
          <p:cNvPr id="1026052" name="Rectangle 4"/>
          <p:cNvSpPr>
            <a:spLocks noChangeArrowheads="1"/>
          </p:cNvSpPr>
          <p:nvPr/>
        </p:nvSpPr>
        <p:spPr bwMode="auto">
          <a:xfrm>
            <a:off x="2089151" y="1400176"/>
            <a:ext cx="7993063" cy="44268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&lt;head&gt;&lt;title&gt;Table Cells&lt;/title&gt;&lt;/head&gt;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 cellspacing="15" cellpadding="0"&gt;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&lt;tr&gt;&lt;td&gt;First&lt;/td&gt;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&lt;td&gt;Second&lt;/td&gt;&lt;/tr&gt;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 cellspacing="0" cellpadding="10"&gt;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&lt;tr&gt;&lt;td&gt;First&lt;/td&gt;&lt;td&gt;Second&lt;/td&gt;&lt;/tr&gt;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1026054" name="Rectangle 6"/>
          <p:cNvSpPr>
            <a:spLocks noChangeArrowheads="1"/>
          </p:cNvSpPr>
          <p:nvPr/>
        </p:nvSpPr>
        <p:spPr bwMode="auto">
          <a:xfrm>
            <a:off x="1981200" y="868154"/>
            <a:ext cx="2444900"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defRPr/>
            </a:pPr>
            <a:r>
              <a:rPr lang="bg-BG" sz="2600" b="1" dirty="0">
                <a:effectLst>
                  <a:outerShdw blurRad="38100" dist="38100" dir="2700000" algn="tl">
                    <a:srgbClr val="000000">
                      <a:alpha val="43137"/>
                    </a:srgbClr>
                  </a:outerShdw>
                </a:effectLst>
                <a:latin typeface="Corbel"/>
              </a:rPr>
              <a:t>table-</a:t>
            </a:r>
            <a:r>
              <a:rPr lang="en-US" sz="2600" b="1" dirty="0">
                <a:effectLst>
                  <a:outerShdw blurRad="38100" dist="38100" dir="2700000" algn="tl">
                    <a:srgbClr val="000000">
                      <a:alpha val="43137"/>
                    </a:srgbClr>
                  </a:outerShdw>
                </a:effectLst>
                <a:latin typeface="Corbel"/>
              </a:rPr>
              <a:t>cells</a:t>
            </a:r>
            <a:r>
              <a:rPr lang="bg-BG" sz="2600" b="1" dirty="0">
                <a:effectLst>
                  <a:outerShdw blurRad="38100" dist="38100" dir="2700000" algn="tl">
                    <a:srgbClr val="000000">
                      <a:alpha val="43137"/>
                    </a:srgbClr>
                  </a:outerShdw>
                </a:effectLst>
                <a:latin typeface="Corbel"/>
              </a:rPr>
              <a:t>.html</a:t>
            </a:r>
          </a:p>
        </p:txBody>
      </p:sp>
    </p:spTree>
    <p:extLst>
      <p:ext uri="{BB962C8B-B14F-4D97-AF65-F5344CB8AC3E}">
        <p14:creationId xmlns:p14="http://schemas.microsoft.com/office/powerpoint/2010/main" val="35454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a:xfrm>
            <a:off x="3352800" y="152400"/>
            <a:ext cx="7086600" cy="914400"/>
          </a:xfrm>
        </p:spPr>
        <p:txBody>
          <a:bodyPr>
            <a:normAutofit fontScale="90000"/>
          </a:bodyPr>
          <a:lstStyle/>
          <a:p>
            <a:pPr>
              <a:defRPr/>
            </a:pPr>
            <a:r>
              <a:rPr lang="en-US" sz="3600" dirty="0"/>
              <a:t>Cell Spacing and Padding </a:t>
            </a:r>
            <a:r>
              <a:rPr lang="en-US" sz="3600"/>
              <a:t>– Example (2)</a:t>
            </a:r>
            <a:endParaRPr lang="en-US" sz="36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52</a:t>
            </a:fld>
            <a:endParaRPr lang="en-US" dirty="0"/>
          </a:p>
        </p:txBody>
      </p:sp>
      <p:sp>
        <p:nvSpPr>
          <p:cNvPr id="1026052" name="Rectangle 4"/>
          <p:cNvSpPr>
            <a:spLocks noChangeArrowheads="1"/>
          </p:cNvSpPr>
          <p:nvPr/>
        </p:nvSpPr>
        <p:spPr bwMode="auto">
          <a:xfrm>
            <a:off x="2089151" y="1400176"/>
            <a:ext cx="7993063" cy="44268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&lt;head&gt;&lt;title&gt;Table Cells&lt;/title&gt;&lt;/head&gt;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 cellspacing="15" cellpadding="0"&gt;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&lt;tr&gt;&lt;td&gt;First&lt;/td&gt;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&lt;td&gt;Second&lt;/td&gt;&lt;/tr&gt;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 cellspacing="0" cellpadding="10"&gt;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&lt;tr&gt;&lt;td&gt;First&lt;/td&gt;&lt;td&gt;Second&lt;/td&gt;&lt;/tr&gt;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&lt;/table&gt;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&lt;/body&gt;</a:t>
            </a:r>
          </a:p>
          <a:p>
            <a:pPr eaLnBrk="0" hangingPunct="0">
              <a:lnSpc>
                <a:spcPts val="26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1026054" name="Rectangle 6"/>
          <p:cNvSpPr>
            <a:spLocks noChangeArrowheads="1"/>
          </p:cNvSpPr>
          <p:nvPr/>
        </p:nvSpPr>
        <p:spPr bwMode="auto">
          <a:xfrm>
            <a:off x="1981200" y="868154"/>
            <a:ext cx="2444900"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defRPr/>
            </a:pPr>
            <a:r>
              <a:rPr lang="bg-BG" sz="2600" b="1" dirty="0">
                <a:effectLst>
                  <a:outerShdw blurRad="38100" dist="38100" dir="2700000" algn="tl">
                    <a:srgbClr val="000000">
                      <a:alpha val="43137"/>
                    </a:srgbClr>
                  </a:outerShdw>
                </a:effectLst>
                <a:latin typeface="Corbel"/>
              </a:rPr>
              <a:t>table-</a:t>
            </a:r>
            <a:r>
              <a:rPr lang="en-US" sz="2600" b="1" dirty="0">
                <a:effectLst>
                  <a:outerShdw blurRad="38100" dist="38100" dir="2700000" algn="tl">
                    <a:srgbClr val="000000">
                      <a:alpha val="43137"/>
                    </a:srgbClr>
                  </a:outerShdw>
                </a:effectLst>
                <a:latin typeface="Corbel"/>
              </a:rPr>
              <a:t>cells</a:t>
            </a:r>
            <a:r>
              <a:rPr lang="bg-BG" sz="2600" b="1" dirty="0">
                <a:effectLst>
                  <a:outerShdw blurRad="38100" dist="38100" dir="2700000" algn="tl">
                    <a:srgbClr val="000000">
                      <a:alpha val="43137"/>
                    </a:srgbClr>
                  </a:outerShdw>
                </a:effectLst>
                <a:latin typeface="Corbel"/>
              </a:rPr>
              <a:t>.html</a:t>
            </a:r>
          </a:p>
        </p:txBody>
      </p:sp>
      <p:pic>
        <p:nvPicPr>
          <p:cNvPr id="4099" name="Picture 3"/>
          <p:cNvPicPr>
            <a:picLocks noChangeAspect="1" noChangeArrowheads="1"/>
          </p:cNvPicPr>
          <p:nvPr/>
        </p:nvPicPr>
        <p:blipFill>
          <a:blip r:embed="rId3" cstate="print"/>
          <a:srcRect/>
          <a:stretch>
            <a:fillRect/>
          </a:stretch>
        </p:blipFill>
        <p:spPr bwMode="auto">
          <a:xfrm>
            <a:off x="6248401" y="2876550"/>
            <a:ext cx="3686175" cy="3295650"/>
          </a:xfrm>
          <a:prstGeom prst="rect">
            <a:avLst/>
          </a:prstGeom>
          <a:noFill/>
          <a:ln w="9525">
            <a:noFill/>
            <a:miter lim="800000"/>
            <a:headEnd/>
            <a:tailEnd/>
          </a:ln>
        </p:spPr>
      </p:pic>
    </p:spTree>
    <p:extLst>
      <p:ext uri="{BB962C8B-B14F-4D97-AF65-F5344CB8AC3E}">
        <p14:creationId xmlns:p14="http://schemas.microsoft.com/office/powerpoint/2010/main" val="115553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3"/>
          <p:cNvSpPr txBox="1">
            <a:spLocks noChangeArrowheads="1"/>
          </p:cNvSpPr>
          <p:nvPr/>
        </p:nvSpPr>
        <p:spPr>
          <a:xfrm>
            <a:off x="6858000" y="1676400"/>
            <a:ext cx="3352800" cy="4876800"/>
          </a:xfrm>
          <a:prstGeom prst="rect">
            <a:avLst/>
          </a:prstGeom>
        </p:spPr>
        <p:txBody>
          <a:bodyPr/>
          <a:lstStyle/>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noProof="1">
                <a:effectLst>
                  <a:outerShdw blurRad="38100" dist="38100" dir="2700000" algn="tl">
                    <a:srgbClr val="000000">
                      <a:alpha val="43137"/>
                    </a:srgbClr>
                  </a:outerShdw>
                </a:effectLst>
                <a:latin typeface="Consolas" pitchFamily="49" charset="0"/>
                <a:cs typeface="Consolas" pitchFamily="49" charset="0"/>
              </a:rPr>
              <a:t>rowspan</a:t>
            </a: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0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dirty="0">
                <a:effectLst>
                  <a:outerShdw blurRad="38100" dist="38100" dir="2700000" algn="tl">
                    <a:srgbClr val="000000">
                      <a:alpha val="43137"/>
                    </a:srgbClr>
                  </a:outerShdw>
                </a:effectLst>
              </a:rPr>
              <a:t>Defines how many rows the cell occupies</a:t>
            </a:r>
          </a:p>
        </p:txBody>
      </p:sp>
      <p:sp>
        <p:nvSpPr>
          <p:cNvPr id="18" name="Rectangle 3"/>
          <p:cNvSpPr txBox="1">
            <a:spLocks noChangeArrowheads="1"/>
          </p:cNvSpPr>
          <p:nvPr/>
        </p:nvSpPr>
        <p:spPr>
          <a:xfrm>
            <a:off x="1981200" y="1676400"/>
            <a:ext cx="3352800" cy="4876800"/>
          </a:xfrm>
          <a:prstGeom prst="rect">
            <a:avLst/>
          </a:prstGeom>
        </p:spPr>
        <p:txBody>
          <a:bodyPr/>
          <a:lstStyle/>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noProof="1">
                <a:effectLst>
                  <a:outerShdw blurRad="38100" dist="38100" dir="2700000" algn="tl">
                    <a:srgbClr val="000000">
                      <a:alpha val="43137"/>
                    </a:srgbClr>
                  </a:outerShdw>
                </a:effectLst>
                <a:latin typeface="Consolas" pitchFamily="49" charset="0"/>
                <a:cs typeface="Consolas" pitchFamily="49" charset="0"/>
              </a:rPr>
              <a:t>colspan</a:t>
            </a: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2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endParaRPr lang="en-US" sz="3000" b="1" dirty="0">
              <a:effectLst>
                <a:outerShdw blurRad="38100" dist="38100" dir="2700000" algn="tl">
                  <a:srgbClr val="000000">
                    <a:alpha val="43137"/>
                  </a:srgbClr>
                </a:outerShdw>
              </a:effectLst>
            </a:endParaRPr>
          </a:p>
          <a:p>
            <a:pPr marL="282575" indent="-282575" eaLnBrk="0" hangingPunct="0">
              <a:lnSpc>
                <a:spcPts val="4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a:pPr>
            <a:r>
              <a:rPr lang="en-US" sz="3000" b="1" dirty="0">
                <a:effectLst>
                  <a:outerShdw blurRad="38100" dist="38100" dir="2700000" algn="tl">
                    <a:srgbClr val="000000">
                      <a:alpha val="43137"/>
                    </a:srgbClr>
                  </a:outerShdw>
                </a:effectLst>
              </a:rPr>
              <a:t>Defines how many columns the cell occupies</a:t>
            </a:r>
          </a:p>
        </p:txBody>
      </p:sp>
      <p:sp>
        <p:nvSpPr>
          <p:cNvPr id="1036292" name="Rectangle 4"/>
          <p:cNvSpPr>
            <a:spLocks noGrp="1" noChangeArrowheads="1"/>
          </p:cNvSpPr>
          <p:nvPr>
            <p:ph type="title"/>
          </p:nvPr>
        </p:nvSpPr>
        <p:spPr/>
        <p:txBody>
          <a:bodyPr/>
          <a:lstStyle/>
          <a:p>
            <a:pPr>
              <a:defRPr/>
            </a:pPr>
            <a:r>
              <a:rPr lang="en-US" smtClean="0"/>
              <a:t>Column and Row Span</a:t>
            </a:r>
          </a:p>
        </p:txBody>
      </p:sp>
      <p:sp>
        <p:nvSpPr>
          <p:cNvPr id="1036293" name="Rectangle 5"/>
          <p:cNvSpPr>
            <a:spLocks noGrp="1" noChangeArrowheads="1"/>
          </p:cNvSpPr>
          <p:nvPr>
            <p:ph idx="1"/>
          </p:nvPr>
        </p:nvSpPr>
        <p:spPr>
          <a:xfrm>
            <a:off x="1752600" y="1297299"/>
            <a:ext cx="8686800" cy="609600"/>
          </a:xfrm>
        </p:spPr>
        <p:txBody>
          <a:bodyPr/>
          <a:lstStyle/>
          <a:p>
            <a:pPr>
              <a:lnSpc>
                <a:spcPct val="90000"/>
              </a:lnSpc>
              <a:defRPr/>
            </a:pPr>
            <a:r>
              <a:rPr lang="en-US" dirty="0" smtClean="0"/>
              <a:t>Table cells have two important attributes:</a:t>
            </a:r>
          </a:p>
        </p:txBody>
      </p:sp>
      <p:sp>
        <p:nvSpPr>
          <p:cNvPr id="21"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53</a:t>
            </a:fld>
            <a:endParaRPr lang="en-US" dirty="0"/>
          </a:p>
        </p:txBody>
      </p:sp>
      <p:sp>
        <p:nvSpPr>
          <p:cNvPr id="1036304" name="Rectangle 16"/>
          <p:cNvSpPr>
            <a:spLocks noChangeArrowheads="1"/>
          </p:cNvSpPr>
          <p:nvPr/>
        </p:nvSpPr>
        <p:spPr bwMode="auto">
          <a:xfrm>
            <a:off x="2514600" y="3056167"/>
            <a:ext cx="1447801" cy="956773"/>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square" lIns="180000" tIns="108000" rIns="180000" bIns="108000" anchor="ctr">
            <a:spAutoFit/>
          </a:bodyPr>
          <a:lstStyle/>
          <a:p>
            <a:pPr algn="ctr">
              <a:defRPr/>
            </a:pPr>
            <a:r>
              <a:rPr lang="en-US" sz="2400" b="1" dirty="0">
                <a:effectLst>
                  <a:outerShdw blurRad="38100" dist="38100" dir="2700000" algn="tl">
                    <a:srgbClr val="000000">
                      <a:alpha val="43137"/>
                    </a:srgbClr>
                  </a:outerShdw>
                </a:effectLst>
              </a:rPr>
              <a:t>cell[1,1]</a:t>
            </a:r>
            <a:endParaRPr lang="bg-BG" sz="2400" b="1" dirty="0">
              <a:effectLst>
                <a:outerShdw blurRad="38100" dist="38100" dir="2700000" algn="tl">
                  <a:srgbClr val="000000">
                    <a:alpha val="43137"/>
                  </a:srgbClr>
                </a:outerShdw>
              </a:effectLst>
            </a:endParaRPr>
          </a:p>
        </p:txBody>
      </p:sp>
      <p:sp>
        <p:nvSpPr>
          <p:cNvPr id="1036324" name="Rectangle 36"/>
          <p:cNvSpPr>
            <a:spLocks noChangeArrowheads="1"/>
          </p:cNvSpPr>
          <p:nvPr/>
        </p:nvSpPr>
        <p:spPr bwMode="auto">
          <a:xfrm>
            <a:off x="4062918" y="3056167"/>
            <a:ext cx="1499682" cy="956773"/>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square" lIns="180000" tIns="108000" rIns="180000" bIns="108000" anchor="ctr">
            <a:spAutoFit/>
          </a:bodyPr>
          <a:lstStyle/>
          <a:p>
            <a:pPr algn="ctr">
              <a:defRPr/>
            </a:pPr>
            <a:r>
              <a:rPr lang="en-US" sz="2400" b="1">
                <a:effectLst>
                  <a:outerShdw blurRad="38100" dist="38100" dir="2700000" algn="tl">
                    <a:srgbClr val="000000">
                      <a:alpha val="43137"/>
                    </a:srgbClr>
                  </a:outerShdw>
                </a:effectLst>
              </a:rPr>
              <a:t>cell[1,2]</a:t>
            </a:r>
            <a:endParaRPr lang="bg-BG" sz="2400" b="1">
              <a:effectLst>
                <a:outerShdw blurRad="38100" dist="38100" dir="2700000" algn="tl">
                  <a:srgbClr val="000000">
                    <a:alpha val="43137"/>
                  </a:srgbClr>
                </a:outerShdw>
              </a:effectLst>
            </a:endParaRPr>
          </a:p>
        </p:txBody>
      </p:sp>
      <p:sp>
        <p:nvSpPr>
          <p:cNvPr id="1036325" name="Rectangle 37"/>
          <p:cNvSpPr>
            <a:spLocks noChangeArrowheads="1"/>
          </p:cNvSpPr>
          <p:nvPr/>
        </p:nvSpPr>
        <p:spPr bwMode="auto">
          <a:xfrm>
            <a:off x="2514600" y="3908360"/>
            <a:ext cx="3048000" cy="587441"/>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square" lIns="180000" tIns="108000" rIns="180000" bIns="108000" anchor="ctr">
            <a:spAutoFit/>
          </a:bodyPr>
          <a:lstStyle/>
          <a:p>
            <a:pPr algn="ctr">
              <a:defRPr/>
            </a:pPr>
            <a:r>
              <a:rPr lang="en-US" sz="2400" b="1" dirty="0">
                <a:effectLst>
                  <a:outerShdw blurRad="38100" dist="38100" dir="2700000" algn="tl">
                    <a:srgbClr val="000000">
                      <a:alpha val="43137"/>
                    </a:srgbClr>
                  </a:outerShdw>
                </a:effectLst>
              </a:rPr>
              <a:t>cell[2,1]</a:t>
            </a:r>
            <a:endParaRPr lang="bg-BG" sz="2400" b="1" dirty="0">
              <a:effectLst>
                <a:outerShdw blurRad="38100" dist="38100" dir="2700000" algn="tl">
                  <a:srgbClr val="000000">
                    <a:alpha val="43137"/>
                  </a:srgbClr>
                </a:outerShdw>
              </a:effectLst>
            </a:endParaRPr>
          </a:p>
        </p:txBody>
      </p:sp>
      <p:sp>
        <p:nvSpPr>
          <p:cNvPr id="1036326" name="AutoShape 38"/>
          <p:cNvSpPr>
            <a:spLocks noChangeArrowheads="1"/>
          </p:cNvSpPr>
          <p:nvPr/>
        </p:nvSpPr>
        <p:spPr bwMode="auto">
          <a:xfrm>
            <a:off x="4586288" y="1486719"/>
            <a:ext cx="1871663" cy="953453"/>
          </a:xfrm>
          <a:prstGeom prst="wedgeRoundRectCallout">
            <a:avLst>
              <a:gd name="adj1" fmla="val -46269"/>
              <a:gd name="adj2" fmla="val 155148"/>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colspan="1"</a:t>
            </a:r>
          </a:p>
        </p:txBody>
      </p:sp>
      <p:sp>
        <p:nvSpPr>
          <p:cNvPr id="1036327" name="AutoShape 39"/>
          <p:cNvSpPr>
            <a:spLocks noChangeArrowheads="1"/>
          </p:cNvSpPr>
          <p:nvPr/>
        </p:nvSpPr>
        <p:spPr bwMode="auto">
          <a:xfrm>
            <a:off x="1662906" y="1619853"/>
            <a:ext cx="1871663" cy="953453"/>
          </a:xfrm>
          <a:prstGeom prst="wedgeRoundRectCallout">
            <a:avLst>
              <a:gd name="adj1" fmla="val 41519"/>
              <a:gd name="adj2" fmla="val 14595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colspan="1"</a:t>
            </a:r>
          </a:p>
        </p:txBody>
      </p:sp>
      <p:sp>
        <p:nvSpPr>
          <p:cNvPr id="1036328" name="AutoShape 40"/>
          <p:cNvSpPr>
            <a:spLocks noChangeArrowheads="1"/>
          </p:cNvSpPr>
          <p:nvPr/>
        </p:nvSpPr>
        <p:spPr bwMode="auto">
          <a:xfrm>
            <a:off x="4202907" y="4864315"/>
            <a:ext cx="1871662" cy="953453"/>
          </a:xfrm>
          <a:prstGeom prst="wedgeRoundRectCallout">
            <a:avLst>
              <a:gd name="adj1" fmla="val -39747"/>
              <a:gd name="adj2" fmla="val -11255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colspan="2"</a:t>
            </a:r>
          </a:p>
        </p:txBody>
      </p:sp>
      <p:sp>
        <p:nvSpPr>
          <p:cNvPr id="1036329" name="Rectangle 41"/>
          <p:cNvSpPr>
            <a:spLocks noChangeArrowheads="1"/>
          </p:cNvSpPr>
          <p:nvPr/>
        </p:nvSpPr>
        <p:spPr bwMode="auto">
          <a:xfrm>
            <a:off x="6815138" y="3200400"/>
            <a:ext cx="1503362" cy="1295400"/>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none" lIns="180000" tIns="108000" rIns="180000" bIns="108000" anchor="ctr"/>
          <a:lstStyle/>
          <a:p>
            <a:pPr algn="ctr">
              <a:defRPr/>
            </a:pPr>
            <a:r>
              <a:rPr lang="en-US" sz="2400" b="1">
                <a:effectLst>
                  <a:outerShdw blurRad="38100" dist="38100" dir="2700000" algn="tl">
                    <a:srgbClr val="000000">
                      <a:alpha val="43137"/>
                    </a:srgbClr>
                  </a:outerShdw>
                </a:effectLst>
              </a:rPr>
              <a:t>cell[1,1]</a:t>
            </a:r>
            <a:endParaRPr lang="bg-BG" sz="2400" b="1">
              <a:effectLst>
                <a:outerShdw blurRad="38100" dist="38100" dir="2700000" algn="tl">
                  <a:srgbClr val="000000">
                    <a:alpha val="43137"/>
                  </a:srgbClr>
                </a:outerShdw>
              </a:effectLst>
            </a:endParaRPr>
          </a:p>
        </p:txBody>
      </p:sp>
      <p:sp>
        <p:nvSpPr>
          <p:cNvPr id="1036330" name="Rectangle 42"/>
          <p:cNvSpPr>
            <a:spLocks noChangeArrowheads="1"/>
          </p:cNvSpPr>
          <p:nvPr/>
        </p:nvSpPr>
        <p:spPr bwMode="auto">
          <a:xfrm>
            <a:off x="8441244" y="3015735"/>
            <a:ext cx="1410277" cy="956773"/>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square" lIns="180000" tIns="108000" rIns="180000" bIns="108000" anchor="ctr">
            <a:spAutoFit/>
          </a:bodyPr>
          <a:lstStyle/>
          <a:p>
            <a:pPr algn="ctr">
              <a:defRPr/>
            </a:pPr>
            <a:r>
              <a:rPr lang="en-US" sz="2400" b="1">
                <a:effectLst>
                  <a:outerShdw blurRad="38100" dist="38100" dir="2700000" algn="tl">
                    <a:srgbClr val="000000">
                      <a:alpha val="43137"/>
                    </a:srgbClr>
                  </a:outerShdw>
                </a:effectLst>
              </a:rPr>
              <a:t>cell[1,2]</a:t>
            </a:r>
            <a:endParaRPr lang="bg-BG" sz="2400" b="1">
              <a:effectLst>
                <a:outerShdw blurRad="38100" dist="38100" dir="2700000" algn="tl">
                  <a:srgbClr val="000000">
                    <a:alpha val="43137"/>
                  </a:srgbClr>
                </a:outerShdw>
              </a:effectLst>
            </a:endParaRPr>
          </a:p>
        </p:txBody>
      </p:sp>
      <p:sp>
        <p:nvSpPr>
          <p:cNvPr id="1036332" name="Rectangle 44"/>
          <p:cNvSpPr>
            <a:spLocks noChangeArrowheads="1"/>
          </p:cNvSpPr>
          <p:nvPr/>
        </p:nvSpPr>
        <p:spPr bwMode="auto">
          <a:xfrm>
            <a:off x="8441244" y="3712615"/>
            <a:ext cx="1410277" cy="956773"/>
          </a:xfrm>
          <a:prstGeom prst="rect">
            <a:avLst/>
          </a:prstGeom>
          <a:solidFill>
            <a:schemeClr val="bg1">
              <a:alpha val="30000"/>
            </a:schemeClr>
          </a:solidFill>
          <a:ln w="19050" algn="ctr">
            <a:solidFill>
              <a:schemeClr val="accent5">
                <a:lumMod val="20000"/>
                <a:lumOff val="80000"/>
              </a:schemeClr>
            </a:solidFill>
            <a:miter lim="800000"/>
            <a:headEnd/>
            <a:tailEnd/>
          </a:ln>
          <a:effectLst/>
        </p:spPr>
        <p:txBody>
          <a:bodyPr wrap="square" lIns="180000" tIns="108000" rIns="180000" bIns="108000" anchor="ctr">
            <a:spAutoFit/>
          </a:bodyPr>
          <a:lstStyle/>
          <a:p>
            <a:pPr algn="ctr">
              <a:defRPr/>
            </a:pPr>
            <a:r>
              <a:rPr lang="en-US" sz="2400" b="1">
                <a:effectLst>
                  <a:outerShdw blurRad="38100" dist="38100" dir="2700000" algn="tl">
                    <a:srgbClr val="000000">
                      <a:alpha val="43137"/>
                    </a:srgbClr>
                  </a:outerShdw>
                </a:effectLst>
              </a:rPr>
              <a:t>cell[2,1]</a:t>
            </a:r>
            <a:endParaRPr lang="bg-BG" sz="2400" b="1">
              <a:effectLst>
                <a:outerShdw blurRad="38100" dist="38100" dir="2700000" algn="tl">
                  <a:srgbClr val="000000">
                    <a:alpha val="43137"/>
                  </a:srgbClr>
                </a:outerShdw>
              </a:effectLst>
            </a:endParaRPr>
          </a:p>
        </p:txBody>
      </p:sp>
      <p:sp>
        <p:nvSpPr>
          <p:cNvPr id="1036333" name="AutoShape 45"/>
          <p:cNvSpPr>
            <a:spLocks noChangeArrowheads="1"/>
          </p:cNvSpPr>
          <p:nvPr/>
        </p:nvSpPr>
        <p:spPr bwMode="auto">
          <a:xfrm>
            <a:off x="6184901" y="2015649"/>
            <a:ext cx="1943100" cy="953453"/>
          </a:xfrm>
          <a:prstGeom prst="wedgeRoundRectCallout">
            <a:avLst>
              <a:gd name="adj1" fmla="val 38074"/>
              <a:gd name="adj2" fmla="val 150000"/>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rowspan="2"</a:t>
            </a:r>
          </a:p>
        </p:txBody>
      </p:sp>
      <p:sp>
        <p:nvSpPr>
          <p:cNvPr id="1036334" name="AutoShape 46"/>
          <p:cNvSpPr>
            <a:spLocks noChangeArrowheads="1"/>
          </p:cNvSpPr>
          <p:nvPr/>
        </p:nvSpPr>
        <p:spPr bwMode="auto">
          <a:xfrm>
            <a:off x="9409112" y="1710211"/>
            <a:ext cx="1944688" cy="953453"/>
          </a:xfrm>
          <a:prstGeom prst="wedgeRoundRectCallout">
            <a:avLst>
              <a:gd name="adj1" fmla="val -39389"/>
              <a:gd name="adj2" fmla="val 150736"/>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rowspan="1"</a:t>
            </a:r>
          </a:p>
        </p:txBody>
      </p:sp>
      <p:sp>
        <p:nvSpPr>
          <p:cNvPr id="20" name="AutoShape 46"/>
          <p:cNvSpPr>
            <a:spLocks noChangeArrowheads="1"/>
          </p:cNvSpPr>
          <p:nvPr/>
        </p:nvSpPr>
        <p:spPr bwMode="auto">
          <a:xfrm>
            <a:off x="8939211" y="4657840"/>
            <a:ext cx="1944688" cy="953453"/>
          </a:xfrm>
          <a:prstGeom prst="wedgeRoundRectCallout">
            <a:avLst>
              <a:gd name="adj1" fmla="val -36289"/>
              <a:gd name="adj2" fmla="val -8914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400" b="1" noProof="1">
                <a:solidFill>
                  <a:srgbClr val="F7FFE7"/>
                </a:solidFill>
                <a:effectLst>
                  <a:outerShdw blurRad="38100" dist="38100" dir="2700000" algn="tl">
                    <a:srgbClr val="000000">
                      <a:alpha val="43137"/>
                    </a:srgbClr>
                  </a:outerShdw>
                </a:effectLst>
                <a:cs typeface="Consolas" pitchFamily="49" charset="0"/>
              </a:rPr>
              <a:t>rowspan="1"</a:t>
            </a:r>
          </a:p>
        </p:txBody>
      </p:sp>
    </p:spTree>
    <p:extLst>
      <p:ext uri="{BB962C8B-B14F-4D97-AF65-F5344CB8AC3E}">
        <p14:creationId xmlns:p14="http://schemas.microsoft.com/office/powerpoint/2010/main" val="17349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6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6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63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63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63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326" grpId="0" animBg="1"/>
      <p:bldP spid="1036327" grpId="0" animBg="1"/>
      <p:bldP spid="1036328" grpId="0" animBg="1"/>
      <p:bldP spid="1036333" grpId="0" animBg="1"/>
      <p:bldP spid="1036334"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pPr>
              <a:defRPr/>
            </a:pPr>
            <a:r>
              <a:rPr lang="en-US" sz="3600" dirty="0"/>
              <a:t>Column and Row Span – Example</a:t>
            </a: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54</a:t>
            </a:fld>
            <a:endParaRPr lang="en-US" dirty="0"/>
          </a:p>
        </p:txBody>
      </p:sp>
      <p:sp>
        <p:nvSpPr>
          <p:cNvPr id="1038339" name="Rectangle 3"/>
          <p:cNvSpPr>
            <a:spLocks noChangeArrowheads="1"/>
          </p:cNvSpPr>
          <p:nvPr/>
        </p:nvSpPr>
        <p:spPr bwMode="auto">
          <a:xfrm>
            <a:off x="2099468" y="2506801"/>
            <a:ext cx="7993063" cy="28623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&lt;table cellspacing="0"&gt;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class="1"&gt;&lt;td&gt;Cell[1,1]&lt;/td&gt;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 colspan="2"&gt;Cell[2,1]&lt;/td&gt;&lt;/tr&gt;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class=“2"&gt;&lt;td&gt;Cell[1,2]&lt;/td&gt;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 rowspan="2"&gt;Cell[2,2]&lt;/td&gt;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&lt;td&gt;Cell[3,2]&lt;/td&gt;&lt;/tr&gt;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class=“3"&gt;&lt;td&gt;Cell[1,3]&lt;/td&gt;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&lt;td&gt;Cell[2,3]&lt;/td&gt;&lt;/tr&gt;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1038341" name="Rectangle 5"/>
          <p:cNvSpPr>
            <a:spLocks noChangeArrowheads="1"/>
          </p:cNvSpPr>
          <p:nvPr/>
        </p:nvSpPr>
        <p:spPr bwMode="auto">
          <a:xfrm>
            <a:off x="4141789" y="2327703"/>
            <a:ext cx="184731" cy="830997"/>
          </a:xfrm>
          <a:prstGeom prst="rect">
            <a:avLst/>
          </a:prstGeom>
          <a:noFill/>
          <a:ln w="25400" algn="ctr">
            <a:noFill/>
            <a:miter lim="800000"/>
            <a:headEnd type="none" w="lg" len="med"/>
            <a:tailEnd type="none" w="lg" len="med"/>
          </a:ln>
          <a:effectLst>
            <a:outerShdw dist="17961" dir="2700000" algn="ctr" rotWithShape="0">
              <a:srgbClr val="FFFFFF"/>
            </a:outerShdw>
          </a:effectLst>
        </p:spPr>
        <p:txBody>
          <a:bodyPr wrap="none" anchor="ctr">
            <a:spAutoFit/>
          </a:bodyPr>
          <a:lstStyle/>
          <a:p>
            <a:pPr>
              <a:lnSpc>
                <a:spcPct val="100000"/>
              </a:lnSpc>
              <a:defRPr/>
            </a:pPr>
            <a:r>
              <a:rPr lang="en-US" sz="2400"/>
              <a:t/>
            </a:r>
            <a:br>
              <a:rPr lang="en-US" sz="2400"/>
            </a:br>
            <a:endParaRPr lang="en-US" sz="2400"/>
          </a:p>
        </p:txBody>
      </p:sp>
      <p:sp>
        <p:nvSpPr>
          <p:cNvPr id="6" name="Rectangle 6"/>
          <p:cNvSpPr>
            <a:spLocks noChangeArrowheads="1"/>
          </p:cNvSpPr>
          <p:nvPr/>
        </p:nvSpPr>
        <p:spPr bwMode="auto">
          <a:xfrm>
            <a:off x="2249992" y="1429549"/>
            <a:ext cx="5486400"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table-colspan-rowspan.html</a:t>
            </a:r>
            <a:endParaRPr lang="bg-BG" sz="2600" b="1" dirty="0">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23344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8339" name="Rectangle 3"/>
          <p:cNvSpPr>
            <a:spLocks noChangeArrowheads="1"/>
          </p:cNvSpPr>
          <p:nvPr/>
        </p:nvSpPr>
        <p:spPr bwMode="auto">
          <a:xfrm>
            <a:off x="2063751" y="1371600"/>
            <a:ext cx="7993063" cy="28623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&lt;table cellspacing="0"&gt;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class="1"&gt;&lt;td&gt;Cell[1,1]&lt;/td&gt;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 colspan="2"&gt;Cell[2,1]&lt;/td&gt;&lt;/tr&gt;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class=“2"&gt;&lt;td&gt;Cell[1,2]&lt;/td&gt;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 rowspan="2"&gt;Cell[2,2]&lt;/td&gt;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&lt;td&gt;Cell[3,2]&lt;/td&gt;&lt;/tr&gt;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&lt;tr class=“3"&gt;&lt;td&gt;Cell[1,3]&lt;/td&gt;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&lt;td&gt;Cell[2,3]&lt;/td&gt;&lt;/tr&gt;</a:t>
            </a:r>
          </a:p>
          <a:p>
            <a:pPr eaLnBrk="0" hangingPunct="0">
              <a:lnSpc>
                <a:spcPts val="24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&lt;/table&gt;</a:t>
            </a:r>
          </a:p>
        </p:txBody>
      </p:sp>
      <p:sp>
        <p:nvSpPr>
          <p:cNvPr id="24" name="Rectangle 23"/>
          <p:cNvSpPr/>
          <p:nvPr/>
        </p:nvSpPr>
        <p:spPr>
          <a:xfrm>
            <a:off x="4015992" y="3220496"/>
            <a:ext cx="5737609" cy="28587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38338" name="Rectangle 2"/>
          <p:cNvSpPr>
            <a:spLocks noGrp="1" noChangeArrowheads="1"/>
          </p:cNvSpPr>
          <p:nvPr>
            <p:ph type="title"/>
          </p:nvPr>
        </p:nvSpPr>
        <p:spPr>
          <a:xfrm>
            <a:off x="933450" y="152400"/>
            <a:ext cx="9505950" cy="914400"/>
          </a:xfrm>
        </p:spPr>
        <p:txBody>
          <a:bodyPr>
            <a:normAutofit fontScale="90000"/>
          </a:bodyPr>
          <a:lstStyle/>
          <a:p>
            <a:pPr>
              <a:defRPr/>
            </a:pPr>
            <a:r>
              <a:rPr lang="en-US" sz="3600" dirty="0"/>
              <a:t>Column and Row Span –</a:t>
            </a:r>
            <a:br>
              <a:rPr lang="en-US" sz="3600" dirty="0"/>
            </a:br>
            <a:r>
              <a:rPr lang="en-US" sz="3600" dirty="0"/>
              <a:t>Example (2)</a:t>
            </a:r>
          </a:p>
        </p:txBody>
      </p:sp>
      <p:sp>
        <p:nvSpPr>
          <p:cNvPr id="2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55</a:t>
            </a:fld>
            <a:endParaRPr lang="en-US" dirty="0"/>
          </a:p>
        </p:txBody>
      </p:sp>
      <p:sp>
        <p:nvSpPr>
          <p:cNvPr id="1038341" name="Rectangle 5"/>
          <p:cNvSpPr>
            <a:spLocks noChangeArrowheads="1"/>
          </p:cNvSpPr>
          <p:nvPr/>
        </p:nvSpPr>
        <p:spPr bwMode="auto">
          <a:xfrm>
            <a:off x="4141789" y="2327703"/>
            <a:ext cx="184731" cy="830997"/>
          </a:xfrm>
          <a:prstGeom prst="rect">
            <a:avLst/>
          </a:prstGeom>
          <a:noFill/>
          <a:ln w="25400" algn="ctr">
            <a:noFill/>
            <a:miter lim="800000"/>
            <a:headEnd type="none" w="lg" len="med"/>
            <a:tailEnd type="none" w="lg" len="med"/>
          </a:ln>
          <a:effectLst>
            <a:outerShdw dist="17961" dir="2700000" algn="ctr" rotWithShape="0">
              <a:srgbClr val="FFFFFF"/>
            </a:outerShdw>
          </a:effectLst>
        </p:spPr>
        <p:txBody>
          <a:bodyPr wrap="none" anchor="ctr">
            <a:spAutoFit/>
          </a:bodyPr>
          <a:lstStyle/>
          <a:p>
            <a:pPr>
              <a:lnSpc>
                <a:spcPct val="100000"/>
              </a:lnSpc>
              <a:defRPr/>
            </a:pPr>
            <a:r>
              <a:rPr lang="en-US" sz="2400"/>
              <a:t/>
            </a:r>
            <a:br>
              <a:rPr lang="en-US" sz="2400"/>
            </a:br>
            <a:endParaRPr lang="en-US" sz="2400"/>
          </a:p>
        </p:txBody>
      </p:sp>
      <p:sp>
        <p:nvSpPr>
          <p:cNvPr id="6" name="Rectangle 6"/>
          <p:cNvSpPr>
            <a:spLocks noChangeArrowheads="1"/>
          </p:cNvSpPr>
          <p:nvPr/>
        </p:nvSpPr>
        <p:spPr bwMode="auto">
          <a:xfrm>
            <a:off x="2021392" y="785618"/>
            <a:ext cx="5486400"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table-colspan-rowspan.html</a:t>
            </a:r>
            <a:endParaRPr lang="bg-BG" sz="2600" b="1" dirty="0">
              <a:effectLst>
                <a:outerShdw blurRad="38100" dist="38100" dir="2700000" algn="tl">
                  <a:srgbClr val="000000">
                    <a:alpha val="43137"/>
                  </a:srgbClr>
                </a:outerShdw>
              </a:effectLst>
              <a:latin typeface="Corbel"/>
            </a:endParaRPr>
          </a:p>
        </p:txBody>
      </p:sp>
      <p:grpSp>
        <p:nvGrpSpPr>
          <p:cNvPr id="7" name="Group 6"/>
          <p:cNvGrpSpPr>
            <a:grpSpLocks/>
          </p:cNvGrpSpPr>
          <p:nvPr/>
        </p:nvGrpSpPr>
        <p:grpSpPr bwMode="auto">
          <a:xfrm>
            <a:off x="4151313" y="3351214"/>
            <a:ext cx="5472112" cy="2592387"/>
            <a:chOff x="1649" y="1987"/>
            <a:chExt cx="2463" cy="864"/>
          </a:xfrm>
        </p:grpSpPr>
        <p:sp>
          <p:nvSpPr>
            <p:cNvPr id="8" name="Rectangle 7"/>
            <p:cNvSpPr>
              <a:spLocks noChangeArrowheads="1"/>
            </p:cNvSpPr>
            <p:nvPr/>
          </p:nvSpPr>
          <p:spPr bwMode="auto">
            <a:xfrm>
              <a:off x="3291" y="2563"/>
              <a:ext cx="821" cy="288"/>
            </a:xfrm>
            <a:prstGeom prst="rect">
              <a:avLst/>
            </a:prstGeom>
            <a:solidFill>
              <a:srgbClr val="CCCCFF"/>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Cell[2,3]</a:t>
              </a:r>
            </a:p>
          </p:txBody>
        </p:sp>
        <p:sp>
          <p:nvSpPr>
            <p:cNvPr id="9" name="Rectangle 8"/>
            <p:cNvSpPr>
              <a:spLocks noChangeArrowheads="1"/>
            </p:cNvSpPr>
            <p:nvPr/>
          </p:nvSpPr>
          <p:spPr bwMode="auto">
            <a:xfrm>
              <a:off x="1649" y="2563"/>
              <a:ext cx="821" cy="288"/>
            </a:xfrm>
            <a:prstGeom prst="rect">
              <a:avLst/>
            </a:prstGeom>
            <a:solidFill>
              <a:srgbClr val="CCCCFF"/>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Cell[1,3]</a:t>
              </a:r>
            </a:p>
          </p:txBody>
        </p:sp>
        <p:sp>
          <p:nvSpPr>
            <p:cNvPr id="10" name="Rectangle 9"/>
            <p:cNvSpPr>
              <a:spLocks noChangeArrowheads="1"/>
            </p:cNvSpPr>
            <p:nvPr/>
          </p:nvSpPr>
          <p:spPr bwMode="auto">
            <a:xfrm>
              <a:off x="3291" y="2275"/>
              <a:ext cx="821" cy="288"/>
            </a:xfrm>
            <a:prstGeom prst="rect">
              <a:avLst/>
            </a:prstGeom>
            <a:solidFill>
              <a:srgbClr val="FFCC66"/>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Cell[3,2]</a:t>
              </a:r>
            </a:p>
          </p:txBody>
        </p:sp>
        <p:sp>
          <p:nvSpPr>
            <p:cNvPr id="11" name="Rectangle 10"/>
            <p:cNvSpPr>
              <a:spLocks noChangeArrowheads="1"/>
            </p:cNvSpPr>
            <p:nvPr/>
          </p:nvSpPr>
          <p:spPr bwMode="auto">
            <a:xfrm>
              <a:off x="2470" y="2275"/>
              <a:ext cx="821" cy="576"/>
            </a:xfrm>
            <a:prstGeom prst="rect">
              <a:avLst/>
            </a:prstGeom>
            <a:solidFill>
              <a:srgbClr val="FFCC66"/>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Cell[2,2]</a:t>
              </a:r>
            </a:p>
          </p:txBody>
        </p:sp>
        <p:sp>
          <p:nvSpPr>
            <p:cNvPr id="12" name="Rectangle 11"/>
            <p:cNvSpPr>
              <a:spLocks noChangeArrowheads="1"/>
            </p:cNvSpPr>
            <p:nvPr/>
          </p:nvSpPr>
          <p:spPr bwMode="auto">
            <a:xfrm>
              <a:off x="1649" y="2275"/>
              <a:ext cx="821" cy="288"/>
            </a:xfrm>
            <a:prstGeom prst="rect">
              <a:avLst/>
            </a:prstGeom>
            <a:solidFill>
              <a:srgbClr val="FFCC66"/>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Cell[1,2]</a:t>
              </a:r>
            </a:p>
          </p:txBody>
        </p:sp>
        <p:sp>
          <p:nvSpPr>
            <p:cNvPr id="13" name="Rectangle 12"/>
            <p:cNvSpPr>
              <a:spLocks noChangeArrowheads="1"/>
            </p:cNvSpPr>
            <p:nvPr/>
          </p:nvSpPr>
          <p:spPr bwMode="auto">
            <a:xfrm>
              <a:off x="2470" y="1987"/>
              <a:ext cx="1642" cy="288"/>
            </a:xfrm>
            <a:prstGeom prst="rect">
              <a:avLst/>
            </a:prstGeom>
            <a:solidFill>
              <a:srgbClr val="FFFF00"/>
            </a:solidFill>
            <a:ln w="25400" algn="ctr">
              <a:noFill/>
              <a:miter lim="800000"/>
              <a:headEnd type="none" w="lg" len="med"/>
              <a:tailEnd type="none" w="lg" len="med"/>
            </a:ln>
            <a:effectLst/>
          </p:spPr>
          <p:txBody>
            <a:bodyPr anchor="ctr"/>
            <a:lstStyle/>
            <a:p>
              <a:pPr algn="ctr">
                <a:lnSpc>
                  <a:spcPct val="100000"/>
                </a:lnSpc>
                <a:defRPr/>
              </a:pPr>
              <a:r>
                <a:rPr lang="en-US" sz="2400" b="1">
                  <a:latin typeface="Consolas" pitchFamily="49" charset="0"/>
                  <a:cs typeface="Consolas" pitchFamily="49" charset="0"/>
                </a:rPr>
                <a:t>Cell[2,1]</a:t>
              </a:r>
            </a:p>
          </p:txBody>
        </p:sp>
        <p:sp>
          <p:nvSpPr>
            <p:cNvPr id="14" name="Rectangle 13"/>
            <p:cNvSpPr>
              <a:spLocks noChangeArrowheads="1"/>
            </p:cNvSpPr>
            <p:nvPr/>
          </p:nvSpPr>
          <p:spPr bwMode="auto">
            <a:xfrm>
              <a:off x="1649" y="1987"/>
              <a:ext cx="821" cy="288"/>
            </a:xfrm>
            <a:prstGeom prst="rect">
              <a:avLst/>
            </a:prstGeom>
            <a:solidFill>
              <a:srgbClr val="FFFF00"/>
            </a:solidFill>
            <a:ln w="25400" algn="ctr">
              <a:noFill/>
              <a:miter lim="800000"/>
              <a:headEnd type="none" w="lg" len="med"/>
              <a:tailEnd type="none" w="lg" len="med"/>
            </a:ln>
            <a:effectLst/>
          </p:spPr>
          <p:txBody>
            <a:bodyPr anchor="ctr"/>
            <a:lstStyle/>
            <a:p>
              <a:pPr algn="ctr">
                <a:lnSpc>
                  <a:spcPct val="100000"/>
                </a:lnSpc>
                <a:defRPr/>
              </a:pPr>
              <a:r>
                <a:rPr lang="en-US" sz="2400" b="1" dirty="0">
                  <a:latin typeface="Consolas" pitchFamily="49" charset="0"/>
                  <a:cs typeface="Consolas" pitchFamily="49" charset="0"/>
                </a:rPr>
                <a:t>Cell[1,1]</a:t>
              </a:r>
            </a:p>
          </p:txBody>
        </p:sp>
        <p:sp>
          <p:nvSpPr>
            <p:cNvPr id="15" name="Line 14"/>
            <p:cNvSpPr>
              <a:spLocks noChangeShapeType="1"/>
            </p:cNvSpPr>
            <p:nvPr/>
          </p:nvSpPr>
          <p:spPr bwMode="auto">
            <a:xfrm>
              <a:off x="1649" y="1987"/>
              <a:ext cx="2463" cy="0"/>
            </a:xfrm>
            <a:prstGeom prst="line">
              <a:avLst/>
            </a:prstGeom>
            <a:noFill/>
            <a:ln w="25400" cap="rnd">
              <a:solidFill>
                <a:srgbClr val="000000"/>
              </a:solidFill>
              <a:round/>
              <a:headEnd type="none" w="lg" len="med"/>
              <a:tailEnd type="none" w="lg" len="med"/>
            </a:ln>
            <a:effectLst>
              <a:innerShdw blurRad="114300">
                <a:prstClr val="black"/>
              </a:innerShdw>
            </a:effectLst>
          </p:spPr>
          <p:txBody>
            <a:bodyPr anchor="ctr"/>
            <a:lstStyle/>
            <a:p>
              <a:pPr>
                <a:defRPr/>
              </a:pPr>
              <a:endParaRPr lang="en-US">
                <a:effectLst>
                  <a:outerShdw blurRad="38100" dist="38100" dir="2700000" algn="tl">
                    <a:srgbClr val="000000">
                      <a:alpha val="43137"/>
                    </a:srgbClr>
                  </a:outerShdw>
                </a:effectLst>
              </a:endParaRPr>
            </a:p>
          </p:txBody>
        </p:sp>
        <p:sp>
          <p:nvSpPr>
            <p:cNvPr id="16" name="Line 15"/>
            <p:cNvSpPr>
              <a:spLocks noChangeShapeType="1"/>
            </p:cNvSpPr>
            <p:nvPr/>
          </p:nvSpPr>
          <p:spPr bwMode="auto">
            <a:xfrm>
              <a:off x="1649" y="2851"/>
              <a:ext cx="2463" cy="0"/>
            </a:xfrm>
            <a:prstGeom prst="line">
              <a:avLst/>
            </a:prstGeom>
            <a:noFill/>
            <a:ln w="25400" cap="rnd">
              <a:solidFill>
                <a:srgbClr val="000000"/>
              </a:solidFill>
              <a:round/>
              <a:headEnd type="none" w="lg" len="med"/>
              <a:tailEnd type="none" w="lg" len="med"/>
            </a:ln>
            <a:effectLst>
              <a:innerShdw blurRad="114300">
                <a:prstClr val="black"/>
              </a:innerShdw>
            </a:effectLst>
          </p:spPr>
          <p:txBody>
            <a:bodyPr anchor="ctr"/>
            <a:lstStyle/>
            <a:p>
              <a:pPr>
                <a:defRPr/>
              </a:pPr>
              <a:endParaRPr lang="en-US">
                <a:effectLst>
                  <a:outerShdw blurRad="38100" dist="38100" dir="2700000" algn="tl">
                    <a:srgbClr val="000000">
                      <a:alpha val="43137"/>
                    </a:srgbClr>
                  </a:outerShdw>
                </a:effectLst>
              </a:endParaRPr>
            </a:p>
          </p:txBody>
        </p:sp>
        <p:sp>
          <p:nvSpPr>
            <p:cNvPr id="17" name="Line 16"/>
            <p:cNvSpPr>
              <a:spLocks noChangeShapeType="1"/>
            </p:cNvSpPr>
            <p:nvPr/>
          </p:nvSpPr>
          <p:spPr bwMode="auto">
            <a:xfrm>
              <a:off x="1649" y="1987"/>
              <a:ext cx="0" cy="864"/>
            </a:xfrm>
            <a:prstGeom prst="line">
              <a:avLst/>
            </a:prstGeom>
            <a:noFill/>
            <a:ln w="25400" cap="rnd">
              <a:solidFill>
                <a:srgbClr val="000000"/>
              </a:solidFill>
              <a:round/>
              <a:headEnd type="none" w="lg" len="med"/>
              <a:tailEnd type="none" w="lg" len="med"/>
            </a:ln>
            <a:effectLst>
              <a:innerShdw blurRad="114300">
                <a:prstClr val="black"/>
              </a:innerShdw>
            </a:effectLst>
          </p:spPr>
          <p:txBody>
            <a:bodyPr anchor="ctr"/>
            <a:lstStyle/>
            <a:p>
              <a:pPr>
                <a:defRPr/>
              </a:pPr>
              <a:endParaRPr lang="en-US">
                <a:effectLst>
                  <a:outerShdw blurRad="38100" dist="38100" dir="2700000" algn="tl">
                    <a:srgbClr val="000000">
                      <a:alpha val="43137"/>
                    </a:srgbClr>
                  </a:outerShdw>
                </a:effectLst>
              </a:endParaRPr>
            </a:p>
          </p:txBody>
        </p:sp>
        <p:sp>
          <p:nvSpPr>
            <p:cNvPr id="18" name="Line 17"/>
            <p:cNvSpPr>
              <a:spLocks noChangeShapeType="1"/>
            </p:cNvSpPr>
            <p:nvPr/>
          </p:nvSpPr>
          <p:spPr bwMode="auto">
            <a:xfrm>
              <a:off x="4112" y="1987"/>
              <a:ext cx="0" cy="864"/>
            </a:xfrm>
            <a:prstGeom prst="line">
              <a:avLst/>
            </a:prstGeom>
            <a:noFill/>
            <a:ln w="25400" cap="rnd">
              <a:solidFill>
                <a:srgbClr val="000000"/>
              </a:solidFill>
              <a:round/>
              <a:headEnd type="none" w="lg" len="med"/>
              <a:tailEnd type="none" w="lg" len="med"/>
            </a:ln>
            <a:effectLst>
              <a:innerShdw blurRad="114300">
                <a:prstClr val="black"/>
              </a:innerShdw>
            </a:effectLst>
          </p:spPr>
          <p:txBody>
            <a:bodyPr anchor="ctr"/>
            <a:lstStyle/>
            <a:p>
              <a:pPr>
                <a:defRPr/>
              </a:pPr>
              <a:endParaRPr lang="en-US">
                <a:effectLst>
                  <a:outerShdw blurRad="38100" dist="38100" dir="2700000" algn="tl">
                    <a:srgbClr val="000000">
                      <a:alpha val="43137"/>
                    </a:srgbClr>
                  </a:outerShdw>
                </a:effectLst>
              </a:endParaRPr>
            </a:p>
          </p:txBody>
        </p:sp>
        <p:sp>
          <p:nvSpPr>
            <p:cNvPr id="19" name="Line 18"/>
            <p:cNvSpPr>
              <a:spLocks noChangeShapeType="1"/>
            </p:cNvSpPr>
            <p:nvPr/>
          </p:nvSpPr>
          <p:spPr bwMode="auto">
            <a:xfrm>
              <a:off x="1649" y="2275"/>
              <a:ext cx="2463" cy="0"/>
            </a:xfrm>
            <a:prstGeom prst="line">
              <a:avLst/>
            </a:prstGeom>
            <a:noFill/>
            <a:ln w="25400" cap="rnd">
              <a:solidFill>
                <a:srgbClr val="000000"/>
              </a:solidFill>
              <a:round/>
              <a:headEnd type="none" w="lg" len="med"/>
              <a:tailEnd type="none" w="lg" len="med"/>
            </a:ln>
            <a:effectLst/>
          </p:spPr>
          <p:txBody>
            <a:bodyPr anchor="ctr"/>
            <a:lstStyle/>
            <a:p>
              <a:pPr>
                <a:defRPr/>
              </a:pPr>
              <a:endParaRPr lang="en-US">
                <a:effectLst>
                  <a:outerShdw blurRad="38100" dist="38100" dir="2700000" algn="tl">
                    <a:srgbClr val="000000">
                      <a:alpha val="43137"/>
                    </a:srgbClr>
                  </a:outerShdw>
                </a:effectLst>
              </a:endParaRPr>
            </a:p>
          </p:txBody>
        </p:sp>
        <p:sp>
          <p:nvSpPr>
            <p:cNvPr id="20" name="Line 19"/>
            <p:cNvSpPr>
              <a:spLocks noChangeShapeType="1"/>
            </p:cNvSpPr>
            <p:nvPr/>
          </p:nvSpPr>
          <p:spPr bwMode="auto">
            <a:xfrm>
              <a:off x="2470" y="1987"/>
              <a:ext cx="0" cy="864"/>
            </a:xfrm>
            <a:prstGeom prst="line">
              <a:avLst/>
            </a:prstGeom>
            <a:noFill/>
            <a:ln w="25400" cap="rnd">
              <a:solidFill>
                <a:srgbClr val="000000"/>
              </a:solidFill>
              <a:round/>
              <a:headEnd type="none" w="lg" len="med"/>
              <a:tailEnd type="none" w="lg" len="med"/>
            </a:ln>
            <a:effectLst/>
          </p:spPr>
          <p:txBody>
            <a:bodyPr anchor="ctr"/>
            <a:lstStyle/>
            <a:p>
              <a:pPr>
                <a:defRPr/>
              </a:pPr>
              <a:endParaRPr lang="en-US">
                <a:effectLst>
                  <a:outerShdw blurRad="38100" dist="38100" dir="2700000" algn="tl">
                    <a:srgbClr val="000000">
                      <a:alpha val="43137"/>
                    </a:srgbClr>
                  </a:outerShdw>
                </a:effectLst>
              </a:endParaRPr>
            </a:p>
          </p:txBody>
        </p:sp>
        <p:sp>
          <p:nvSpPr>
            <p:cNvPr id="21" name="Line 20"/>
            <p:cNvSpPr>
              <a:spLocks noChangeShapeType="1"/>
            </p:cNvSpPr>
            <p:nvPr/>
          </p:nvSpPr>
          <p:spPr bwMode="auto">
            <a:xfrm>
              <a:off x="1649" y="2563"/>
              <a:ext cx="821" cy="0"/>
            </a:xfrm>
            <a:prstGeom prst="line">
              <a:avLst/>
            </a:prstGeom>
            <a:noFill/>
            <a:ln w="25400" cap="rnd">
              <a:solidFill>
                <a:srgbClr val="000000"/>
              </a:solidFill>
              <a:round/>
              <a:headEnd type="none" w="lg" len="med"/>
              <a:tailEnd type="none" w="lg" len="med"/>
            </a:ln>
            <a:effectLst/>
          </p:spPr>
          <p:txBody>
            <a:bodyPr anchor="ctr"/>
            <a:lstStyle/>
            <a:p>
              <a:pPr>
                <a:defRPr/>
              </a:pPr>
              <a:endParaRPr lang="en-US">
                <a:effectLst>
                  <a:outerShdw blurRad="38100" dist="38100" dir="2700000" algn="tl">
                    <a:srgbClr val="000000">
                      <a:alpha val="43137"/>
                    </a:srgbClr>
                  </a:outerShdw>
                </a:effectLst>
              </a:endParaRPr>
            </a:p>
          </p:txBody>
        </p:sp>
        <p:sp>
          <p:nvSpPr>
            <p:cNvPr id="22" name="Line 21"/>
            <p:cNvSpPr>
              <a:spLocks noChangeShapeType="1"/>
            </p:cNvSpPr>
            <p:nvPr/>
          </p:nvSpPr>
          <p:spPr bwMode="auto">
            <a:xfrm>
              <a:off x="3291" y="2275"/>
              <a:ext cx="0" cy="576"/>
            </a:xfrm>
            <a:prstGeom prst="line">
              <a:avLst/>
            </a:prstGeom>
            <a:noFill/>
            <a:ln w="25400" cap="rnd">
              <a:solidFill>
                <a:srgbClr val="000000"/>
              </a:solidFill>
              <a:round/>
              <a:headEnd type="none" w="lg" len="med"/>
              <a:tailEnd type="none" w="lg" len="med"/>
            </a:ln>
            <a:effectLst/>
          </p:spPr>
          <p:txBody>
            <a:bodyPr anchor="ctr"/>
            <a:lstStyle/>
            <a:p>
              <a:pPr>
                <a:defRPr/>
              </a:pPr>
              <a:endParaRPr lang="en-US">
                <a:effectLst>
                  <a:outerShdw blurRad="38100" dist="38100" dir="2700000" algn="tl">
                    <a:srgbClr val="000000">
                      <a:alpha val="43137"/>
                    </a:srgbClr>
                  </a:outerShdw>
                </a:effectLst>
              </a:endParaRPr>
            </a:p>
          </p:txBody>
        </p:sp>
        <p:sp>
          <p:nvSpPr>
            <p:cNvPr id="23" name="Line 22"/>
            <p:cNvSpPr>
              <a:spLocks noChangeShapeType="1"/>
            </p:cNvSpPr>
            <p:nvPr/>
          </p:nvSpPr>
          <p:spPr bwMode="auto">
            <a:xfrm>
              <a:off x="3291" y="2563"/>
              <a:ext cx="821" cy="0"/>
            </a:xfrm>
            <a:prstGeom prst="line">
              <a:avLst/>
            </a:prstGeom>
            <a:noFill/>
            <a:ln w="25400" cap="rnd">
              <a:solidFill>
                <a:srgbClr val="000000"/>
              </a:solidFill>
              <a:round/>
              <a:headEnd type="none" w="lg" len="med"/>
              <a:tailEnd type="none" w="lg" len="med"/>
            </a:ln>
            <a:effectLst/>
          </p:spPr>
          <p:txBody>
            <a:bodyPr anchor="ctr"/>
            <a:lstStyle/>
            <a:p>
              <a:pPr>
                <a:defRPr/>
              </a:pP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61089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1954" name="Rectangle 2"/>
          <p:cNvSpPr>
            <a:spLocks noGrp="1" noChangeArrowheads="1"/>
          </p:cNvSpPr>
          <p:nvPr>
            <p:ph type="ctrTitle"/>
          </p:nvPr>
        </p:nvSpPr>
        <p:spPr>
          <a:xfrm>
            <a:off x="3143250" y="2566989"/>
            <a:ext cx="5761038" cy="636587"/>
          </a:xfrm>
        </p:spPr>
        <p:txBody>
          <a:bodyPr>
            <a:normAutofit fontScale="90000"/>
          </a:bodyPr>
          <a:lstStyle/>
          <a:p>
            <a:pPr>
              <a:defRPr/>
            </a:pPr>
            <a:r>
              <a:rPr lang="en-US" dirty="0" smtClean="0"/>
              <a:t>HTML Forms</a:t>
            </a:r>
            <a:endParaRPr lang="bg-BG" dirty="0" smtClean="0"/>
          </a:p>
        </p:txBody>
      </p:sp>
      <p:sp>
        <p:nvSpPr>
          <p:cNvPr id="1021955" name="Rectangle 3"/>
          <p:cNvSpPr>
            <a:spLocks noChangeArrowheads="1"/>
          </p:cNvSpPr>
          <p:nvPr/>
        </p:nvSpPr>
        <p:spPr bwMode="auto">
          <a:xfrm>
            <a:off x="3143250" y="2970677"/>
            <a:ext cx="5761038" cy="818686"/>
          </a:xfrm>
          <a:prstGeom prst="rect">
            <a:avLst/>
          </a:prstGeom>
          <a:noFill/>
          <a:ln w="9525">
            <a:noFill/>
            <a:miter lim="800000"/>
            <a:headEnd/>
            <a:tailEnd/>
          </a:ln>
          <a:effectLst/>
        </p:spPr>
        <p:txBody>
          <a:bodyPr lIns="0" tIns="0" rIns="0" bIns="0" anchor="b">
            <a:spAutoFit/>
          </a:bodyPr>
          <a:lstStyle/>
          <a:p>
            <a:pPr algn="ctr" eaLnBrk="0" hangingPunct="0">
              <a:lnSpc>
                <a:spcPct val="95000"/>
              </a:lnSpc>
              <a:spcBef>
                <a:spcPct val="20000"/>
              </a:spcBef>
              <a:buClr>
                <a:schemeClr val="accent5">
                  <a:lumMod val="40000"/>
                  <a:lumOff val="60000"/>
                </a:schemeClr>
              </a:buClr>
              <a:buSzPct val="70000"/>
              <a:defRPr/>
            </a:pPr>
            <a:r>
              <a:rPr lang="en-US" sz="2800" b="1" dirty="0">
                <a:solidFill>
                  <a:srgbClr val="FAF7C8"/>
                </a:solidFill>
                <a:effectLst>
                  <a:outerShdw blurRad="38100" dist="38100" dir="2700000" algn="tl">
                    <a:srgbClr val="000000">
                      <a:alpha val="43137"/>
                    </a:srgbClr>
                  </a:outerShdw>
                </a:effectLst>
              </a:rPr>
              <a:t>Entering User Data from a Web Page</a:t>
            </a:r>
            <a:endParaRPr lang="bg-BG" sz="2800" b="1" dirty="0">
              <a:solidFill>
                <a:srgbClr val="FAF7C8"/>
              </a:solidFill>
              <a:effectLst>
                <a:outerShdw blurRad="38100" dist="38100" dir="2700000" algn="tl">
                  <a:srgbClr val="000000">
                    <a:alpha val="43137"/>
                  </a:srgbClr>
                </a:outerShdw>
              </a:effectLst>
            </a:endParaRPr>
          </a:p>
        </p:txBody>
      </p:sp>
      <p:pic>
        <p:nvPicPr>
          <p:cNvPr id="31746" name="Picture 2" descr="http://cdn-www.soyouwanna.com/images/lessons/WebProgAOL01fg01-new.jpg"/>
          <p:cNvPicPr>
            <a:picLocks noChangeAspect="1" noChangeArrowheads="1"/>
          </p:cNvPicPr>
          <p:nvPr/>
        </p:nvPicPr>
        <p:blipFill>
          <a:blip r:embed="rId3" cstate="print"/>
          <a:srcRect/>
          <a:stretch>
            <a:fillRect/>
          </a:stretch>
        </p:blipFill>
        <p:spPr bwMode="auto">
          <a:xfrm rot="4701251">
            <a:off x="4830833" y="3714294"/>
            <a:ext cx="2247900" cy="3067722"/>
          </a:xfrm>
          <a:prstGeom prst="roundRect">
            <a:avLst>
              <a:gd name="adj" fmla="val 5647"/>
            </a:avLst>
          </a:prstGeom>
          <a:solidFill>
            <a:srgbClr val="FFFFFF">
              <a:shade val="85000"/>
            </a:srgbClr>
          </a:solidFill>
          <a:ln>
            <a:noFill/>
          </a:ln>
          <a:effectLst/>
          <a:scene3d>
            <a:camera prst="isometricOffAxis1Right"/>
            <a:lightRig rig="threePt" dir="t"/>
          </a:scene3d>
        </p:spPr>
      </p:pic>
      <p:pic>
        <p:nvPicPr>
          <p:cNvPr id="31748" name="Picture 4" descr="http://www.learn-html-tutorial.com/Images/sol-reg2.gif"/>
          <p:cNvPicPr>
            <a:picLocks noChangeAspect="1" noChangeArrowheads="1"/>
          </p:cNvPicPr>
          <p:nvPr/>
        </p:nvPicPr>
        <p:blipFill>
          <a:blip r:embed="rId4" cstate="print"/>
          <a:srcRect/>
          <a:stretch>
            <a:fillRect/>
          </a:stretch>
        </p:blipFill>
        <p:spPr bwMode="auto">
          <a:xfrm>
            <a:off x="7581900" y="426718"/>
            <a:ext cx="2171700" cy="2316482"/>
          </a:xfrm>
          <a:prstGeom prst="roundRect">
            <a:avLst>
              <a:gd name="adj" fmla="val 6068"/>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pic>
        <p:nvPicPr>
          <p:cNvPr id="31750" name="Picture 6" descr="http://icons2.iconarchive.com/icons/dryicons/aesthetica-2/48/html-page-accept-icon.png"/>
          <p:cNvPicPr>
            <a:picLocks noChangeAspect="1" noChangeArrowheads="1"/>
          </p:cNvPicPr>
          <p:nvPr/>
        </p:nvPicPr>
        <p:blipFill>
          <a:blip r:embed="rId5" cstate="print"/>
          <a:srcRect/>
          <a:stretch>
            <a:fillRect/>
          </a:stretch>
        </p:blipFill>
        <p:spPr bwMode="auto">
          <a:xfrm>
            <a:off x="9067800" y="2590800"/>
            <a:ext cx="457200" cy="457200"/>
          </a:xfrm>
          <a:prstGeom prst="rect">
            <a:avLst/>
          </a:prstGeom>
          <a:noFill/>
        </p:spPr>
      </p:pic>
      <p:pic>
        <p:nvPicPr>
          <p:cNvPr id="31752" name="Picture 8" descr="http://www.iconarchive.com/icons/mart/glaze/128/html-icon.png"/>
          <p:cNvPicPr>
            <a:picLocks noChangeAspect="1" noChangeArrowheads="1"/>
          </p:cNvPicPr>
          <p:nvPr/>
        </p:nvPicPr>
        <p:blipFill>
          <a:blip r:embed="rId6" cstate="print"/>
          <a:srcRect/>
          <a:stretch>
            <a:fillRect/>
          </a:stretch>
        </p:blipFill>
        <p:spPr bwMode="auto">
          <a:xfrm rot="2683012">
            <a:off x="2233695" y="1319295"/>
            <a:ext cx="1219200" cy="1219201"/>
          </a:xfrm>
          <a:prstGeom prst="rect">
            <a:avLst/>
          </a:prstGeom>
          <a:noFill/>
        </p:spPr>
      </p:pic>
    </p:spTree>
    <p:extLst>
      <p:ext uri="{BB962C8B-B14F-4D97-AF65-F5344CB8AC3E}">
        <p14:creationId xmlns:p14="http://schemas.microsoft.com/office/powerpoint/2010/main" val="268922191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p:txBody>
          <a:bodyPr/>
          <a:lstStyle/>
          <a:p>
            <a:pPr>
              <a:defRPr/>
            </a:pPr>
            <a:r>
              <a:rPr lang="en-US" smtClean="0"/>
              <a:t>HTML Forms</a:t>
            </a:r>
          </a:p>
        </p:txBody>
      </p:sp>
      <p:sp>
        <p:nvSpPr>
          <p:cNvPr id="933891" name="Rectangle 3"/>
          <p:cNvSpPr>
            <a:spLocks noGrp="1" noChangeArrowheads="1"/>
          </p:cNvSpPr>
          <p:nvPr>
            <p:ph idx="1"/>
          </p:nvPr>
        </p:nvSpPr>
        <p:spPr>
          <a:xfrm>
            <a:off x="838200" y="1668462"/>
            <a:ext cx="10515600" cy="4351338"/>
          </a:xfrm>
        </p:spPr>
        <p:txBody>
          <a:bodyPr/>
          <a:lstStyle/>
          <a:p>
            <a:pPr>
              <a:spcBef>
                <a:spcPts val="1200"/>
              </a:spcBef>
              <a:defRPr/>
            </a:pPr>
            <a:r>
              <a:rPr lang="en-US" dirty="0" smtClean="0"/>
              <a:t>Forms are the primary method for gathering data from site visitors</a:t>
            </a:r>
          </a:p>
          <a:p>
            <a:pPr>
              <a:spcBef>
                <a:spcPts val="1200"/>
              </a:spcBef>
              <a:defRPr/>
            </a:pPr>
            <a:r>
              <a:rPr lang="en-US" dirty="0" smtClean="0"/>
              <a:t>Create a form block with</a:t>
            </a:r>
          </a:p>
          <a:p>
            <a:pPr>
              <a:spcBef>
                <a:spcPts val="1200"/>
              </a:spcBef>
              <a:defRPr/>
            </a:pPr>
            <a:endParaRPr lang="en-US" dirty="0" smtClean="0"/>
          </a:p>
          <a:p>
            <a:pPr>
              <a:spcBef>
                <a:spcPts val="1200"/>
              </a:spcBef>
              <a:defRPr/>
            </a:pPr>
            <a:r>
              <a:rPr lang="en-US" dirty="0" smtClean="0"/>
              <a:t>Example:</a:t>
            </a: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57</a:t>
            </a:fld>
            <a:endParaRPr lang="en-US" dirty="0"/>
          </a:p>
        </p:txBody>
      </p:sp>
      <p:sp>
        <p:nvSpPr>
          <p:cNvPr id="933892" name="Rectangle 4"/>
          <p:cNvSpPr>
            <a:spLocks noChangeArrowheads="1"/>
          </p:cNvSpPr>
          <p:nvPr/>
        </p:nvSpPr>
        <p:spPr bwMode="auto">
          <a:xfrm>
            <a:off x="2279650" y="3105090"/>
            <a:ext cx="748823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&lt;form&gt;&lt;/form&gt;</a:t>
            </a:r>
          </a:p>
        </p:txBody>
      </p:sp>
      <p:sp>
        <p:nvSpPr>
          <p:cNvPr id="933893" name="Rectangle 5"/>
          <p:cNvSpPr>
            <a:spLocks noChangeArrowheads="1"/>
          </p:cNvSpPr>
          <p:nvPr/>
        </p:nvSpPr>
        <p:spPr bwMode="auto">
          <a:xfrm>
            <a:off x="2279650" y="4495801"/>
            <a:ext cx="7488238"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&lt;form name="myForm" method="post" action="path/to/some-script.php"&gt;</a:t>
            </a:r>
          </a:p>
          <a:p>
            <a:pPr eaLnBrk="0" hangingPunct="0">
              <a:lnSpc>
                <a:spcPts val="2400"/>
              </a:lnSpc>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ts val="2400"/>
              </a:lnSpc>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&lt;/form&gt;</a:t>
            </a:r>
          </a:p>
        </p:txBody>
      </p:sp>
      <p:sp>
        <p:nvSpPr>
          <p:cNvPr id="933894" name="AutoShape 6"/>
          <p:cNvSpPr>
            <a:spLocks noChangeArrowheads="1"/>
          </p:cNvSpPr>
          <p:nvPr/>
        </p:nvSpPr>
        <p:spPr bwMode="auto">
          <a:xfrm>
            <a:off x="3505200" y="5562601"/>
            <a:ext cx="5513388" cy="1379101"/>
          </a:xfrm>
          <a:prstGeom prst="wedgeRoundRectCallout">
            <a:avLst>
              <a:gd name="adj1" fmla="val -43068"/>
              <a:gd name="adj2" fmla="val -9044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800" b="1" noProof="1">
                <a:solidFill>
                  <a:srgbClr val="F7FFE7"/>
                </a:solidFill>
                <a:effectLst>
                  <a:outerShdw blurRad="38100" dist="38100" dir="2700000" algn="tl">
                    <a:srgbClr val="000000">
                      <a:alpha val="43137"/>
                    </a:srgbClr>
                  </a:outerShdw>
                </a:effectLst>
                <a:cs typeface="Consolas" pitchFamily="49" charset="0"/>
              </a:rPr>
              <a:t>The "action" attribute tells where the form data should be sent</a:t>
            </a:r>
          </a:p>
        </p:txBody>
      </p:sp>
      <p:sp>
        <p:nvSpPr>
          <p:cNvPr id="933895" name="AutoShape 7"/>
          <p:cNvSpPr>
            <a:spLocks noChangeArrowheads="1"/>
          </p:cNvSpPr>
          <p:nvPr/>
        </p:nvSpPr>
        <p:spPr bwMode="auto">
          <a:xfrm>
            <a:off x="5105400" y="2819401"/>
            <a:ext cx="5065712" cy="1379101"/>
          </a:xfrm>
          <a:prstGeom prst="wedgeRoundRectCallout">
            <a:avLst>
              <a:gd name="adj1" fmla="val -37849"/>
              <a:gd name="adj2" fmla="val 77080"/>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buClr>
                <a:schemeClr val="accent5">
                  <a:lumMod val="40000"/>
                  <a:lumOff val="60000"/>
                </a:schemeClr>
              </a:buClr>
              <a:buSzPct val="70000"/>
              <a:defRPr/>
            </a:pPr>
            <a:r>
              <a:rPr lang="en-US" sz="2600" b="1" noProof="1">
                <a:solidFill>
                  <a:srgbClr val="F7FFE7"/>
                </a:solidFill>
                <a:effectLst>
                  <a:outerShdw blurRad="38100" dist="38100" dir="2700000" algn="tl">
                    <a:srgbClr val="000000">
                      <a:alpha val="43137"/>
                    </a:srgbClr>
                  </a:outerShdw>
                </a:effectLst>
                <a:cs typeface="Consolas" pitchFamily="49" charset="0"/>
              </a:rPr>
              <a:t>The “method" attribute tells how the form data should be sent – via GET or POST request</a:t>
            </a:r>
          </a:p>
        </p:txBody>
      </p:sp>
    </p:spTree>
    <p:extLst>
      <p:ext uri="{BB962C8B-B14F-4D97-AF65-F5344CB8AC3E}">
        <p14:creationId xmlns:p14="http://schemas.microsoft.com/office/powerpoint/2010/main" val="29139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3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4" grpId="0" animBg="1"/>
      <p:bldP spid="93389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838200" y="80962"/>
            <a:ext cx="10515600" cy="1325563"/>
          </a:xfrm>
        </p:spPr>
        <p:txBody>
          <a:bodyPr/>
          <a:lstStyle/>
          <a:p>
            <a:pPr>
              <a:defRPr/>
            </a:pPr>
            <a:r>
              <a:rPr lang="en-US" dirty="0" smtClean="0"/>
              <a:t>Form Fields</a:t>
            </a:r>
          </a:p>
        </p:txBody>
      </p:sp>
      <p:sp>
        <p:nvSpPr>
          <p:cNvPr id="935939" name="Rectangle 3"/>
          <p:cNvSpPr>
            <a:spLocks noGrp="1" noChangeArrowheads="1"/>
          </p:cNvSpPr>
          <p:nvPr>
            <p:ph idx="1"/>
          </p:nvPr>
        </p:nvSpPr>
        <p:spPr>
          <a:xfrm>
            <a:off x="838200" y="1406525"/>
            <a:ext cx="10515600" cy="4351338"/>
          </a:xfrm>
        </p:spPr>
        <p:txBody>
          <a:bodyPr>
            <a:normAutofit fontScale="92500" lnSpcReduction="10000"/>
          </a:bodyPr>
          <a:lstStyle/>
          <a:p>
            <a:pPr>
              <a:lnSpc>
                <a:spcPct val="90000"/>
              </a:lnSpc>
              <a:defRPr/>
            </a:pPr>
            <a:r>
              <a:rPr lang="en-US" sz="3000" dirty="0"/>
              <a:t>Single-line text input fields:</a:t>
            </a:r>
          </a:p>
          <a:p>
            <a:pPr>
              <a:lnSpc>
                <a:spcPct val="90000"/>
              </a:lnSpc>
              <a:defRPr/>
            </a:pPr>
            <a:endParaRPr lang="en-US" sz="2400" dirty="0">
              <a:effectLst>
                <a:outerShdw blurRad="38100" dist="38100" dir="2700000" algn="tl">
                  <a:srgbClr val="000000"/>
                </a:outerShdw>
              </a:effectLst>
              <a:latin typeface="Courier New" pitchFamily="49" charset="0"/>
            </a:endParaRPr>
          </a:p>
          <a:p>
            <a:pPr>
              <a:lnSpc>
                <a:spcPct val="90000"/>
              </a:lnSpc>
              <a:defRPr/>
            </a:pPr>
            <a:endParaRPr lang="en-US" sz="2400" dirty="0">
              <a:effectLst>
                <a:outerShdw blurRad="38100" dist="38100" dir="2700000" algn="tl">
                  <a:srgbClr val="000000"/>
                </a:outerShdw>
              </a:effectLst>
              <a:latin typeface="Courier New" pitchFamily="49" charset="0"/>
            </a:endParaRPr>
          </a:p>
          <a:p>
            <a:pPr>
              <a:lnSpc>
                <a:spcPct val="90000"/>
              </a:lnSpc>
              <a:defRPr/>
            </a:pPr>
            <a:r>
              <a:rPr lang="en-US" sz="3000" dirty="0"/>
              <a:t>Multi-line textarea fields:</a:t>
            </a:r>
          </a:p>
          <a:p>
            <a:pPr>
              <a:lnSpc>
                <a:spcPct val="90000"/>
              </a:lnSpc>
              <a:defRPr/>
            </a:pPr>
            <a:endParaRPr lang="en-US" dirty="0"/>
          </a:p>
          <a:p>
            <a:pPr>
              <a:lnSpc>
                <a:spcPct val="90000"/>
              </a:lnSpc>
              <a:defRPr/>
            </a:pPr>
            <a:endParaRPr lang="en-US" dirty="0"/>
          </a:p>
          <a:p>
            <a:pPr>
              <a:lnSpc>
                <a:spcPct val="90000"/>
              </a:lnSpc>
              <a:defRPr/>
            </a:pPr>
            <a:r>
              <a:rPr lang="en-US" sz="3000" dirty="0"/>
              <a:t>Hidden fields contain data not shown to the user:</a:t>
            </a:r>
          </a:p>
          <a:p>
            <a:pPr>
              <a:lnSpc>
                <a:spcPct val="90000"/>
              </a:lnSpc>
              <a:defRPr/>
            </a:pPr>
            <a:endParaRPr lang="en-US" dirty="0"/>
          </a:p>
          <a:p>
            <a:pPr>
              <a:lnSpc>
                <a:spcPct val="90000"/>
              </a:lnSpc>
              <a:defRPr/>
            </a:pPr>
            <a:endParaRPr lang="en-US" dirty="0"/>
          </a:p>
          <a:p>
            <a:pPr lvl="1">
              <a:lnSpc>
                <a:spcPct val="90000"/>
              </a:lnSpc>
              <a:defRPr/>
            </a:pPr>
            <a:r>
              <a:rPr lang="en-US" sz="2800" dirty="0"/>
              <a:t>Often used by JavaScript code</a:t>
            </a:r>
            <a:endParaRPr lang="en-US" sz="2800" dirty="0">
              <a:effectLst>
                <a:outerShdw blurRad="38100" dist="38100" dir="2700000" algn="tl">
                  <a:srgbClr val="000000"/>
                </a:outerShdw>
              </a:effectLst>
              <a:latin typeface="Courier New" pitchFamily="49" charset="0"/>
            </a:endParaRP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58</a:t>
            </a:fld>
            <a:endParaRPr lang="en-US" dirty="0"/>
          </a:p>
        </p:txBody>
      </p:sp>
      <p:sp>
        <p:nvSpPr>
          <p:cNvPr id="935940" name="Rectangle 4"/>
          <p:cNvSpPr>
            <a:spLocks noChangeArrowheads="1"/>
          </p:cNvSpPr>
          <p:nvPr/>
        </p:nvSpPr>
        <p:spPr bwMode="auto">
          <a:xfrm>
            <a:off x="2279650" y="1905933"/>
            <a:ext cx="7488238"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type="text" name="FirstName" value="This is a text field" /&gt;</a:t>
            </a:r>
          </a:p>
        </p:txBody>
      </p:sp>
      <p:sp>
        <p:nvSpPr>
          <p:cNvPr id="935941" name="Rectangle 5"/>
          <p:cNvSpPr>
            <a:spLocks noChangeArrowheads="1"/>
          </p:cNvSpPr>
          <p:nvPr/>
        </p:nvSpPr>
        <p:spPr bwMode="auto">
          <a:xfrm>
            <a:off x="2279650" y="3206304"/>
            <a:ext cx="7488238"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&lt;textarea name="Comments"&gt;This is a multi-line text field&lt;/textarea&gt;</a:t>
            </a:r>
          </a:p>
        </p:txBody>
      </p:sp>
      <p:sp>
        <p:nvSpPr>
          <p:cNvPr id="935942" name="Rectangle 6"/>
          <p:cNvSpPr>
            <a:spLocks noChangeArrowheads="1"/>
          </p:cNvSpPr>
          <p:nvPr/>
        </p:nvSpPr>
        <p:spPr bwMode="auto">
          <a:xfrm>
            <a:off x="2279650" y="4531867"/>
            <a:ext cx="7488238"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type="hidden" name="Account" value="This is a hidden text field" /&gt;</a:t>
            </a:r>
          </a:p>
        </p:txBody>
      </p:sp>
    </p:spTree>
    <p:extLst>
      <p:ext uri="{BB962C8B-B14F-4D97-AF65-F5344CB8AC3E}">
        <p14:creationId xmlns:p14="http://schemas.microsoft.com/office/powerpoint/2010/main" val="41161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838200" y="123825"/>
            <a:ext cx="10515600" cy="1325563"/>
          </a:xfrm>
        </p:spPr>
        <p:txBody>
          <a:bodyPr/>
          <a:lstStyle/>
          <a:p>
            <a:pPr>
              <a:defRPr/>
            </a:pPr>
            <a:r>
              <a:rPr lang="en-US" dirty="0" err="1" smtClean="0"/>
              <a:t>Fieldsets</a:t>
            </a:r>
            <a:endParaRPr lang="en-US" dirty="0" smtClean="0"/>
          </a:p>
        </p:txBody>
      </p:sp>
      <p:sp>
        <p:nvSpPr>
          <p:cNvPr id="935939" name="Rectangle 3"/>
          <p:cNvSpPr>
            <a:spLocks noGrp="1" noChangeArrowheads="1"/>
          </p:cNvSpPr>
          <p:nvPr>
            <p:ph idx="1"/>
          </p:nvPr>
        </p:nvSpPr>
        <p:spPr>
          <a:xfrm>
            <a:off x="838200" y="1449388"/>
            <a:ext cx="10515600" cy="4351338"/>
          </a:xfrm>
        </p:spPr>
        <p:txBody>
          <a:bodyPr>
            <a:normAutofit/>
          </a:bodyPr>
          <a:lstStyle/>
          <a:p>
            <a:pPr>
              <a:lnSpc>
                <a:spcPct val="90000"/>
              </a:lnSpc>
              <a:defRPr/>
            </a:pPr>
            <a:r>
              <a:rPr lang="en-US" sz="3000" dirty="0" err="1"/>
              <a:t>Fieldsets</a:t>
            </a:r>
            <a:r>
              <a:rPr lang="en-US" sz="3000" dirty="0"/>
              <a:t> are used to enclose a group of related form fields:</a:t>
            </a:r>
          </a:p>
          <a:p>
            <a:pPr>
              <a:lnSpc>
                <a:spcPct val="90000"/>
              </a:lnSpc>
              <a:defRPr/>
            </a:pPr>
            <a:endParaRPr lang="en-US" sz="3000" dirty="0"/>
          </a:p>
          <a:p>
            <a:pPr>
              <a:lnSpc>
                <a:spcPct val="90000"/>
              </a:lnSpc>
              <a:defRPr/>
            </a:pPr>
            <a:endParaRPr lang="en-US" sz="3000" dirty="0"/>
          </a:p>
          <a:p>
            <a:pPr>
              <a:lnSpc>
                <a:spcPct val="90000"/>
              </a:lnSpc>
              <a:defRPr/>
            </a:pPr>
            <a:endParaRPr lang="en-US" sz="3000" dirty="0"/>
          </a:p>
          <a:p>
            <a:pPr>
              <a:lnSpc>
                <a:spcPct val="90000"/>
              </a:lnSpc>
              <a:defRPr/>
            </a:pPr>
            <a:endParaRPr lang="en-US" sz="3000" dirty="0"/>
          </a:p>
          <a:p>
            <a:pPr>
              <a:lnSpc>
                <a:spcPct val="90000"/>
              </a:lnSpc>
              <a:defRPr/>
            </a:pPr>
            <a:endParaRPr lang="en-US" sz="3000" dirty="0"/>
          </a:p>
          <a:p>
            <a:pPr>
              <a:lnSpc>
                <a:spcPct val="90000"/>
              </a:lnSpc>
              <a:defRPr/>
            </a:pPr>
            <a:endParaRPr lang="en-US" sz="3000" dirty="0"/>
          </a:p>
          <a:p>
            <a:pPr>
              <a:lnSpc>
                <a:spcPct val="90000"/>
              </a:lnSpc>
              <a:defRPr/>
            </a:pPr>
            <a:endParaRPr lang="en-US" sz="3000" dirty="0"/>
          </a:p>
          <a:p>
            <a:pPr marL="0" indent="0">
              <a:lnSpc>
                <a:spcPct val="90000"/>
              </a:lnSpc>
              <a:buNone/>
              <a:defRPr/>
            </a:pPr>
            <a:endParaRPr lang="en-US" sz="3000" dirty="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59</a:t>
            </a:fld>
            <a:endParaRPr lang="en-US" dirty="0"/>
          </a:p>
        </p:txBody>
      </p:sp>
      <p:sp>
        <p:nvSpPr>
          <p:cNvPr id="935940" name="Rectangle 4"/>
          <p:cNvSpPr>
            <a:spLocks noChangeArrowheads="1"/>
          </p:cNvSpPr>
          <p:nvPr/>
        </p:nvSpPr>
        <p:spPr bwMode="auto">
          <a:xfrm>
            <a:off x="2351881" y="2271654"/>
            <a:ext cx="7488238"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&lt;form method="post" action="form.aspx"&gt;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&lt;legend&gt;Client Details&lt;/legend&gt;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&lt;input type="text" id="Name" /&gt;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&lt;input type="text" id="Phone" /&gt;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&lt;legend&gt;Order Details&lt;/legend&gt;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&lt;input type="text" id="Quantity" /&gt;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&lt;textarea cols="40" rows="10"</a:t>
            </a:r>
            <a:br>
              <a:rPr lang="en-US" sz="2200" b="1" noProof="1">
                <a:effectLst>
                  <a:outerShdw blurRad="38100" dist="38100" dir="2700000" algn="tl">
                    <a:srgbClr val="000000">
                      <a:alpha val="43137"/>
                    </a:srgbClr>
                  </a:outerShdw>
                </a:effectLst>
                <a:latin typeface="Consolas" pitchFamily="49" charset="0"/>
                <a:cs typeface="Consolas" pitchFamily="49" charset="0"/>
              </a:rPr>
            </a:br>
            <a:r>
              <a:rPr lang="en-US" sz="2200" b="1" noProof="1">
                <a:effectLst>
                  <a:outerShdw blurRad="38100" dist="38100" dir="2700000" algn="tl">
                    <a:srgbClr val="000000">
                      <a:alpha val="43137"/>
                    </a:srgbClr>
                  </a:outerShdw>
                </a:effectLst>
                <a:latin typeface="Consolas" pitchFamily="49" charset="0"/>
                <a:cs typeface="Consolas" pitchFamily="49" charset="0"/>
              </a:rPr>
              <a:t>         id="Remarks"&gt;&lt;/textarea&gt;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&lt;/form&gt;</a:t>
            </a:r>
          </a:p>
        </p:txBody>
      </p:sp>
    </p:spTree>
    <p:extLst>
      <p:ext uri="{BB962C8B-B14F-4D97-AF65-F5344CB8AC3E}">
        <p14:creationId xmlns:p14="http://schemas.microsoft.com/office/powerpoint/2010/main" val="2871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a:t>
            </a:fld>
            <a:endParaRPr lang="en-US" dirty="0"/>
          </a:p>
        </p:txBody>
      </p:sp>
      <p:sp>
        <p:nvSpPr>
          <p:cNvPr id="2" name="Rectangle 1"/>
          <p:cNvSpPr/>
          <p:nvPr/>
        </p:nvSpPr>
        <p:spPr>
          <a:xfrm>
            <a:off x="1428745" y="1414820"/>
            <a:ext cx="4790094" cy="369332"/>
          </a:xfrm>
          <a:prstGeom prst="rect">
            <a:avLst/>
          </a:prstGeom>
        </p:spPr>
        <p:txBody>
          <a:bodyPr wrap="none">
            <a:spAutoFit/>
          </a:bodyPr>
          <a:lstStyle/>
          <a:p>
            <a:pPr>
              <a:defRPr/>
            </a:pPr>
            <a:r>
              <a:rPr lang="en-US" b="1" dirty="0">
                <a:solidFill>
                  <a:srgbClr val="92D050"/>
                </a:solidFill>
              </a:rPr>
              <a:t>Web pages </a:t>
            </a:r>
            <a:r>
              <a:rPr lang="en-US" dirty="0"/>
              <a:t>are text files containing HTML</a:t>
            </a:r>
          </a:p>
        </p:txBody>
      </p:sp>
      <p:sp>
        <p:nvSpPr>
          <p:cNvPr id="3" name="Flowchart: Alternate Process 2"/>
          <p:cNvSpPr/>
          <p:nvPr/>
        </p:nvSpPr>
        <p:spPr>
          <a:xfrm rot="10800000" flipH="1" flipV="1">
            <a:off x="1664959" y="2575558"/>
            <a:ext cx="4023363" cy="502924"/>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User interface</a:t>
            </a:r>
            <a:endParaRPr lang="en-US" b="1" dirty="0"/>
          </a:p>
        </p:txBody>
      </p:sp>
      <p:sp>
        <p:nvSpPr>
          <p:cNvPr id="7" name="Flowchart: Alternate Process 6"/>
          <p:cNvSpPr/>
          <p:nvPr/>
        </p:nvSpPr>
        <p:spPr>
          <a:xfrm rot="10800000" flipH="1" flipV="1">
            <a:off x="1676395" y="3425186"/>
            <a:ext cx="4023363" cy="502924"/>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t>Browser Engine</a:t>
            </a:r>
            <a:endParaRPr lang="en-US" b="1" dirty="0"/>
          </a:p>
        </p:txBody>
      </p:sp>
      <p:sp>
        <p:nvSpPr>
          <p:cNvPr id="8" name="Flowchart: Alternate Process 7"/>
          <p:cNvSpPr/>
          <p:nvPr/>
        </p:nvSpPr>
        <p:spPr>
          <a:xfrm rot="10800000" flipH="1" flipV="1">
            <a:off x="1664960" y="4255759"/>
            <a:ext cx="4023363" cy="502924"/>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t>Render Engine</a:t>
            </a:r>
            <a:endParaRPr lang="en-US" b="1" dirty="0"/>
          </a:p>
        </p:txBody>
      </p:sp>
      <p:sp>
        <p:nvSpPr>
          <p:cNvPr id="9" name="Flowchart: Alternate Process 8"/>
          <p:cNvSpPr/>
          <p:nvPr/>
        </p:nvSpPr>
        <p:spPr>
          <a:xfrm rot="10800000" flipH="1" flipV="1">
            <a:off x="807715" y="5109204"/>
            <a:ext cx="1844045" cy="502924"/>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Network</a:t>
            </a:r>
            <a:endParaRPr lang="en-US" b="1" dirty="0"/>
          </a:p>
        </p:txBody>
      </p:sp>
      <p:sp>
        <p:nvSpPr>
          <p:cNvPr id="10" name="Flowchart: Alternate Process 9"/>
          <p:cNvSpPr/>
          <p:nvPr/>
        </p:nvSpPr>
        <p:spPr>
          <a:xfrm rot="10800000" flipH="1" flipV="1">
            <a:off x="2766055" y="5113014"/>
            <a:ext cx="1844045" cy="502924"/>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UI Backend</a:t>
            </a:r>
            <a:endParaRPr lang="en-US" b="1" dirty="0"/>
          </a:p>
        </p:txBody>
      </p:sp>
      <p:sp>
        <p:nvSpPr>
          <p:cNvPr id="11" name="Flowchart: Alternate Process 10"/>
          <p:cNvSpPr/>
          <p:nvPr/>
        </p:nvSpPr>
        <p:spPr>
          <a:xfrm rot="10800000" flipH="1" flipV="1">
            <a:off x="4709155" y="5124444"/>
            <a:ext cx="1844045" cy="502924"/>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smtClean="0"/>
              <a:t>JavaScript Interpreter</a:t>
            </a:r>
            <a:endParaRPr lang="en-US" b="1" dirty="0"/>
          </a:p>
        </p:txBody>
      </p:sp>
      <p:sp>
        <p:nvSpPr>
          <p:cNvPr id="12" name="Rectangle 11"/>
          <p:cNvSpPr/>
          <p:nvPr/>
        </p:nvSpPr>
        <p:spPr>
          <a:xfrm>
            <a:off x="2644360" y="2045658"/>
            <a:ext cx="2087431" cy="369332"/>
          </a:xfrm>
          <a:prstGeom prst="rect">
            <a:avLst/>
          </a:prstGeom>
        </p:spPr>
        <p:txBody>
          <a:bodyPr wrap="none">
            <a:spAutoFit/>
          </a:bodyPr>
          <a:lstStyle/>
          <a:p>
            <a:pPr>
              <a:defRPr/>
            </a:pPr>
            <a:r>
              <a:rPr lang="en-US" b="1" dirty="0" smtClean="0"/>
              <a:t>Browser Structure</a:t>
            </a:r>
            <a:endParaRPr lang="en-US" dirty="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7197" y="1124077"/>
            <a:ext cx="570421" cy="570421"/>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2367" y="1116457"/>
            <a:ext cx="570421" cy="570421"/>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4887" y="1120267"/>
            <a:ext cx="570421" cy="570421"/>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7337" y="1124077"/>
            <a:ext cx="570421" cy="570421"/>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549" y="867931"/>
            <a:ext cx="1007314" cy="1007314"/>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627" y="1124077"/>
            <a:ext cx="570421" cy="570421"/>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3797" y="1116457"/>
            <a:ext cx="570421" cy="570421"/>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6317" y="1120267"/>
            <a:ext cx="570421" cy="570421"/>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8767" y="1124077"/>
            <a:ext cx="570421" cy="570421"/>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979" y="867931"/>
            <a:ext cx="1007314" cy="1007314"/>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577" y="1127887"/>
            <a:ext cx="570421" cy="570421"/>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4747" y="1120267"/>
            <a:ext cx="570421" cy="570421"/>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7267" y="1124077"/>
            <a:ext cx="570421" cy="570421"/>
          </a:xfrm>
          <a:prstGeom prst="rect">
            <a:avLst/>
          </a:prstGeom>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717" y="1127887"/>
            <a:ext cx="570421" cy="570421"/>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929" y="871741"/>
            <a:ext cx="1007314" cy="1007314"/>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007" y="1127887"/>
            <a:ext cx="570421" cy="570421"/>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6177" y="1120267"/>
            <a:ext cx="570421" cy="570421"/>
          </a:xfrm>
          <a:prstGeom prst="rect">
            <a:avLst/>
          </a:prstGeom>
        </p:spPr>
      </p:pic>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8697" y="1124077"/>
            <a:ext cx="570421" cy="570421"/>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1147" y="1127887"/>
            <a:ext cx="570421" cy="570421"/>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359" y="871741"/>
            <a:ext cx="1007314" cy="1007314"/>
          </a:xfrm>
          <a:prstGeom prst="rect">
            <a:avLst/>
          </a:prstGeom>
        </p:spPr>
      </p:pic>
      <p:sp>
        <p:nvSpPr>
          <p:cNvPr id="15" name="Title 14"/>
          <p:cNvSpPr>
            <a:spLocks noGrp="1"/>
          </p:cNvSpPr>
          <p:nvPr>
            <p:ph type="title"/>
          </p:nvPr>
        </p:nvSpPr>
        <p:spPr/>
        <p:txBody>
          <a:bodyPr/>
          <a:lstStyle/>
          <a:p>
            <a:r>
              <a:rPr lang="en-US" dirty="0"/>
              <a:t>Web </a:t>
            </a:r>
            <a:r>
              <a:rPr lang="en-US" dirty="0" smtClean="0"/>
              <a:t>Page</a:t>
            </a:r>
            <a:endParaRPr lang="en-US" dirty="0"/>
          </a:p>
        </p:txBody>
      </p:sp>
      <p:pic>
        <p:nvPicPr>
          <p:cNvPr id="876544" name="Picture 8765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015" y="2166601"/>
            <a:ext cx="827310" cy="827310"/>
          </a:xfrm>
          <a:prstGeom prst="rect">
            <a:avLst/>
          </a:prstGeom>
        </p:spPr>
      </p:pic>
      <p:pic>
        <p:nvPicPr>
          <p:cNvPr id="876545" name="Picture 8765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636" y="3248441"/>
            <a:ext cx="4282068" cy="856414"/>
          </a:xfrm>
          <a:prstGeom prst="rect">
            <a:avLst/>
          </a:prstGeom>
        </p:spPr>
      </p:pic>
      <p:sp>
        <p:nvSpPr>
          <p:cNvPr id="876549" name="Rectangle 876548"/>
          <p:cNvSpPr/>
          <p:nvPr/>
        </p:nvSpPr>
        <p:spPr>
          <a:xfrm>
            <a:off x="5797899" y="1860992"/>
            <a:ext cx="5718232" cy="369332"/>
          </a:xfrm>
          <a:prstGeom prst="rect">
            <a:avLst/>
          </a:prstGeom>
        </p:spPr>
        <p:txBody>
          <a:bodyPr wrap="none">
            <a:spAutoFit/>
          </a:bodyPr>
          <a:lstStyle/>
          <a:p>
            <a:r>
              <a:rPr lang="en-US" b="1" dirty="0">
                <a:ln>
                  <a:solidFill>
                    <a:schemeClr val="accent1">
                      <a:lumMod val="20000"/>
                      <a:lumOff val="80000"/>
                    </a:schemeClr>
                  </a:solidFill>
                </a:ln>
              </a:rPr>
              <a:t>Converting into browser understanding language</a:t>
            </a:r>
          </a:p>
        </p:txBody>
      </p:sp>
      <p:sp>
        <p:nvSpPr>
          <p:cNvPr id="59" name="Rectangle 58"/>
          <p:cNvSpPr/>
          <p:nvPr/>
        </p:nvSpPr>
        <p:spPr>
          <a:xfrm>
            <a:off x="6553200" y="4403952"/>
            <a:ext cx="3845925" cy="369332"/>
          </a:xfrm>
          <a:prstGeom prst="rect">
            <a:avLst/>
          </a:prstGeom>
        </p:spPr>
        <p:txBody>
          <a:bodyPr wrap="none">
            <a:spAutoFit/>
          </a:bodyPr>
          <a:lstStyle/>
          <a:p>
            <a:r>
              <a:rPr lang="en-US" b="1" dirty="0" smtClean="0">
                <a:ln>
                  <a:solidFill>
                    <a:schemeClr val="accent1">
                      <a:lumMod val="20000"/>
                      <a:lumOff val="80000"/>
                    </a:schemeClr>
                  </a:solidFill>
                </a:ln>
              </a:rPr>
              <a:t>While converting takes help from</a:t>
            </a:r>
            <a:endParaRPr lang="en-US" b="1" dirty="0">
              <a:ln>
                <a:solidFill>
                  <a:schemeClr val="accent1">
                    <a:lumMod val="20000"/>
                    <a:lumOff val="80000"/>
                  </a:schemeClr>
                </a:solidFill>
              </a:ln>
            </a:endParaRPr>
          </a:p>
        </p:txBody>
      </p:sp>
      <p:cxnSp>
        <p:nvCxnSpPr>
          <p:cNvPr id="876553" name="Straight Arrow Connector 876552"/>
          <p:cNvCxnSpPr/>
          <p:nvPr/>
        </p:nvCxnSpPr>
        <p:spPr>
          <a:xfrm flipH="1">
            <a:off x="2366010" y="4779118"/>
            <a:ext cx="4789170" cy="2556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p:cNvCxnSpPr/>
          <p:nvPr/>
        </p:nvCxnSpPr>
        <p:spPr>
          <a:xfrm flipH="1">
            <a:off x="3854767" y="4771727"/>
            <a:ext cx="3399484" cy="346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flipH="1">
            <a:off x="5661661" y="4765097"/>
            <a:ext cx="1592590" cy="353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a:xfrm flipH="1">
            <a:off x="5729376" y="2228609"/>
            <a:ext cx="1971108" cy="15719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5566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3.33333E-6 -4.81481E-6 L -0.06745 0.00162 L -0.06654 -0.00162 " pathEditMode="relative" ptsTypes="AAA">
                                      <p:cBhvr>
                                        <p:cTn id="14" dur="2000" fill="hold"/>
                                        <p:tgtEl>
                                          <p:spTgt spid="34"/>
                                        </p:tgtEl>
                                        <p:attrNameLst>
                                          <p:attrName>ppt_x</p:attrName>
                                          <p:attrName>ppt_y</p:attrName>
                                        </p:attrNameLst>
                                      </p:cBhvr>
                                    </p:animMotion>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0078 0.00463 L -0.11145 0.00463 " pathEditMode="relative" ptsTypes="AA">
                                      <p:cBhvr>
                                        <p:cTn id="18" dur="2000" fill="hold"/>
                                        <p:tgtEl>
                                          <p:spTgt spid="33"/>
                                        </p:tgtEl>
                                        <p:attrNameLst>
                                          <p:attrName>ppt_x</p:attrName>
                                          <p:attrName>ppt_y</p:attrName>
                                        </p:attrNameLst>
                                      </p:cBhvr>
                                    </p:animMotion>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0.0013 -0.00486 L -0.16172 0.00347 " pathEditMode="relative" ptsTypes="AA">
                                      <p:cBhvr>
                                        <p:cTn id="22" dur="2000" fill="hold"/>
                                        <p:tgtEl>
                                          <p:spTgt spid="35"/>
                                        </p:tgtEl>
                                        <p:attrNameLst>
                                          <p:attrName>ppt_x</p:attrName>
                                          <p:attrName>ppt_y</p:attrName>
                                        </p:attrNameLst>
                                      </p:cBhvr>
                                    </p:animMotion>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1.25E-6 3.7037E-6 L -0.20338 0.00509 L -0.20338 0.00509 " pathEditMode="relative" ptsTypes="AAA">
                                      <p:cBhvr>
                                        <p:cTn id="26" dur="2000" fill="hold"/>
                                        <p:tgtEl>
                                          <p:spTgt spid="36"/>
                                        </p:tgtEl>
                                        <p:attrNameLst>
                                          <p:attrName>ppt_x</p:attrName>
                                          <p:attrName>ppt_y</p:attrName>
                                        </p:attrNameLst>
                                      </p:cBhvr>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2000"/>
                            </p:stCondLst>
                            <p:childTnLst>
                              <p:par>
                                <p:cTn id="34" presetID="0" presetClass="path" presetSubtype="0" accel="50000" decel="50000" fill="hold" nodeType="afterEffect">
                                  <p:stCondLst>
                                    <p:cond delay="0"/>
                                  </p:stCondLst>
                                  <p:childTnLst>
                                    <p:animMotion origin="layout" path="M -4.79167E-6 1.85185E-6 L -0.06744 0.00162 L -0.06653 -0.00162 " pathEditMode="relative" rAng="0" ptsTypes="AAA">
                                      <p:cBhvr>
                                        <p:cTn id="35" dur="2000" fill="hold"/>
                                        <p:tgtEl>
                                          <p:spTgt spid="39"/>
                                        </p:tgtEl>
                                        <p:attrNameLst>
                                          <p:attrName>ppt_x</p:attrName>
                                          <p:attrName>ppt_y</p:attrName>
                                        </p:attrNameLst>
                                      </p:cBhvr>
                                      <p:rCtr x="-3372" y="0"/>
                                    </p:animMotion>
                                  </p:childTnLst>
                                </p:cTn>
                              </p:par>
                            </p:childTnLst>
                          </p:cTn>
                        </p:par>
                        <p:par>
                          <p:cTn id="36" fill="hold">
                            <p:stCondLst>
                              <p:cond delay="400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4000"/>
                            </p:stCondLst>
                            <p:childTnLst>
                              <p:par>
                                <p:cTn id="40" presetID="0" presetClass="path" presetSubtype="0" accel="50000" decel="50000" fill="hold" nodeType="afterEffect">
                                  <p:stCondLst>
                                    <p:cond delay="0"/>
                                  </p:stCondLst>
                                  <p:childTnLst>
                                    <p:animMotion origin="layout" path="M -0.00078 0.00463 L -0.11146 0.00463 " pathEditMode="relative" rAng="0" ptsTypes="AA">
                                      <p:cBhvr>
                                        <p:cTn id="41" dur="2000" fill="hold"/>
                                        <p:tgtEl>
                                          <p:spTgt spid="38"/>
                                        </p:tgtEl>
                                        <p:attrNameLst>
                                          <p:attrName>ppt_x</p:attrName>
                                          <p:attrName>ppt_y</p:attrName>
                                        </p:attrNameLst>
                                      </p:cBhvr>
                                      <p:rCtr x="-5534" y="0"/>
                                    </p:animMotion>
                                  </p:childTnLst>
                                </p:cTn>
                              </p:par>
                            </p:childTnLst>
                          </p:cTn>
                        </p:par>
                        <p:par>
                          <p:cTn id="42" fill="hold">
                            <p:stCondLst>
                              <p:cond delay="6000"/>
                            </p:stCondLst>
                            <p:childTnLst>
                              <p:par>
                                <p:cTn id="43" presetID="1" presetClass="entr" presetSubtype="0"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par>
                          <p:cTn id="45" fill="hold">
                            <p:stCondLst>
                              <p:cond delay="6000"/>
                            </p:stCondLst>
                            <p:childTnLst>
                              <p:par>
                                <p:cTn id="46" presetID="0" presetClass="path" presetSubtype="0" accel="50000" decel="50000" fill="hold" nodeType="afterEffect">
                                  <p:stCondLst>
                                    <p:cond delay="0"/>
                                  </p:stCondLst>
                                  <p:childTnLst>
                                    <p:animMotion origin="layout" path="M -0.0013 -0.00486 L -0.16172 0.00347 " pathEditMode="relative" rAng="0" ptsTypes="AA">
                                      <p:cBhvr>
                                        <p:cTn id="47" dur="2000" fill="hold"/>
                                        <p:tgtEl>
                                          <p:spTgt spid="40"/>
                                        </p:tgtEl>
                                        <p:attrNameLst>
                                          <p:attrName>ppt_x</p:attrName>
                                          <p:attrName>ppt_y</p:attrName>
                                        </p:attrNameLst>
                                      </p:cBhvr>
                                      <p:rCtr x="-8021" y="417"/>
                                    </p:animMotion>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8000"/>
                            </p:stCondLst>
                            <p:childTnLst>
                              <p:par>
                                <p:cTn id="52" presetID="0" presetClass="path" presetSubtype="0" accel="50000" decel="50000" fill="hold" nodeType="afterEffect">
                                  <p:stCondLst>
                                    <p:cond delay="0"/>
                                  </p:stCondLst>
                                  <p:childTnLst>
                                    <p:animMotion origin="layout" path="M -3.33333E-6 -4.07407E-6 L -0.20338 0.0051 L -0.20338 0.00533 " pathEditMode="relative" rAng="0" ptsTypes="AAA">
                                      <p:cBhvr>
                                        <p:cTn id="53" dur="2000" fill="hold"/>
                                        <p:tgtEl>
                                          <p:spTgt spid="41"/>
                                        </p:tgtEl>
                                        <p:attrNameLst>
                                          <p:attrName>ppt_x</p:attrName>
                                          <p:attrName>ppt_y</p:attrName>
                                        </p:attrNameLst>
                                      </p:cBhvr>
                                      <p:rCtr x="-10169" y="255"/>
                                    </p:animMotion>
                                  </p:childTnLst>
                                </p:cTn>
                              </p:par>
                            </p:childTnLst>
                          </p:cTn>
                        </p:par>
                        <p:par>
                          <p:cTn id="54" fill="hold">
                            <p:stCondLst>
                              <p:cond delay="10000"/>
                            </p:stCondLst>
                            <p:childTnLst>
                              <p:par>
                                <p:cTn id="55" presetID="1"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par>
                          <p:cTn id="57" fill="hold">
                            <p:stCondLst>
                              <p:cond delay="10000"/>
                            </p:stCondLst>
                            <p:childTnLst>
                              <p:par>
                                <p:cTn id="58" presetID="1" presetClass="entr" presetSubtype="0"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childTnLst>
                          </p:cTn>
                        </p:par>
                        <p:par>
                          <p:cTn id="60" fill="hold">
                            <p:stCondLst>
                              <p:cond delay="10000"/>
                            </p:stCondLst>
                            <p:childTnLst>
                              <p:par>
                                <p:cTn id="61" presetID="0" presetClass="path" presetSubtype="0" accel="50000" decel="50000" fill="hold" nodeType="afterEffect">
                                  <p:stCondLst>
                                    <p:cond delay="0"/>
                                  </p:stCondLst>
                                  <p:childTnLst>
                                    <p:animMotion origin="layout" path="M -2.29167E-6 -1.11111E-6 L -0.06745 0.00162 L -0.06653 -0.00162 " pathEditMode="relative" rAng="0" ptsTypes="AAA">
                                      <p:cBhvr>
                                        <p:cTn id="62" dur="2000" fill="hold"/>
                                        <p:tgtEl>
                                          <p:spTgt spid="44"/>
                                        </p:tgtEl>
                                        <p:attrNameLst>
                                          <p:attrName>ppt_x</p:attrName>
                                          <p:attrName>ppt_y</p:attrName>
                                        </p:attrNameLst>
                                      </p:cBhvr>
                                      <p:rCtr x="-3372" y="0"/>
                                    </p:animMotion>
                                  </p:childTnLst>
                                </p:cTn>
                              </p:par>
                            </p:childTnLst>
                          </p:cTn>
                        </p:par>
                        <p:par>
                          <p:cTn id="63" fill="hold">
                            <p:stCondLst>
                              <p:cond delay="12000"/>
                            </p:stCondLst>
                            <p:childTnLst>
                              <p:par>
                                <p:cTn id="64" presetID="1" presetClass="entr" presetSubtype="0" fill="hold" nodeType="after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childTnLst>
                          </p:cTn>
                        </p:par>
                        <p:par>
                          <p:cTn id="66" fill="hold">
                            <p:stCondLst>
                              <p:cond delay="12000"/>
                            </p:stCondLst>
                            <p:childTnLst>
                              <p:par>
                                <p:cTn id="67" presetID="0" presetClass="path" presetSubtype="0" accel="50000" decel="50000" fill="hold" nodeType="afterEffect">
                                  <p:stCondLst>
                                    <p:cond delay="0"/>
                                  </p:stCondLst>
                                  <p:childTnLst>
                                    <p:animMotion origin="layout" path="M -0.00078 0.00463 L -0.11145 0.00463 " pathEditMode="relative" rAng="0" ptsTypes="AA">
                                      <p:cBhvr>
                                        <p:cTn id="68" dur="2000" fill="hold"/>
                                        <p:tgtEl>
                                          <p:spTgt spid="43"/>
                                        </p:tgtEl>
                                        <p:attrNameLst>
                                          <p:attrName>ppt_x</p:attrName>
                                          <p:attrName>ppt_y</p:attrName>
                                        </p:attrNameLst>
                                      </p:cBhvr>
                                      <p:rCtr x="-5534" y="0"/>
                                    </p:animMotion>
                                  </p:childTnLst>
                                </p:cTn>
                              </p:par>
                            </p:childTnLst>
                          </p:cTn>
                        </p:par>
                        <p:par>
                          <p:cTn id="69" fill="hold">
                            <p:stCondLst>
                              <p:cond delay="14000"/>
                            </p:stCondLst>
                            <p:childTnLst>
                              <p:par>
                                <p:cTn id="70" presetID="1" presetClass="entr" presetSubtype="0" fill="hold" nodeType="after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par>
                          <p:cTn id="72" fill="hold">
                            <p:stCondLst>
                              <p:cond delay="14000"/>
                            </p:stCondLst>
                            <p:childTnLst>
                              <p:par>
                                <p:cTn id="73" presetID="0" presetClass="path" presetSubtype="0" accel="50000" decel="50000" fill="hold" nodeType="afterEffect">
                                  <p:stCondLst>
                                    <p:cond delay="0"/>
                                  </p:stCondLst>
                                  <p:childTnLst>
                                    <p:animMotion origin="layout" path="M -0.0013 -0.00486 L -0.16172 0.00348 " pathEditMode="relative" rAng="0" ptsTypes="AA">
                                      <p:cBhvr>
                                        <p:cTn id="74" dur="2000" fill="hold"/>
                                        <p:tgtEl>
                                          <p:spTgt spid="45"/>
                                        </p:tgtEl>
                                        <p:attrNameLst>
                                          <p:attrName>ppt_x</p:attrName>
                                          <p:attrName>ppt_y</p:attrName>
                                        </p:attrNameLst>
                                      </p:cBhvr>
                                      <p:rCtr x="-8021" y="417"/>
                                    </p:animMotion>
                                  </p:childTnLst>
                                </p:cTn>
                              </p:par>
                            </p:childTnLst>
                          </p:cTn>
                        </p:par>
                        <p:par>
                          <p:cTn id="75" fill="hold">
                            <p:stCondLst>
                              <p:cond delay="16000"/>
                            </p:stCondLst>
                            <p:childTnLst>
                              <p:par>
                                <p:cTn id="76" presetID="1" presetClass="entr" presetSubtype="0"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par>
                          <p:cTn id="78" fill="hold">
                            <p:stCondLst>
                              <p:cond delay="16000"/>
                            </p:stCondLst>
                            <p:childTnLst>
                              <p:par>
                                <p:cTn id="79" presetID="0" presetClass="path" presetSubtype="0" accel="50000" decel="50000" fill="hold" nodeType="afterEffect">
                                  <p:stCondLst>
                                    <p:cond delay="0"/>
                                  </p:stCondLst>
                                  <p:childTnLst>
                                    <p:animMotion origin="layout" path="M -8.33333E-7 1.48148E-6 L -0.20338 0.00509 L -0.20338 0.00532 " pathEditMode="relative" rAng="0" ptsTypes="AAA">
                                      <p:cBhvr>
                                        <p:cTn id="80" dur="2000" fill="hold"/>
                                        <p:tgtEl>
                                          <p:spTgt spid="46"/>
                                        </p:tgtEl>
                                        <p:attrNameLst>
                                          <p:attrName>ppt_x</p:attrName>
                                          <p:attrName>ppt_y</p:attrName>
                                        </p:attrNameLst>
                                      </p:cBhvr>
                                      <p:rCtr x="-10169" y="255"/>
                                    </p:animMotion>
                                  </p:childTnLst>
                                </p:cTn>
                              </p:par>
                            </p:childTnLst>
                          </p:cTn>
                        </p:par>
                        <p:par>
                          <p:cTn id="81" fill="hold">
                            <p:stCondLst>
                              <p:cond delay="18000"/>
                            </p:stCondLst>
                            <p:childTnLst>
                              <p:par>
                                <p:cTn id="82" presetID="1" presetClass="entr" presetSubtype="0" fill="hold" nodeType="afterEffect">
                                  <p:stCondLst>
                                    <p:cond delay="0"/>
                                  </p:stCondLst>
                                  <p:childTnLst>
                                    <p:set>
                                      <p:cBhvr>
                                        <p:cTn id="83" dur="1" fill="hold">
                                          <p:stCondLst>
                                            <p:cond delay="0"/>
                                          </p:stCondLst>
                                        </p:cTn>
                                        <p:tgtEl>
                                          <p:spTgt spid="52"/>
                                        </p:tgtEl>
                                        <p:attrNameLst>
                                          <p:attrName>style.visibility</p:attrName>
                                        </p:attrNameLst>
                                      </p:cBhvr>
                                      <p:to>
                                        <p:strVal val="visible"/>
                                      </p:to>
                                    </p:set>
                                  </p:childTnLst>
                                </p:cTn>
                              </p:par>
                            </p:childTnLst>
                          </p:cTn>
                        </p:par>
                        <p:par>
                          <p:cTn id="84" fill="hold">
                            <p:stCondLst>
                              <p:cond delay="18000"/>
                            </p:stCondLst>
                            <p:childTnLst>
                              <p:par>
                                <p:cTn id="85" presetID="1" presetClass="entr" presetSubtype="0" fill="hold" nodeType="after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par>
                          <p:cTn id="87" fill="hold">
                            <p:stCondLst>
                              <p:cond delay="18000"/>
                            </p:stCondLst>
                            <p:childTnLst>
                              <p:par>
                                <p:cTn id="88" presetID="0" presetClass="path" presetSubtype="0" accel="50000" decel="50000" fill="hold" nodeType="afterEffect">
                                  <p:stCondLst>
                                    <p:cond delay="0"/>
                                  </p:stCondLst>
                                  <p:childTnLst>
                                    <p:animMotion origin="layout" path="M -3.75E-6 -1.11111E-6 L -0.06744 0.00162 L -0.06653 -0.00162 " pathEditMode="relative" rAng="0" ptsTypes="AAA">
                                      <p:cBhvr>
                                        <p:cTn id="89" dur="2000" fill="hold"/>
                                        <p:tgtEl>
                                          <p:spTgt spid="49"/>
                                        </p:tgtEl>
                                        <p:attrNameLst>
                                          <p:attrName>ppt_x</p:attrName>
                                          <p:attrName>ppt_y</p:attrName>
                                        </p:attrNameLst>
                                      </p:cBhvr>
                                      <p:rCtr x="-3372" y="0"/>
                                    </p:animMotion>
                                  </p:childTnLst>
                                </p:cTn>
                              </p:par>
                            </p:childTnLst>
                          </p:cTn>
                        </p:par>
                        <p:par>
                          <p:cTn id="90" fill="hold">
                            <p:stCondLst>
                              <p:cond delay="20000"/>
                            </p:stCondLst>
                            <p:childTnLst>
                              <p:par>
                                <p:cTn id="91" presetID="1" presetClass="entr" presetSubtype="0" fill="hold" nodeType="after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par>
                          <p:cTn id="93" fill="hold">
                            <p:stCondLst>
                              <p:cond delay="20000"/>
                            </p:stCondLst>
                            <p:childTnLst>
                              <p:par>
                                <p:cTn id="94" presetID="0" presetClass="path" presetSubtype="0" accel="50000" decel="50000" fill="hold" nodeType="afterEffect">
                                  <p:stCondLst>
                                    <p:cond delay="0"/>
                                  </p:stCondLst>
                                  <p:childTnLst>
                                    <p:animMotion origin="layout" path="M -0.00079 0.00463 L -0.11146 0.00463 " pathEditMode="relative" rAng="0" ptsTypes="AA">
                                      <p:cBhvr>
                                        <p:cTn id="95" dur="2000" fill="hold"/>
                                        <p:tgtEl>
                                          <p:spTgt spid="48"/>
                                        </p:tgtEl>
                                        <p:attrNameLst>
                                          <p:attrName>ppt_x</p:attrName>
                                          <p:attrName>ppt_y</p:attrName>
                                        </p:attrNameLst>
                                      </p:cBhvr>
                                      <p:rCtr x="-5534" y="0"/>
                                    </p:animMotion>
                                  </p:childTnLst>
                                </p:cTn>
                              </p:par>
                            </p:childTnLst>
                          </p:cTn>
                        </p:par>
                        <p:par>
                          <p:cTn id="96" fill="hold">
                            <p:stCondLst>
                              <p:cond delay="22000"/>
                            </p:stCondLst>
                            <p:childTnLst>
                              <p:par>
                                <p:cTn id="97" presetID="1" presetClass="entr" presetSubtype="0" fill="hold" nodeType="after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childTnLst>
                          </p:cTn>
                        </p:par>
                        <p:par>
                          <p:cTn id="99" fill="hold">
                            <p:stCondLst>
                              <p:cond delay="22000"/>
                            </p:stCondLst>
                            <p:childTnLst>
                              <p:par>
                                <p:cTn id="100" presetID="0" presetClass="path" presetSubtype="0" accel="50000" decel="50000" fill="hold" nodeType="afterEffect">
                                  <p:stCondLst>
                                    <p:cond delay="0"/>
                                  </p:stCondLst>
                                  <p:childTnLst>
                                    <p:animMotion origin="layout" path="M -0.0013 -0.00486 L -0.16172 0.00348 " pathEditMode="relative" rAng="0" ptsTypes="AA">
                                      <p:cBhvr>
                                        <p:cTn id="101" dur="2000" fill="hold"/>
                                        <p:tgtEl>
                                          <p:spTgt spid="50"/>
                                        </p:tgtEl>
                                        <p:attrNameLst>
                                          <p:attrName>ppt_x</p:attrName>
                                          <p:attrName>ppt_y</p:attrName>
                                        </p:attrNameLst>
                                      </p:cBhvr>
                                      <p:rCtr x="-8021" y="417"/>
                                    </p:animMotion>
                                  </p:childTnLst>
                                </p:cTn>
                              </p:par>
                            </p:childTnLst>
                          </p:cTn>
                        </p:par>
                        <p:par>
                          <p:cTn id="102" fill="hold">
                            <p:stCondLst>
                              <p:cond delay="24000"/>
                            </p:stCondLst>
                            <p:childTnLst>
                              <p:par>
                                <p:cTn id="103" presetID="1" presetClass="entr" presetSubtype="0" fill="hold" nodeType="after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childTnLst>
                          </p:cTn>
                        </p:par>
                        <p:par>
                          <p:cTn id="105" fill="hold">
                            <p:stCondLst>
                              <p:cond delay="24000"/>
                            </p:stCondLst>
                            <p:childTnLst>
                              <p:par>
                                <p:cTn id="106" presetID="0" presetClass="path" presetSubtype="0" accel="50000" decel="50000" fill="hold" nodeType="afterEffect">
                                  <p:stCondLst>
                                    <p:cond delay="0"/>
                                  </p:stCondLst>
                                  <p:childTnLst>
                                    <p:animMotion origin="layout" path="M -2.29167E-6 1.48148E-6 L -0.20338 0.00509 L -0.20338 0.00532 " pathEditMode="relative" rAng="0" ptsTypes="AAA">
                                      <p:cBhvr>
                                        <p:cTn id="107" dur="2000" fill="hold"/>
                                        <p:tgtEl>
                                          <p:spTgt spid="51"/>
                                        </p:tgtEl>
                                        <p:attrNameLst>
                                          <p:attrName>ppt_x</p:attrName>
                                          <p:attrName>ppt_y</p:attrName>
                                        </p:attrNameLst>
                                      </p:cBhvr>
                                      <p:rCtr x="-10169" y="255"/>
                                    </p:animMotion>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 calcmode="lin" valueType="num">
                                      <p:cBhvr additive="base">
                                        <p:cTn id="112" dur="500" fill="hold"/>
                                        <p:tgtEl>
                                          <p:spTgt spid="12"/>
                                        </p:tgtEl>
                                        <p:attrNameLst>
                                          <p:attrName>ppt_x</p:attrName>
                                        </p:attrNameLst>
                                      </p:cBhvr>
                                      <p:tavLst>
                                        <p:tav tm="0">
                                          <p:val>
                                            <p:strVal val="#ppt_x"/>
                                          </p:val>
                                        </p:tav>
                                        <p:tav tm="100000">
                                          <p:val>
                                            <p:strVal val="#ppt_x"/>
                                          </p:val>
                                        </p:tav>
                                      </p:tavLst>
                                    </p:anim>
                                    <p:anim calcmode="lin" valueType="num">
                                      <p:cBhvr additive="base">
                                        <p:cTn id="1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1000"/>
                                        <p:tgtEl>
                                          <p:spTgt spid="3"/>
                                        </p:tgtEl>
                                      </p:cBhvr>
                                    </p:animEffect>
                                    <p:anim calcmode="lin" valueType="num">
                                      <p:cBhvr>
                                        <p:cTn id="119" dur="1000" fill="hold"/>
                                        <p:tgtEl>
                                          <p:spTgt spid="3"/>
                                        </p:tgtEl>
                                        <p:attrNameLst>
                                          <p:attrName>ppt_x</p:attrName>
                                        </p:attrNameLst>
                                      </p:cBhvr>
                                      <p:tavLst>
                                        <p:tav tm="0">
                                          <p:val>
                                            <p:strVal val="#ppt_x"/>
                                          </p:val>
                                        </p:tav>
                                        <p:tav tm="100000">
                                          <p:val>
                                            <p:strVal val="#ppt_x"/>
                                          </p:val>
                                        </p:tav>
                                      </p:tavLst>
                                    </p:anim>
                                    <p:anim calcmode="lin" valueType="num">
                                      <p:cBhvr>
                                        <p:cTn id="120" dur="1000" fill="hold"/>
                                        <p:tgtEl>
                                          <p:spTgt spid="3"/>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876544"/>
                                        </p:tgtEl>
                                        <p:attrNameLst>
                                          <p:attrName>style.visibility</p:attrName>
                                        </p:attrNameLst>
                                      </p:cBhvr>
                                      <p:to>
                                        <p:strVal val="visible"/>
                                      </p:to>
                                    </p:set>
                                    <p:animEffect transition="in" filter="fade">
                                      <p:cBhvr>
                                        <p:cTn id="123" dur="1000"/>
                                        <p:tgtEl>
                                          <p:spTgt spid="876544"/>
                                        </p:tgtEl>
                                      </p:cBhvr>
                                    </p:animEffect>
                                    <p:anim calcmode="lin" valueType="num">
                                      <p:cBhvr>
                                        <p:cTn id="124" dur="1000" fill="hold"/>
                                        <p:tgtEl>
                                          <p:spTgt spid="876544"/>
                                        </p:tgtEl>
                                        <p:attrNameLst>
                                          <p:attrName>ppt_x</p:attrName>
                                        </p:attrNameLst>
                                      </p:cBhvr>
                                      <p:tavLst>
                                        <p:tav tm="0">
                                          <p:val>
                                            <p:strVal val="#ppt_x"/>
                                          </p:val>
                                        </p:tav>
                                        <p:tav tm="100000">
                                          <p:val>
                                            <p:strVal val="#ppt_x"/>
                                          </p:val>
                                        </p:tav>
                                      </p:tavLst>
                                    </p:anim>
                                    <p:anim calcmode="lin" valueType="num">
                                      <p:cBhvr>
                                        <p:cTn id="125" dur="1000" fill="hold"/>
                                        <p:tgtEl>
                                          <p:spTgt spid="876544"/>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7"/>
                                        </p:tgtEl>
                                        <p:attrNameLst>
                                          <p:attrName>style.visibility</p:attrName>
                                        </p:attrNameLst>
                                      </p:cBhvr>
                                      <p:to>
                                        <p:strVal val="visible"/>
                                      </p:to>
                                    </p:set>
                                    <p:animEffect transition="in" filter="fade">
                                      <p:cBhvr>
                                        <p:cTn id="130" dur="1000"/>
                                        <p:tgtEl>
                                          <p:spTgt spid="7"/>
                                        </p:tgtEl>
                                      </p:cBhvr>
                                    </p:animEffect>
                                    <p:anim calcmode="lin" valueType="num">
                                      <p:cBhvr>
                                        <p:cTn id="131" dur="1000" fill="hold"/>
                                        <p:tgtEl>
                                          <p:spTgt spid="7"/>
                                        </p:tgtEl>
                                        <p:attrNameLst>
                                          <p:attrName>ppt_x</p:attrName>
                                        </p:attrNameLst>
                                      </p:cBhvr>
                                      <p:tavLst>
                                        <p:tav tm="0">
                                          <p:val>
                                            <p:strVal val="#ppt_x"/>
                                          </p:val>
                                        </p:tav>
                                        <p:tav tm="100000">
                                          <p:val>
                                            <p:strVal val="#ppt_x"/>
                                          </p:val>
                                        </p:tav>
                                      </p:tavLst>
                                    </p:anim>
                                    <p:anim calcmode="lin" valueType="num">
                                      <p:cBhvr>
                                        <p:cTn id="132" dur="1000" fill="hold"/>
                                        <p:tgtEl>
                                          <p:spTgt spid="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1000"/>
                                        <p:tgtEl>
                                          <p:spTgt spid="8"/>
                                        </p:tgtEl>
                                      </p:cBhvr>
                                    </p:animEffect>
                                    <p:anim calcmode="lin" valueType="num">
                                      <p:cBhvr>
                                        <p:cTn id="136" dur="1000" fill="hold"/>
                                        <p:tgtEl>
                                          <p:spTgt spid="8"/>
                                        </p:tgtEl>
                                        <p:attrNameLst>
                                          <p:attrName>ppt_x</p:attrName>
                                        </p:attrNameLst>
                                      </p:cBhvr>
                                      <p:tavLst>
                                        <p:tav tm="0">
                                          <p:val>
                                            <p:strVal val="#ppt_x"/>
                                          </p:val>
                                        </p:tav>
                                        <p:tav tm="100000">
                                          <p:val>
                                            <p:strVal val="#ppt_x"/>
                                          </p:val>
                                        </p:tav>
                                      </p:tavLst>
                                    </p:anim>
                                    <p:anim calcmode="lin" valueType="num">
                                      <p:cBhvr>
                                        <p:cTn id="137" dur="1000" fill="hold"/>
                                        <p:tgtEl>
                                          <p:spTgt spid="8"/>
                                        </p:tgtEl>
                                        <p:attrNameLst>
                                          <p:attrName>ppt_y</p:attrName>
                                        </p:attrNameLst>
                                      </p:cBhvr>
                                      <p:tavLst>
                                        <p:tav tm="0">
                                          <p:val>
                                            <p:strVal val="#ppt_y+.1"/>
                                          </p:val>
                                        </p:tav>
                                        <p:tav tm="100000">
                                          <p:val>
                                            <p:strVal val="#ppt_y"/>
                                          </p:val>
                                        </p:tav>
                                      </p:tavLst>
                                    </p:anim>
                                  </p:childTnLst>
                                </p:cTn>
                              </p:par>
                              <p:par>
                                <p:cTn id="138" presetID="0" presetClass="path" presetSubtype="0" accel="50000" decel="50000" fill="hold" nodeType="withEffect">
                                  <p:stCondLst>
                                    <p:cond delay="0"/>
                                  </p:stCondLst>
                                  <p:childTnLst>
                                    <p:animMotion origin="layout" path="M -2.29167E-6 -7.40741E-6 L -2.29167E-6 -7.40741E-6 C -0.00312 -0.00047 -0.00612 -0.00093 -0.00924 -0.00163 C -0.01067 -0.00186 -0.01224 -0.00325 -0.0138 -0.00325 C -0.02226 -0.00325 -0.03086 -0.00209 -0.03932 -0.00163 C -0.04935 0.00439 -0.03945 -0.00116 -0.06406 0.00162 C -0.06875 0.00231 -0.07435 0.00393 -0.07864 0.00648 C -0.07968 0.00717 -0.08047 0.00787 -0.08151 0.0081 C -0.08359 0.00902 -0.08567 0.00925 -0.08789 0.00972 C -0.08971 0.01041 -0.09153 0.01111 -0.09336 0.01134 L -0.10794 0.01458 C -0.11367 0.01805 -0.10781 0.01504 -0.11705 0.01805 C -0.12239 0.01967 -0.11992 0.0199 -0.1263 0.02291 C -0.12864 0.02384 -0.13112 0.02523 -0.13359 0.02615 C -0.13541 0.02662 -0.13724 0.02708 -0.13906 0.02777 C -0.14153 0.0287 -0.14401 0.02962 -0.14635 0.03101 C -0.14726 0.03148 -0.14817 0.03217 -0.14909 0.03263 C -0.15065 0.03333 -0.15221 0.03356 -0.15364 0.03425 C -0.1556 0.03518 -0.15729 0.03703 -0.15924 0.03749 C -0.16927 0.03958 -0.16406 0.03865 -0.17474 0.04074 L -0.18021 0.04398 L -0.18294 0.0456 C -0.18385 0.04722 -0.18502 0.04861 -0.18567 0.05046 C -0.1862 0.05185 -0.1862 0.0537 -0.18659 0.05532 C -0.18711 0.05717 -0.18789 0.05856 -0.18841 0.06018 C -0.1888 0.0618 -0.18919 0.06342 -0.18932 0.06504 C -0.1901 0.07152 -0.18997 0.07824 -0.19114 0.08449 C -0.19271 0.09259 -0.19192 0.08773 -0.19297 0.0993 C -0.19271 0.10254 -0.1931 0.10624 -0.19205 0.10902 C -0.1901 0.11504 -0.18698 0.11828 -0.18385 0.12199 C -0.18359 0.12361 -0.18359 0.12569 -0.18294 0.12685 C -0.18229 0.128 -0.18112 0.12754 -0.18021 0.12847 C -0.17942 0.12939 -0.17903 0.13078 -0.17838 0.13171 C -0.1776 0.13287 -0.17643 0.13379 -0.17565 0.13495 C -0.17435 0.13703 -0.17317 0.13935 -0.172 0.14143 C -0.17135 0.14259 -0.17096 0.14421 -0.17018 0.14467 C -0.16927 0.14537 -0.16836 0.14606 -0.16745 0.14629 C -0.16588 0.14699 -0.16432 0.14745 -0.16289 0.14791 L -0.12265 0.14629 C -0.1207 0.14629 -0.11901 0.14467 -0.11705 0.14467 C -0.10065 0.14467 -0.07708 0.14675 -0.0595 0.14791 C -0.0444 0.15185 -0.06146 0.14791 -0.03294 0.15115 C -0.02799 0.15185 -0.02565 0.153 -0.02109 0.15462 L 0.03659 0.15277 C 0.07448 0.15162 0.06198 0.15439 0.08047 0.14953 C 0.0875 0.15023 0.09453 0.15046 0.10143 0.15115 C 0.103 0.15138 0.10456 0.15254 0.10599 0.15277 C 0.10873 0.15347 0.11159 0.15393 0.11433 0.15462 C 0.11771 0.15393 0.12761 0.15254 0.13164 0.15115 C 0.14115 0.14814 0.12617 0.15092 0.13802 0.14791 C 0.14115 0.14722 0.14414 0.14699 0.14727 0.14629 C 0.14662 0.14305 0.1461 0.13981 0.14532 0.13657 C 0.14492 0.13495 0.14401 0.13356 0.14349 0.13171 C 0.13998 0.11736 0.14401 0.12592 0.13893 0.11712 C 0.13347 0.09421 0.13893 0.11574 0.13347 0.09768 C 0.13216 0.09328 0.13099 0.08888 0.12982 0.08449 C 0.12917 0.0824 0.12891 0.07986 0.128 0.078 C 0.12709 0.07638 0.12604 0.07499 0.12526 0.07314 C 0.12396 0.07013 0.12279 0.06666 0.12162 0.06342 C 0.12097 0.0618 0.12058 0.05995 0.11979 0.05856 C 0.11914 0.0574 0.11849 0.05648 0.11797 0.05532 C 0.1168 0.05277 0.11602 0.04907 0.11433 0.04722 C 0.10755 0.04004 0.11576 0.05231 0.10873 0.04236 C 0.10521 0.03726 0.10899 0.04027 0.10417 0.03749 C 0.10196 0.03472 0.10052 0.03263 0.09779 0.03101 C 0.09662 0.03009 0.09532 0.02986 0.09414 0.02939 C 0.09323 0.02777 0.09258 0.02546 0.09141 0.02453 C 0.08972 0.02268 0.08776 0.02222 0.08594 0.02129 C 0.0819 0.01874 0.08399 0.02037 0.07956 0.01643 C 0.07865 0.01458 0.07787 0.01273 0.07683 0.01134 C 0.0737 0.00763 0.07331 0.00879 0.07032 0.00648 C 0.06914 0.00555 0.06784 0.00462 0.06667 0.00324 C 0.06576 0.00231 0.06485 0.00138 0.06393 -7.40741E-6 C 0.06328 -0.00093 0.06289 -0.00255 0.06211 -0.00325 C 0.06042 -0.00463 0.05847 -0.00533 0.05664 -0.00649 L 0.05391 -0.00811 L 0.03099 -0.00649 C 0.01628 -0.0051 0.02084 -0.00672 0.01276 -0.00325 C 0.00964 -0.0051 0.00977 -0.0051 0.00638 -0.00649 C 0.00482 -0.00695 0.00326 -0.00718 0.00183 -0.00811 C 0.00117 -0.00834 0.003 -0.00811 0.00365 -0.00811 L 0.00365 -0.00811 " pathEditMode="relative" ptsTypes="AAAAAAAAAAAAAAAAAAAAAAAAAAAAAAAAAAAAAAAAAAAAAAAAAAAAAAAAAAAAAAAAAAAAAAAAAAAAAAAAAA">
                                      <p:cBhvr>
                                        <p:cTn id="139" dur="4000" fill="hold"/>
                                        <p:tgtEl>
                                          <p:spTgt spid="876544"/>
                                        </p:tgtEl>
                                        <p:attrNameLst>
                                          <p:attrName>ppt_x</p:attrName>
                                          <p:attrName>ppt_y</p:attrName>
                                        </p:attrNameLst>
                                      </p:cBhvr>
                                    </p:animMotion>
                                  </p:childTnLst>
                                </p:cTn>
                              </p:par>
                              <p:par>
                                <p:cTn id="140" presetID="10" presetClass="entr" presetSubtype="0" fill="hold" nodeType="with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par>
                                <p:cTn id="143" presetID="2" presetClass="entr" presetSubtype="2" fill="hold" nodeType="withEffect">
                                  <p:stCondLst>
                                    <p:cond delay="0"/>
                                  </p:stCondLst>
                                  <p:childTnLst>
                                    <p:set>
                                      <p:cBhvr>
                                        <p:cTn id="144" dur="1" fill="hold">
                                          <p:stCondLst>
                                            <p:cond delay="0"/>
                                          </p:stCondLst>
                                        </p:cTn>
                                        <p:tgtEl>
                                          <p:spTgt spid="876549">
                                            <p:txEl>
                                              <p:pRg st="0" end="0"/>
                                            </p:txEl>
                                          </p:spTgt>
                                        </p:tgtEl>
                                        <p:attrNameLst>
                                          <p:attrName>style.visibility</p:attrName>
                                        </p:attrNameLst>
                                      </p:cBhvr>
                                      <p:to>
                                        <p:strVal val="visible"/>
                                      </p:to>
                                    </p:set>
                                    <p:anim calcmode="lin" valueType="num">
                                      <p:cBhvr additive="base">
                                        <p:cTn id="145" dur="2000" fill="hold"/>
                                        <p:tgtEl>
                                          <p:spTgt spid="876549">
                                            <p:txEl>
                                              <p:pRg st="0" end="0"/>
                                            </p:txEl>
                                          </p:spTgt>
                                        </p:tgtEl>
                                        <p:attrNameLst>
                                          <p:attrName>ppt_x</p:attrName>
                                        </p:attrNameLst>
                                      </p:cBhvr>
                                      <p:tavLst>
                                        <p:tav tm="0">
                                          <p:val>
                                            <p:strVal val="1+#ppt_w/2"/>
                                          </p:val>
                                        </p:tav>
                                        <p:tav tm="100000">
                                          <p:val>
                                            <p:strVal val="#ppt_x"/>
                                          </p:val>
                                        </p:tav>
                                      </p:tavLst>
                                    </p:anim>
                                    <p:anim calcmode="lin" valueType="num">
                                      <p:cBhvr additive="base">
                                        <p:cTn id="146" dur="2000" fill="hold"/>
                                        <p:tgtEl>
                                          <p:spTgt spid="8765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15" presetClass="exit" presetSubtype="0" fill="hold" grpId="0" nodeType="clickEffect">
                                  <p:stCondLst>
                                    <p:cond delay="0"/>
                                  </p:stCondLst>
                                  <p:childTnLst>
                                    <p:anim calcmode="lin" valueType="num">
                                      <p:cBhvr>
                                        <p:cTn id="150" dur="1000"/>
                                        <p:tgtEl>
                                          <p:spTgt spid="876549">
                                            <p:txEl>
                                              <p:pRg st="0" end="0"/>
                                            </p:txEl>
                                          </p:spTgt>
                                        </p:tgtEl>
                                        <p:attrNameLst>
                                          <p:attrName>ppt_w</p:attrName>
                                        </p:attrNameLst>
                                      </p:cBhvr>
                                      <p:tavLst>
                                        <p:tav tm="0">
                                          <p:val>
                                            <p:strVal val="ppt_w"/>
                                          </p:val>
                                        </p:tav>
                                        <p:tav tm="100000">
                                          <p:val>
                                            <p:fltVal val="0"/>
                                          </p:val>
                                        </p:tav>
                                      </p:tavLst>
                                    </p:anim>
                                    <p:anim calcmode="lin" valueType="num">
                                      <p:cBhvr>
                                        <p:cTn id="151" dur="1000"/>
                                        <p:tgtEl>
                                          <p:spTgt spid="876549">
                                            <p:txEl>
                                              <p:pRg st="0" end="0"/>
                                            </p:txEl>
                                          </p:spTgt>
                                        </p:tgtEl>
                                        <p:attrNameLst>
                                          <p:attrName>ppt_h</p:attrName>
                                        </p:attrNameLst>
                                      </p:cBhvr>
                                      <p:tavLst>
                                        <p:tav tm="0">
                                          <p:val>
                                            <p:strVal val="ppt_h"/>
                                          </p:val>
                                        </p:tav>
                                        <p:tav tm="100000">
                                          <p:val>
                                            <p:fltVal val="0"/>
                                          </p:val>
                                        </p:tav>
                                      </p:tavLst>
                                    </p:anim>
                                    <p:anim calcmode="lin" valueType="num">
                                      <p:cBhvr>
                                        <p:cTn id="152" dur="1000"/>
                                        <p:tgtEl>
                                          <p:spTgt spid="876549">
                                            <p:txEl>
                                              <p:pRg st="0" end="0"/>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53" dur="1000"/>
                                        <p:tgtEl>
                                          <p:spTgt spid="876549">
                                            <p:txEl>
                                              <p:pRg st="0" end="0"/>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54" dur="1" fill="hold">
                                          <p:stCondLst>
                                            <p:cond delay="999"/>
                                          </p:stCondLst>
                                        </p:cTn>
                                        <p:tgtEl>
                                          <p:spTgt spid="876549">
                                            <p:txEl>
                                              <p:pRg st="0" end="0"/>
                                            </p:txEl>
                                          </p:spTgt>
                                        </p:tgtEl>
                                        <p:attrNameLst>
                                          <p:attrName>style.visibility</p:attrName>
                                        </p:attrNameLst>
                                      </p:cBhvr>
                                      <p:to>
                                        <p:strVal val="hidden"/>
                                      </p:to>
                                    </p:set>
                                  </p:childTnLst>
                                </p:cTn>
                              </p:par>
                              <p:par>
                                <p:cTn id="155" presetID="42" presetClass="entr" presetSubtype="0" fill="hold" grpId="0" nodeType="withEffect">
                                  <p:stCondLst>
                                    <p:cond delay="0"/>
                                  </p:stCondLst>
                                  <p:childTnLst>
                                    <p:set>
                                      <p:cBhvr>
                                        <p:cTn id="156" dur="1" fill="hold">
                                          <p:stCondLst>
                                            <p:cond delay="0"/>
                                          </p:stCondLst>
                                        </p:cTn>
                                        <p:tgtEl>
                                          <p:spTgt spid="9"/>
                                        </p:tgtEl>
                                        <p:attrNameLst>
                                          <p:attrName>style.visibility</p:attrName>
                                        </p:attrNameLst>
                                      </p:cBhvr>
                                      <p:to>
                                        <p:strVal val="visible"/>
                                      </p:to>
                                    </p:set>
                                    <p:animEffect transition="in" filter="fade">
                                      <p:cBhvr>
                                        <p:cTn id="157" dur="1000"/>
                                        <p:tgtEl>
                                          <p:spTgt spid="9"/>
                                        </p:tgtEl>
                                      </p:cBhvr>
                                    </p:animEffect>
                                    <p:anim calcmode="lin" valueType="num">
                                      <p:cBhvr>
                                        <p:cTn id="158" dur="1000" fill="hold"/>
                                        <p:tgtEl>
                                          <p:spTgt spid="9"/>
                                        </p:tgtEl>
                                        <p:attrNameLst>
                                          <p:attrName>ppt_x</p:attrName>
                                        </p:attrNameLst>
                                      </p:cBhvr>
                                      <p:tavLst>
                                        <p:tav tm="0">
                                          <p:val>
                                            <p:strVal val="#ppt_x"/>
                                          </p:val>
                                        </p:tav>
                                        <p:tav tm="100000">
                                          <p:val>
                                            <p:strVal val="#ppt_x"/>
                                          </p:val>
                                        </p:tav>
                                      </p:tavLst>
                                    </p:anim>
                                    <p:anim calcmode="lin" valueType="num">
                                      <p:cBhvr>
                                        <p:cTn id="159" dur="1000" fill="hold"/>
                                        <p:tgtEl>
                                          <p:spTgt spid="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10"/>
                                        </p:tgtEl>
                                        <p:attrNameLst>
                                          <p:attrName>style.visibility</p:attrName>
                                        </p:attrNameLst>
                                      </p:cBhvr>
                                      <p:to>
                                        <p:strVal val="visible"/>
                                      </p:to>
                                    </p:set>
                                    <p:animEffect transition="in" filter="fade">
                                      <p:cBhvr>
                                        <p:cTn id="162" dur="1000"/>
                                        <p:tgtEl>
                                          <p:spTgt spid="10"/>
                                        </p:tgtEl>
                                      </p:cBhvr>
                                    </p:animEffect>
                                    <p:anim calcmode="lin" valueType="num">
                                      <p:cBhvr>
                                        <p:cTn id="163" dur="1000" fill="hold"/>
                                        <p:tgtEl>
                                          <p:spTgt spid="10"/>
                                        </p:tgtEl>
                                        <p:attrNameLst>
                                          <p:attrName>ppt_x</p:attrName>
                                        </p:attrNameLst>
                                      </p:cBhvr>
                                      <p:tavLst>
                                        <p:tav tm="0">
                                          <p:val>
                                            <p:strVal val="#ppt_x"/>
                                          </p:val>
                                        </p:tav>
                                        <p:tav tm="100000">
                                          <p:val>
                                            <p:strVal val="#ppt_x"/>
                                          </p:val>
                                        </p:tav>
                                      </p:tavLst>
                                    </p:anim>
                                    <p:anim calcmode="lin" valueType="num">
                                      <p:cBhvr>
                                        <p:cTn id="164" dur="1000" fill="hold"/>
                                        <p:tgtEl>
                                          <p:spTgt spid="1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1"/>
                                        </p:tgtEl>
                                        <p:attrNameLst>
                                          <p:attrName>style.visibility</p:attrName>
                                        </p:attrNameLst>
                                      </p:cBhvr>
                                      <p:to>
                                        <p:strVal val="visible"/>
                                      </p:to>
                                    </p:set>
                                    <p:animEffect transition="in" filter="fade">
                                      <p:cBhvr>
                                        <p:cTn id="167" dur="1000"/>
                                        <p:tgtEl>
                                          <p:spTgt spid="11"/>
                                        </p:tgtEl>
                                      </p:cBhvr>
                                    </p:animEffect>
                                    <p:anim calcmode="lin" valueType="num">
                                      <p:cBhvr>
                                        <p:cTn id="168" dur="1000" fill="hold"/>
                                        <p:tgtEl>
                                          <p:spTgt spid="11"/>
                                        </p:tgtEl>
                                        <p:attrNameLst>
                                          <p:attrName>ppt_x</p:attrName>
                                        </p:attrNameLst>
                                      </p:cBhvr>
                                      <p:tavLst>
                                        <p:tav tm="0">
                                          <p:val>
                                            <p:strVal val="#ppt_x"/>
                                          </p:val>
                                        </p:tav>
                                        <p:tav tm="100000">
                                          <p:val>
                                            <p:strVal val="#ppt_x"/>
                                          </p:val>
                                        </p:tav>
                                      </p:tavLst>
                                    </p:anim>
                                    <p:anim calcmode="lin" valueType="num">
                                      <p:cBhvr>
                                        <p:cTn id="169" dur="1000" fill="hold"/>
                                        <p:tgtEl>
                                          <p:spTgt spid="11"/>
                                        </p:tgtEl>
                                        <p:attrNameLst>
                                          <p:attrName>ppt_y</p:attrName>
                                        </p:attrNameLst>
                                      </p:cBhvr>
                                      <p:tavLst>
                                        <p:tav tm="0">
                                          <p:val>
                                            <p:strVal val="#ppt_y+.1"/>
                                          </p:val>
                                        </p:tav>
                                        <p:tav tm="100000">
                                          <p:val>
                                            <p:strVal val="#ppt_y"/>
                                          </p:val>
                                        </p:tav>
                                      </p:tavLst>
                                    </p:anim>
                                  </p:childTnLst>
                                </p:cTn>
                              </p:par>
                              <p:par>
                                <p:cTn id="170" presetID="2" presetClass="entr" presetSubtype="2" fill="hold" nodeType="withEffect">
                                  <p:stCondLst>
                                    <p:cond delay="0"/>
                                  </p:stCondLst>
                                  <p:childTnLst>
                                    <p:set>
                                      <p:cBhvr>
                                        <p:cTn id="171" dur="1" fill="hold">
                                          <p:stCondLst>
                                            <p:cond delay="0"/>
                                          </p:stCondLst>
                                        </p:cTn>
                                        <p:tgtEl>
                                          <p:spTgt spid="59">
                                            <p:txEl>
                                              <p:pRg st="0" end="0"/>
                                            </p:txEl>
                                          </p:spTgt>
                                        </p:tgtEl>
                                        <p:attrNameLst>
                                          <p:attrName>style.visibility</p:attrName>
                                        </p:attrNameLst>
                                      </p:cBhvr>
                                      <p:to>
                                        <p:strVal val="visible"/>
                                      </p:to>
                                    </p:set>
                                    <p:anim calcmode="lin" valueType="num">
                                      <p:cBhvr additive="base">
                                        <p:cTn id="172" dur="15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173" dur="1500" fill="hold"/>
                                        <p:tgtEl>
                                          <p:spTgt spid="59">
                                            <p:txEl>
                                              <p:pRg st="0" end="0"/>
                                            </p:txEl>
                                          </p:spTgt>
                                        </p:tgtEl>
                                        <p:attrNameLst>
                                          <p:attrName>ppt_y</p:attrName>
                                        </p:attrNameLst>
                                      </p:cBhvr>
                                      <p:tavLst>
                                        <p:tav tm="0">
                                          <p:val>
                                            <p:strVal val="#ppt_y"/>
                                          </p:val>
                                        </p:tav>
                                        <p:tav tm="100000">
                                          <p:val>
                                            <p:strVal val="#ppt_y"/>
                                          </p:val>
                                        </p:tav>
                                      </p:tavLst>
                                    </p:anim>
                                  </p:childTnLst>
                                </p:cTn>
                              </p:par>
                              <p:par>
                                <p:cTn id="174" presetID="10" presetClass="entr" presetSubtype="0"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Effect transition="in" filter="fade">
                                      <p:cBhvr>
                                        <p:cTn id="176" dur="500"/>
                                        <p:tgtEl>
                                          <p:spTgt spid="66"/>
                                        </p:tgtEl>
                                      </p:cBhvr>
                                    </p:animEffect>
                                  </p:childTnLst>
                                </p:cTn>
                              </p:par>
                              <p:par>
                                <p:cTn id="177" presetID="10" presetClass="entr" presetSubtype="0" fill="hold" nodeType="withEffect">
                                  <p:stCondLst>
                                    <p:cond delay="0"/>
                                  </p:stCondLst>
                                  <p:childTnLst>
                                    <p:set>
                                      <p:cBhvr>
                                        <p:cTn id="178" dur="1" fill="hold">
                                          <p:stCondLst>
                                            <p:cond delay="0"/>
                                          </p:stCondLst>
                                        </p:cTn>
                                        <p:tgtEl>
                                          <p:spTgt spid="876553"/>
                                        </p:tgtEl>
                                        <p:attrNameLst>
                                          <p:attrName>style.visibility</p:attrName>
                                        </p:attrNameLst>
                                      </p:cBhvr>
                                      <p:to>
                                        <p:strVal val="visible"/>
                                      </p:to>
                                    </p:set>
                                    <p:animEffect transition="in" filter="fade">
                                      <p:cBhvr>
                                        <p:cTn id="179" dur="500"/>
                                        <p:tgtEl>
                                          <p:spTgt spid="876553"/>
                                        </p:tgtEl>
                                      </p:cBhvr>
                                    </p:animEffect>
                                  </p:childTnLst>
                                </p:cTn>
                              </p:par>
                              <p:par>
                                <p:cTn id="180" presetID="10" presetClass="entr" presetSubtype="0" fill="hold"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500"/>
                                        <p:tgtEl>
                                          <p:spTgt spid="64"/>
                                        </p:tgtEl>
                                      </p:cBhvr>
                                    </p:animEffect>
                                  </p:childTnLst>
                                </p:cTn>
                              </p:par>
                            </p:childTnLst>
                          </p:cTn>
                        </p:par>
                      </p:childTnLst>
                    </p:cTn>
                  </p:par>
                  <p:par>
                    <p:cTn id="183" fill="hold">
                      <p:stCondLst>
                        <p:cond delay="indefinite"/>
                      </p:stCondLst>
                      <p:childTnLst>
                        <p:par>
                          <p:cTn id="184" fill="hold">
                            <p:stCondLst>
                              <p:cond delay="0"/>
                            </p:stCondLst>
                            <p:childTnLst>
                              <p:par>
                                <p:cTn id="185" presetID="15" presetClass="exit" presetSubtype="0" fill="hold" grpId="0" nodeType="clickEffect">
                                  <p:stCondLst>
                                    <p:cond delay="0"/>
                                  </p:stCondLst>
                                  <p:childTnLst>
                                    <p:anim calcmode="lin" valueType="num">
                                      <p:cBhvr>
                                        <p:cTn id="186" dur="1000"/>
                                        <p:tgtEl>
                                          <p:spTgt spid="59">
                                            <p:txEl>
                                              <p:pRg st="0" end="0"/>
                                            </p:txEl>
                                          </p:spTgt>
                                        </p:tgtEl>
                                        <p:attrNameLst>
                                          <p:attrName>ppt_w</p:attrName>
                                        </p:attrNameLst>
                                      </p:cBhvr>
                                      <p:tavLst>
                                        <p:tav tm="0">
                                          <p:val>
                                            <p:strVal val="ppt_w"/>
                                          </p:val>
                                        </p:tav>
                                        <p:tav tm="100000">
                                          <p:val>
                                            <p:fltVal val="0"/>
                                          </p:val>
                                        </p:tav>
                                      </p:tavLst>
                                    </p:anim>
                                    <p:anim calcmode="lin" valueType="num">
                                      <p:cBhvr>
                                        <p:cTn id="187" dur="1000"/>
                                        <p:tgtEl>
                                          <p:spTgt spid="59">
                                            <p:txEl>
                                              <p:pRg st="0" end="0"/>
                                            </p:txEl>
                                          </p:spTgt>
                                        </p:tgtEl>
                                        <p:attrNameLst>
                                          <p:attrName>ppt_h</p:attrName>
                                        </p:attrNameLst>
                                      </p:cBhvr>
                                      <p:tavLst>
                                        <p:tav tm="0">
                                          <p:val>
                                            <p:strVal val="ppt_h"/>
                                          </p:val>
                                        </p:tav>
                                        <p:tav tm="100000">
                                          <p:val>
                                            <p:fltVal val="0"/>
                                          </p:val>
                                        </p:tav>
                                      </p:tavLst>
                                    </p:anim>
                                    <p:anim calcmode="lin" valueType="num">
                                      <p:cBhvr>
                                        <p:cTn id="188" dur="1000"/>
                                        <p:tgtEl>
                                          <p:spTgt spid="59">
                                            <p:txEl>
                                              <p:pRg st="0" end="0"/>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9" dur="1000"/>
                                        <p:tgtEl>
                                          <p:spTgt spid="59">
                                            <p:txEl>
                                              <p:pRg st="0" end="0"/>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90" dur="1" fill="hold">
                                          <p:stCondLst>
                                            <p:cond delay="999"/>
                                          </p:stCondLst>
                                        </p:cTn>
                                        <p:tgtEl>
                                          <p:spTgt spid="5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8" grpId="0" animBg="1"/>
      <p:bldP spid="9" grpId="0" animBg="1"/>
      <p:bldP spid="10" grpId="0" animBg="1"/>
      <p:bldP spid="11" grpId="0" animBg="1"/>
      <p:bldP spid="12" grpId="0"/>
      <p:bldP spid="876549" grpId="0" build="allAtOnce"/>
      <p:bldP spid="59"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a:lstStyle/>
          <a:p>
            <a:pPr>
              <a:defRPr/>
            </a:pPr>
            <a:r>
              <a:rPr lang="en-US" smtClean="0"/>
              <a:t>Form Input Controls</a:t>
            </a:r>
          </a:p>
        </p:txBody>
      </p:sp>
      <p:sp>
        <p:nvSpPr>
          <p:cNvPr id="937987" name="Rectangle 3"/>
          <p:cNvSpPr>
            <a:spLocks noGrp="1" noChangeArrowheads="1"/>
          </p:cNvSpPr>
          <p:nvPr>
            <p:ph idx="1"/>
          </p:nvPr>
        </p:nvSpPr>
        <p:spPr/>
        <p:txBody>
          <a:bodyPr/>
          <a:lstStyle/>
          <a:p>
            <a:pPr>
              <a:lnSpc>
                <a:spcPct val="90000"/>
              </a:lnSpc>
              <a:defRPr/>
            </a:pPr>
            <a:r>
              <a:rPr lang="en-US" sz="3000" dirty="0"/>
              <a:t>Checkboxes:</a:t>
            </a:r>
          </a:p>
          <a:p>
            <a:pPr>
              <a:lnSpc>
                <a:spcPct val="90000"/>
              </a:lnSpc>
              <a:defRPr/>
            </a:pPr>
            <a:endParaRPr lang="en-US" sz="3000" dirty="0"/>
          </a:p>
          <a:p>
            <a:pPr>
              <a:lnSpc>
                <a:spcPct val="90000"/>
              </a:lnSpc>
              <a:defRPr/>
            </a:pPr>
            <a:endParaRPr lang="en-US" sz="3000" dirty="0">
              <a:solidFill>
                <a:srgbClr val="426790"/>
              </a:solidFill>
              <a:effectLst>
                <a:outerShdw blurRad="38100" dist="38100" dir="2700000" algn="tl">
                  <a:srgbClr val="000000"/>
                </a:outerShdw>
              </a:effectLst>
              <a:latin typeface="Courier New" pitchFamily="49" charset="0"/>
            </a:endParaRPr>
          </a:p>
          <a:p>
            <a:pPr>
              <a:lnSpc>
                <a:spcPct val="90000"/>
              </a:lnSpc>
              <a:defRPr/>
            </a:pPr>
            <a:r>
              <a:rPr lang="en-US" sz="3000" dirty="0"/>
              <a:t>Radio buttons:</a:t>
            </a:r>
          </a:p>
          <a:p>
            <a:pPr>
              <a:lnSpc>
                <a:spcPct val="90000"/>
              </a:lnSpc>
              <a:defRPr/>
            </a:pPr>
            <a:endParaRPr lang="en-US" sz="3000" dirty="0"/>
          </a:p>
          <a:p>
            <a:pPr>
              <a:spcBef>
                <a:spcPts val="3000"/>
              </a:spcBef>
              <a:defRPr/>
            </a:pPr>
            <a:r>
              <a:rPr lang="en-US" sz="3000" dirty="0"/>
              <a:t>Radio buttons can be grouped, allowing only one to be selected from a group:</a:t>
            </a:r>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60</a:t>
            </a:fld>
            <a:endParaRPr lang="en-US" dirty="0"/>
          </a:p>
        </p:txBody>
      </p:sp>
      <p:sp>
        <p:nvSpPr>
          <p:cNvPr id="937988" name="Rectangle 4"/>
          <p:cNvSpPr>
            <a:spLocks noChangeArrowheads="1"/>
          </p:cNvSpPr>
          <p:nvPr/>
        </p:nvSpPr>
        <p:spPr bwMode="auto">
          <a:xfrm>
            <a:off x="2265362" y="2471153"/>
            <a:ext cx="7488238"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type="checkbox" name="fruit" value="apple" /&gt;</a:t>
            </a:r>
          </a:p>
        </p:txBody>
      </p:sp>
      <p:sp>
        <p:nvSpPr>
          <p:cNvPr id="937989" name="Rectangle 5"/>
          <p:cNvSpPr>
            <a:spLocks noChangeArrowheads="1"/>
          </p:cNvSpPr>
          <p:nvPr/>
        </p:nvSpPr>
        <p:spPr bwMode="auto">
          <a:xfrm>
            <a:off x="2265362" y="4058726"/>
            <a:ext cx="748823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type="radio" name="title" value="Mr." /&gt;</a:t>
            </a:r>
          </a:p>
        </p:txBody>
      </p:sp>
      <p:sp>
        <p:nvSpPr>
          <p:cNvPr id="937990" name="Rectangle 6"/>
          <p:cNvSpPr>
            <a:spLocks noChangeArrowheads="1"/>
          </p:cNvSpPr>
          <p:nvPr/>
        </p:nvSpPr>
        <p:spPr bwMode="auto">
          <a:xfrm>
            <a:off x="2286000" y="5823020"/>
            <a:ext cx="74676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type="radio" name="city" value="Lom" /&gt;</a:t>
            </a:r>
          </a:p>
          <a:p>
            <a:pPr eaLnBrk="0" hangingPunct="0">
              <a:lnSpc>
                <a:spcPts val="24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&lt;input type="radio" name="city" value="Ruse" /&gt;</a:t>
            </a:r>
          </a:p>
        </p:txBody>
      </p:sp>
    </p:spTree>
    <p:extLst>
      <p:ext uri="{BB962C8B-B14F-4D97-AF65-F5344CB8AC3E}">
        <p14:creationId xmlns:p14="http://schemas.microsoft.com/office/powerpoint/2010/main" val="393925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801688" y="123825"/>
            <a:ext cx="10515600" cy="1325563"/>
          </a:xfrm>
        </p:spPr>
        <p:txBody>
          <a:bodyPr/>
          <a:lstStyle/>
          <a:p>
            <a:pPr>
              <a:defRPr/>
            </a:pPr>
            <a:r>
              <a:rPr lang="en-US" smtClean="0"/>
              <a:t>Other Form Controls</a:t>
            </a:r>
          </a:p>
        </p:txBody>
      </p:sp>
      <p:sp>
        <p:nvSpPr>
          <p:cNvPr id="940035" name="Rectangle 3"/>
          <p:cNvSpPr>
            <a:spLocks noGrp="1" noChangeArrowheads="1"/>
          </p:cNvSpPr>
          <p:nvPr>
            <p:ph idx="1"/>
          </p:nvPr>
        </p:nvSpPr>
        <p:spPr/>
        <p:txBody>
          <a:bodyPr/>
          <a:lstStyle/>
          <a:p>
            <a:pPr>
              <a:lnSpc>
                <a:spcPct val="90000"/>
              </a:lnSpc>
              <a:defRPr/>
            </a:pPr>
            <a:r>
              <a:rPr lang="en-US" dirty="0" smtClean="0"/>
              <a:t>Dropdown menus:</a:t>
            </a:r>
          </a:p>
          <a:p>
            <a:pPr>
              <a:lnSpc>
                <a:spcPct val="90000"/>
              </a:lnSpc>
              <a:defRPr/>
            </a:pPr>
            <a:endParaRPr lang="en-US" dirty="0" smtClean="0"/>
          </a:p>
          <a:p>
            <a:pPr>
              <a:lnSpc>
                <a:spcPct val="90000"/>
              </a:lnSpc>
              <a:defRPr/>
            </a:pPr>
            <a:endParaRPr lang="en-US" dirty="0" smtClean="0"/>
          </a:p>
          <a:p>
            <a:pPr>
              <a:lnSpc>
                <a:spcPct val="90000"/>
              </a:lnSpc>
              <a:defRPr/>
            </a:pPr>
            <a:endParaRPr lang="en-US" dirty="0" smtClean="0"/>
          </a:p>
          <a:p>
            <a:pPr>
              <a:lnSpc>
                <a:spcPct val="90000"/>
              </a:lnSpc>
              <a:defRPr/>
            </a:pPr>
            <a:endParaRPr lang="en-US" dirty="0">
              <a:solidFill>
                <a:srgbClr val="426790"/>
              </a:solidFill>
              <a:effectLst>
                <a:outerShdw blurRad="38100" dist="38100" dir="2700000" algn="tl">
                  <a:srgbClr val="000000"/>
                </a:outerShdw>
              </a:effectLst>
              <a:latin typeface="Courier New" pitchFamily="49" charset="0"/>
            </a:endParaRPr>
          </a:p>
          <a:p>
            <a:pPr>
              <a:lnSpc>
                <a:spcPct val="100000"/>
              </a:lnSpc>
              <a:spcBef>
                <a:spcPts val="3000"/>
              </a:spcBef>
              <a:defRPr/>
            </a:pPr>
            <a:r>
              <a:rPr lang="en-US" dirty="0" smtClean="0"/>
              <a:t>Submit button:</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61</a:t>
            </a:fld>
            <a:endParaRPr lang="en-US" dirty="0"/>
          </a:p>
        </p:txBody>
      </p:sp>
      <p:sp>
        <p:nvSpPr>
          <p:cNvPr id="940036" name="Rectangle 4"/>
          <p:cNvSpPr>
            <a:spLocks noChangeArrowheads="1"/>
          </p:cNvSpPr>
          <p:nvPr/>
        </p:nvSpPr>
        <p:spPr bwMode="auto">
          <a:xfrm>
            <a:off x="2135188" y="2324100"/>
            <a:ext cx="7848600"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&lt;select name="gender"&gt;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1"</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selected="selected"&gt;Male&lt;/option&gt;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2"&gt;Female&lt;/option&gt;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3"&gt;Other&lt;/option&gt;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&lt;/select&gt;</a:t>
            </a:r>
          </a:p>
        </p:txBody>
      </p:sp>
      <p:sp>
        <p:nvSpPr>
          <p:cNvPr id="940037" name="Rectangle 5"/>
          <p:cNvSpPr>
            <a:spLocks noChangeArrowheads="1"/>
          </p:cNvSpPr>
          <p:nvPr/>
        </p:nvSpPr>
        <p:spPr bwMode="auto">
          <a:xfrm>
            <a:off x="2135188" y="5493604"/>
            <a:ext cx="7848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type="submit" name="submitBtn" value="Apply Now" /&gt;</a:t>
            </a:r>
          </a:p>
        </p:txBody>
      </p:sp>
    </p:spTree>
    <p:extLst>
      <p:ext uri="{BB962C8B-B14F-4D97-AF65-F5344CB8AC3E}">
        <p14:creationId xmlns:p14="http://schemas.microsoft.com/office/powerpoint/2010/main" val="18251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9842" name="Rectangle 2"/>
          <p:cNvSpPr>
            <a:spLocks noGrp="1" noChangeArrowheads="1"/>
          </p:cNvSpPr>
          <p:nvPr>
            <p:ph type="title"/>
          </p:nvPr>
        </p:nvSpPr>
        <p:spPr/>
        <p:txBody>
          <a:bodyPr/>
          <a:lstStyle/>
          <a:p>
            <a:pPr>
              <a:defRPr/>
            </a:pPr>
            <a:r>
              <a:rPr lang="en-US" smtClean="0"/>
              <a:t>Other Form Controls (2)</a:t>
            </a:r>
            <a:endParaRPr lang="bg-BG" smtClean="0"/>
          </a:p>
        </p:txBody>
      </p:sp>
      <p:sp>
        <p:nvSpPr>
          <p:cNvPr id="1059843" name="Rectangle 3"/>
          <p:cNvSpPr>
            <a:spLocks noGrp="1" noChangeArrowheads="1"/>
          </p:cNvSpPr>
          <p:nvPr>
            <p:ph idx="1"/>
          </p:nvPr>
        </p:nvSpPr>
        <p:spPr/>
        <p:txBody>
          <a:bodyPr>
            <a:normAutofit lnSpcReduction="10000"/>
          </a:bodyPr>
          <a:lstStyle/>
          <a:p>
            <a:pPr>
              <a:lnSpc>
                <a:spcPct val="100000"/>
              </a:lnSpc>
              <a:spcBef>
                <a:spcPct val="60000"/>
              </a:spcBef>
              <a:defRPr/>
            </a:pPr>
            <a:r>
              <a:rPr lang="en-US" sz="3000" dirty="0"/>
              <a:t>Reset button – brings the form to its initial state</a:t>
            </a:r>
          </a:p>
          <a:p>
            <a:pPr>
              <a:lnSpc>
                <a:spcPct val="100000"/>
              </a:lnSpc>
              <a:spcBef>
                <a:spcPct val="60000"/>
              </a:spcBef>
              <a:defRPr/>
            </a:pPr>
            <a:endParaRPr lang="en-US" sz="3000" dirty="0"/>
          </a:p>
          <a:p>
            <a:pPr>
              <a:lnSpc>
                <a:spcPct val="100000"/>
              </a:lnSpc>
              <a:spcBef>
                <a:spcPct val="60000"/>
              </a:spcBef>
              <a:defRPr/>
            </a:pPr>
            <a:r>
              <a:rPr lang="en-US" sz="3000" dirty="0"/>
              <a:t>Image button – acts like submit but image is displayed and click coordinates are sent</a:t>
            </a:r>
          </a:p>
          <a:p>
            <a:pPr>
              <a:lnSpc>
                <a:spcPct val="100000"/>
              </a:lnSpc>
              <a:spcBef>
                <a:spcPct val="60000"/>
              </a:spcBef>
              <a:defRPr/>
            </a:pPr>
            <a:endParaRPr lang="en-US" sz="3000" dirty="0"/>
          </a:p>
          <a:p>
            <a:pPr>
              <a:lnSpc>
                <a:spcPct val="100000"/>
              </a:lnSpc>
              <a:spcBef>
                <a:spcPct val="60000"/>
              </a:spcBef>
              <a:defRPr/>
            </a:pPr>
            <a:r>
              <a:rPr lang="en-US" sz="3000" dirty="0"/>
              <a:t>Ordinary button – used for </a:t>
            </a:r>
            <a:r>
              <a:rPr lang="en-US" sz="3000" dirty="0" err="1"/>
              <a:t>Javascript</a:t>
            </a:r>
            <a:r>
              <a:rPr lang="en-US" sz="3000" dirty="0"/>
              <a:t>, no default action</a:t>
            </a:r>
            <a:endParaRPr lang="bg-BG" sz="3000" dirty="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62</a:t>
            </a:fld>
            <a:endParaRPr lang="en-US" dirty="0"/>
          </a:p>
        </p:txBody>
      </p:sp>
      <p:sp>
        <p:nvSpPr>
          <p:cNvPr id="1059844" name="Rectangle 4"/>
          <p:cNvSpPr>
            <a:spLocks noChangeArrowheads="1"/>
          </p:cNvSpPr>
          <p:nvPr/>
        </p:nvSpPr>
        <p:spPr bwMode="auto">
          <a:xfrm>
            <a:off x="2279650" y="2381251"/>
            <a:ext cx="76327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type="reset" name="resetBtn" value="Reset the form" /&gt;</a:t>
            </a:r>
          </a:p>
        </p:txBody>
      </p:sp>
      <p:sp>
        <p:nvSpPr>
          <p:cNvPr id="1059845" name="Rectangle 5"/>
          <p:cNvSpPr>
            <a:spLocks noChangeArrowheads="1"/>
          </p:cNvSpPr>
          <p:nvPr/>
        </p:nvSpPr>
        <p:spPr bwMode="auto">
          <a:xfrm>
            <a:off x="2279650" y="4151314"/>
            <a:ext cx="76327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type="image" src="submit.gif" name="submitBtn" alt="Submit" /&gt;</a:t>
            </a:r>
          </a:p>
        </p:txBody>
      </p:sp>
      <p:sp>
        <p:nvSpPr>
          <p:cNvPr id="1059846" name="Rectangle 6"/>
          <p:cNvSpPr>
            <a:spLocks noChangeArrowheads="1"/>
          </p:cNvSpPr>
          <p:nvPr/>
        </p:nvSpPr>
        <p:spPr bwMode="auto">
          <a:xfrm>
            <a:off x="2279650" y="5850235"/>
            <a:ext cx="76327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type="button" value="click me" /&gt;</a:t>
            </a:r>
          </a:p>
        </p:txBody>
      </p:sp>
    </p:spTree>
    <p:extLst>
      <p:ext uri="{BB962C8B-B14F-4D97-AF65-F5344CB8AC3E}">
        <p14:creationId xmlns:p14="http://schemas.microsoft.com/office/powerpoint/2010/main" val="92323659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0866" name="Rectangle 2"/>
          <p:cNvSpPr>
            <a:spLocks noGrp="1" noChangeArrowheads="1"/>
          </p:cNvSpPr>
          <p:nvPr>
            <p:ph type="title"/>
          </p:nvPr>
        </p:nvSpPr>
        <p:spPr/>
        <p:txBody>
          <a:bodyPr/>
          <a:lstStyle/>
          <a:p>
            <a:pPr>
              <a:defRPr/>
            </a:pPr>
            <a:r>
              <a:rPr lang="en-US" smtClean="0"/>
              <a:t>Other Form Controls (3)</a:t>
            </a:r>
            <a:endParaRPr lang="bg-BG" smtClean="0"/>
          </a:p>
        </p:txBody>
      </p:sp>
      <p:sp>
        <p:nvSpPr>
          <p:cNvPr id="1060867" name="Rectangle 3"/>
          <p:cNvSpPr>
            <a:spLocks noGrp="1" noChangeArrowheads="1"/>
          </p:cNvSpPr>
          <p:nvPr>
            <p:ph idx="1"/>
          </p:nvPr>
        </p:nvSpPr>
        <p:spPr/>
        <p:txBody>
          <a:bodyPr/>
          <a:lstStyle/>
          <a:p>
            <a:pPr>
              <a:defRPr/>
            </a:pPr>
            <a:r>
              <a:rPr lang="en-US" sz="3000" dirty="0"/>
              <a:t>Password input – a text field which masks the entered text with * signs</a:t>
            </a:r>
          </a:p>
          <a:p>
            <a:pPr>
              <a:defRPr/>
            </a:pPr>
            <a:endParaRPr lang="en-US" sz="3000" dirty="0"/>
          </a:p>
          <a:p>
            <a:pPr>
              <a:defRPr/>
            </a:pPr>
            <a:r>
              <a:rPr lang="en-US" sz="3000" dirty="0"/>
              <a:t>Multiple select field – displays the list of items in multiple lines, instead of one</a:t>
            </a:r>
            <a:endParaRPr lang="bg-BG" sz="30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63</a:t>
            </a:fld>
            <a:endParaRPr lang="en-US" dirty="0"/>
          </a:p>
        </p:txBody>
      </p:sp>
      <p:sp>
        <p:nvSpPr>
          <p:cNvPr id="1060868" name="Rectangle 4"/>
          <p:cNvSpPr>
            <a:spLocks noChangeArrowheads="1"/>
          </p:cNvSpPr>
          <p:nvPr/>
        </p:nvSpPr>
        <p:spPr bwMode="auto">
          <a:xfrm>
            <a:off x="2208213" y="2762251"/>
            <a:ext cx="7848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type="password" name="pass" /&gt;</a:t>
            </a:r>
          </a:p>
        </p:txBody>
      </p:sp>
      <p:sp>
        <p:nvSpPr>
          <p:cNvPr id="1060869" name="Rectangle 5"/>
          <p:cNvSpPr>
            <a:spLocks noChangeArrowheads="1"/>
          </p:cNvSpPr>
          <p:nvPr/>
        </p:nvSpPr>
        <p:spPr bwMode="auto">
          <a:xfrm>
            <a:off x="2208213" y="4244876"/>
            <a:ext cx="7848600"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&lt;select name="products" multiple="multiple"&gt;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1"</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selected="selected"&gt;keyboard&lt;/option&gt;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2"&gt;mouse&lt;/option&gt;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&lt;option value="Value 3"&gt;speakers&lt;/option&gt;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&lt;/select&gt;</a:t>
            </a:r>
          </a:p>
        </p:txBody>
      </p:sp>
    </p:spTree>
    <p:extLst>
      <p:ext uri="{BB962C8B-B14F-4D97-AF65-F5344CB8AC3E}">
        <p14:creationId xmlns:p14="http://schemas.microsoft.com/office/powerpoint/2010/main" val="286171048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0866" name="Rectangle 2"/>
          <p:cNvSpPr>
            <a:spLocks noGrp="1" noChangeArrowheads="1"/>
          </p:cNvSpPr>
          <p:nvPr>
            <p:ph type="title"/>
          </p:nvPr>
        </p:nvSpPr>
        <p:spPr/>
        <p:txBody>
          <a:bodyPr/>
          <a:lstStyle/>
          <a:p>
            <a:pPr>
              <a:defRPr/>
            </a:pPr>
            <a:r>
              <a:rPr lang="en-US" dirty="0" smtClean="0">
                <a:solidFill>
                  <a:schemeClr val="tx1"/>
                </a:solidFill>
              </a:rPr>
              <a:t>Other Form Controls (4)</a:t>
            </a:r>
            <a:endParaRPr lang="bg-BG" dirty="0" smtClean="0">
              <a:solidFill>
                <a:schemeClr val="tx1"/>
              </a:solidFill>
            </a:endParaRPr>
          </a:p>
        </p:txBody>
      </p:sp>
      <p:sp>
        <p:nvSpPr>
          <p:cNvPr id="1060867" name="Rectangle 3"/>
          <p:cNvSpPr>
            <a:spLocks noGrp="1" noChangeArrowheads="1"/>
          </p:cNvSpPr>
          <p:nvPr>
            <p:ph idx="1"/>
          </p:nvPr>
        </p:nvSpPr>
        <p:spPr/>
        <p:txBody>
          <a:bodyPr/>
          <a:lstStyle/>
          <a:p>
            <a:pPr>
              <a:defRPr/>
            </a:pPr>
            <a:r>
              <a:rPr lang="en-US" sz="3000" dirty="0"/>
              <a:t>File input – a field used for uploading files</a:t>
            </a:r>
          </a:p>
          <a:p>
            <a:pPr>
              <a:defRPr/>
            </a:pPr>
            <a:endParaRPr lang="en-US" sz="3000" dirty="0"/>
          </a:p>
          <a:p>
            <a:pPr lvl="1">
              <a:defRPr/>
            </a:pPr>
            <a:r>
              <a:rPr lang="en-US" sz="2800" dirty="0"/>
              <a:t>When used, it requires the form element to have a specific attribute:</a:t>
            </a:r>
            <a:endParaRPr lang="bg-BG" sz="28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64</a:t>
            </a:fld>
            <a:endParaRPr lang="en-US" dirty="0">
              <a:solidFill>
                <a:schemeClr val="tx1"/>
              </a:solidFill>
            </a:endParaRPr>
          </a:p>
        </p:txBody>
      </p:sp>
      <p:sp>
        <p:nvSpPr>
          <p:cNvPr id="1060868" name="Rectangle 4"/>
          <p:cNvSpPr>
            <a:spLocks noChangeArrowheads="1"/>
          </p:cNvSpPr>
          <p:nvPr/>
        </p:nvSpPr>
        <p:spPr bwMode="auto">
          <a:xfrm>
            <a:off x="2208213" y="2457451"/>
            <a:ext cx="7848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type="file" name="photo" /&gt;</a:t>
            </a:r>
          </a:p>
        </p:txBody>
      </p:sp>
      <p:sp>
        <p:nvSpPr>
          <p:cNvPr id="1060869" name="Rectangle 5"/>
          <p:cNvSpPr>
            <a:spLocks noChangeArrowheads="1"/>
          </p:cNvSpPr>
          <p:nvPr/>
        </p:nvSpPr>
        <p:spPr bwMode="auto">
          <a:xfrm>
            <a:off x="2171700" y="4001294"/>
            <a:ext cx="7848600"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&lt;form enctype="multipart/form-data"&gt;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  &lt;input type="file" name="photo" /&gt;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&lt;/form&gt;</a:t>
            </a:r>
          </a:p>
        </p:txBody>
      </p:sp>
    </p:spTree>
    <p:extLst>
      <p:ext uri="{BB962C8B-B14F-4D97-AF65-F5344CB8AC3E}">
        <p14:creationId xmlns:p14="http://schemas.microsoft.com/office/powerpoint/2010/main" val="255057816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0866" name="Rectangle 2"/>
          <p:cNvSpPr>
            <a:spLocks noGrp="1" noChangeArrowheads="1"/>
          </p:cNvSpPr>
          <p:nvPr>
            <p:ph type="title"/>
          </p:nvPr>
        </p:nvSpPr>
        <p:spPr/>
        <p:txBody>
          <a:bodyPr/>
          <a:lstStyle/>
          <a:p>
            <a:pPr>
              <a:defRPr/>
            </a:pPr>
            <a:r>
              <a:rPr lang="en-US" dirty="0" smtClean="0"/>
              <a:t>Labels</a:t>
            </a:r>
            <a:endParaRPr lang="bg-BG" dirty="0" smtClean="0"/>
          </a:p>
        </p:txBody>
      </p:sp>
      <p:sp>
        <p:nvSpPr>
          <p:cNvPr id="1060867" name="Rectangle 3"/>
          <p:cNvSpPr>
            <a:spLocks noGrp="1" noChangeArrowheads="1"/>
          </p:cNvSpPr>
          <p:nvPr>
            <p:ph idx="1"/>
          </p:nvPr>
        </p:nvSpPr>
        <p:spPr/>
        <p:txBody>
          <a:bodyPr/>
          <a:lstStyle/>
          <a:p>
            <a:pPr>
              <a:defRPr/>
            </a:pPr>
            <a:r>
              <a:rPr lang="en-US" sz="3000" dirty="0"/>
              <a:t>Form labels are used to associate an explanatory text to a form field using the field's ID.</a:t>
            </a:r>
          </a:p>
          <a:p>
            <a:pPr>
              <a:defRPr/>
            </a:pPr>
            <a:endParaRPr lang="en-US" sz="3000" dirty="0"/>
          </a:p>
          <a:p>
            <a:pPr>
              <a:defRPr/>
            </a:pPr>
            <a:endParaRPr lang="en-US" sz="3000" dirty="0"/>
          </a:p>
          <a:p>
            <a:pPr>
              <a:defRPr/>
            </a:pPr>
            <a:r>
              <a:rPr lang="en-US" sz="3000" dirty="0"/>
              <a:t>Clicking on a label focuses its associated field (checkboxes are toggled, radio buttons are checked)</a:t>
            </a:r>
          </a:p>
          <a:p>
            <a:pPr>
              <a:defRPr/>
            </a:pPr>
            <a:r>
              <a:rPr lang="en-US" sz="3000" dirty="0"/>
              <a:t>Labels are both a usability and accessibility feature and are required in order to pass accessibility validation.</a:t>
            </a:r>
            <a:endParaRPr lang="bg-BG" sz="3000" dirty="0"/>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65</a:t>
            </a:fld>
            <a:endParaRPr lang="en-US" dirty="0"/>
          </a:p>
        </p:txBody>
      </p:sp>
      <p:sp>
        <p:nvSpPr>
          <p:cNvPr id="1060868" name="Rectangle 4"/>
          <p:cNvSpPr>
            <a:spLocks noChangeArrowheads="1"/>
          </p:cNvSpPr>
          <p:nvPr/>
        </p:nvSpPr>
        <p:spPr bwMode="auto">
          <a:xfrm>
            <a:off x="2286000" y="2781301"/>
            <a:ext cx="7848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&lt;label for="fn"&gt;First Name&lt;/label&gt;</a:t>
            </a:r>
          </a:p>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type="text" id="fn" /&gt;</a:t>
            </a:r>
          </a:p>
        </p:txBody>
      </p:sp>
    </p:spTree>
    <p:extLst>
      <p:ext uri="{BB962C8B-B14F-4D97-AF65-F5344CB8AC3E}">
        <p14:creationId xmlns:p14="http://schemas.microsoft.com/office/powerpoint/2010/main" val="14069726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849313" y="-99427"/>
            <a:ext cx="10515600" cy="1325563"/>
          </a:xfrm>
        </p:spPr>
        <p:txBody>
          <a:bodyPr/>
          <a:lstStyle/>
          <a:p>
            <a:pPr>
              <a:defRPr/>
            </a:pPr>
            <a:r>
              <a:rPr lang="en-US" dirty="0" smtClean="0"/>
              <a:t>HTML Forms – Example</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66</a:t>
            </a:fld>
            <a:endParaRPr lang="en-US" dirty="0"/>
          </a:p>
        </p:txBody>
      </p:sp>
      <p:sp>
        <p:nvSpPr>
          <p:cNvPr id="942085" name="Rectangle 5"/>
          <p:cNvSpPr>
            <a:spLocks noChangeArrowheads="1"/>
          </p:cNvSpPr>
          <p:nvPr/>
        </p:nvSpPr>
        <p:spPr bwMode="auto">
          <a:xfrm>
            <a:off x="2079626" y="1143001"/>
            <a:ext cx="8054974"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&lt;form method="post" action="apply-now.php"&gt;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name="subject" type="hidden" value="Class" /&gt;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&lt;fieldset&gt;&lt;legend&gt;Academic information&lt;/legend&gt;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for="degree"&gt;Degree&lt;/label&gt;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&lt;select name="degree" id="degree"&gt;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&lt;option value="BA"&gt;Bachelor of Art&lt;/option&gt;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&lt;option value="BS"&gt;Bachelor of Science&lt;/option&gt;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&lt;option value="MBA" selected="selected"&gt;Master of</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Business Administration&lt;/option&gt;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&lt;/select&gt;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&lt;br /&gt;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for="studentid"&gt;Student ID&lt;/label&gt;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type="password" name="studentid" /&gt;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&lt;fieldset&gt;&lt;legend&gt;Personal Details&lt;/legend&gt;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for="fname"&gt;First Name&lt;/label&gt;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type="text" name="fname" id="fname" /&gt;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&lt;br /&gt;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for="lname"&gt;Last Name&lt;/label&gt;</a:t>
            </a:r>
          </a:p>
          <a:p>
            <a:pPr eaLnBrk="0" hangingPunct="0">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type="text" name="lname" id="lname" /&gt;</a:t>
            </a:r>
          </a:p>
        </p:txBody>
      </p:sp>
      <p:sp>
        <p:nvSpPr>
          <p:cNvPr id="5" name="Rectangle 6"/>
          <p:cNvSpPr>
            <a:spLocks noChangeArrowheads="1"/>
          </p:cNvSpPr>
          <p:nvPr/>
        </p:nvSpPr>
        <p:spPr bwMode="auto">
          <a:xfrm>
            <a:off x="7848600" y="563355"/>
            <a:ext cx="5486400" cy="579646"/>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defRPr/>
            </a:pPr>
            <a:r>
              <a:rPr lang="en-US" sz="2600" b="1" dirty="0">
                <a:solidFill>
                  <a:srgbClr val="EBFFD2"/>
                </a:solidFill>
                <a:effectLst>
                  <a:outerShdw blurRad="38100" dist="38100" dir="2700000" algn="tl">
                    <a:srgbClr val="000000">
                      <a:alpha val="43137"/>
                    </a:srgbClr>
                  </a:outerShdw>
                </a:effectLst>
                <a:latin typeface="Corbel"/>
              </a:rPr>
              <a:t>form.html</a:t>
            </a:r>
            <a:endParaRPr lang="bg-BG" sz="2600" b="1" dirty="0">
              <a:solidFill>
                <a:srgbClr val="EBFFD2"/>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173832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pPr>
              <a:defRPr/>
            </a:pPr>
            <a:r>
              <a:rPr lang="en-US" dirty="0" smtClean="0">
                <a:solidFill>
                  <a:schemeClr val="tx1"/>
                </a:solidFill>
              </a:rPr>
              <a:t>HTML Forms – Example (2)</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67</a:t>
            </a:fld>
            <a:endParaRPr lang="en-US" dirty="0">
              <a:solidFill>
                <a:schemeClr val="tx1"/>
              </a:solidFill>
            </a:endParaRPr>
          </a:p>
        </p:txBody>
      </p:sp>
      <p:sp>
        <p:nvSpPr>
          <p:cNvPr id="967683" name="Rectangle 3"/>
          <p:cNvSpPr>
            <a:spLocks noChangeArrowheads="1"/>
          </p:cNvSpPr>
          <p:nvPr/>
        </p:nvSpPr>
        <p:spPr bwMode="auto">
          <a:xfrm>
            <a:off x="2058988" y="1255058"/>
            <a:ext cx="8075612" cy="49654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&lt;br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Gender: </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name="gender" type="radio" id="gm" value="m"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for="gm"&gt;Male&lt;/label&gt;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name="gender" type="radio" id="gf" value="f"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for="gf"&gt;Female&lt;/label&gt;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&lt;br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&lt;label for="email"&gt;Email&lt;/label&gt;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type="text" name="email" id="email"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&lt;/fieldset&gt;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&lt;p&gt;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&lt;textarea name="terms" cols="30" rows="4"</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readonly="readonly"&gt;TERMS AND CONDITIONS...&lt;/textarea&gt;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&lt;/p&gt;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&lt;p&gt;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type="submit" name="submit" value="Send Form"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&lt;input type="reset" value="Clear Form" /&gt;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  &lt;/p&gt;</a:t>
            </a:r>
          </a:p>
          <a:p>
            <a:pPr eaLnBrk="0" hangingPunct="0">
              <a:lnSpc>
                <a:spcPts val="2000"/>
              </a:lnSpc>
              <a:buClr>
                <a:schemeClr val="accent5">
                  <a:lumMod val="40000"/>
                  <a:lumOff val="60000"/>
                </a:schemeClr>
              </a:buClr>
              <a:buSzPct val="70000"/>
              <a:defRPr/>
            </a:pPr>
            <a:r>
              <a:rPr lang="en-US" b="1" noProof="1">
                <a:effectLst>
                  <a:outerShdw blurRad="38100" dist="38100" dir="2700000" algn="tl">
                    <a:srgbClr val="000000">
                      <a:alpha val="43137"/>
                    </a:srgbClr>
                  </a:outerShdw>
                </a:effectLst>
                <a:latin typeface="Consolas" pitchFamily="49" charset="0"/>
                <a:cs typeface="Consolas" pitchFamily="49" charset="0"/>
              </a:rPr>
              <a:t>&lt;/form&gt;</a:t>
            </a:r>
          </a:p>
        </p:txBody>
      </p:sp>
      <p:sp>
        <p:nvSpPr>
          <p:cNvPr id="5" name="Rectangle 6"/>
          <p:cNvSpPr>
            <a:spLocks noChangeArrowheads="1"/>
          </p:cNvSpPr>
          <p:nvPr/>
        </p:nvSpPr>
        <p:spPr bwMode="auto">
          <a:xfrm>
            <a:off x="7848600" y="632555"/>
            <a:ext cx="5486400"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form.html (continued)</a:t>
            </a:r>
            <a:endParaRPr lang="bg-BG" sz="2600" b="1" dirty="0">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375690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6"/>
          <p:cNvSpPr>
            <a:spLocks noChangeArrowheads="1"/>
          </p:cNvSpPr>
          <p:nvPr/>
        </p:nvSpPr>
        <p:spPr bwMode="auto">
          <a:xfrm>
            <a:off x="8782053" y="2329147"/>
            <a:ext cx="5486400" cy="545790"/>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form.html (continued)</a:t>
            </a:r>
            <a:endParaRPr lang="bg-BG" sz="2600" b="1" dirty="0">
              <a:effectLst>
                <a:outerShdw blurRad="38100" dist="38100" dir="2700000" algn="tl">
                  <a:srgbClr val="000000">
                    <a:alpha val="43137"/>
                  </a:srgbClr>
                </a:outerShdw>
              </a:effectLst>
              <a:latin typeface="Corbel"/>
            </a:endParaRPr>
          </a:p>
        </p:txBody>
      </p:sp>
      <p:sp>
        <p:nvSpPr>
          <p:cNvPr id="969730" name="Rectangle 2"/>
          <p:cNvSpPr>
            <a:spLocks noGrp="1" noChangeArrowheads="1"/>
          </p:cNvSpPr>
          <p:nvPr>
            <p:ph type="title"/>
          </p:nvPr>
        </p:nvSpPr>
        <p:spPr>
          <a:xfrm>
            <a:off x="647700" y="0"/>
            <a:ext cx="10515600" cy="1325563"/>
          </a:xfrm>
        </p:spPr>
        <p:txBody>
          <a:bodyPr/>
          <a:lstStyle/>
          <a:p>
            <a:pPr>
              <a:defRPr/>
            </a:pPr>
            <a:r>
              <a:rPr lang="en-US" dirty="0" smtClean="0">
                <a:solidFill>
                  <a:schemeClr val="tx1"/>
                </a:solidFill>
              </a:rPr>
              <a:t>HTML Forms – Example (3)</a:t>
            </a: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68</a:t>
            </a:fld>
            <a:endParaRPr lang="en-US"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3929064" y="1295400"/>
            <a:ext cx="4333875" cy="5143500"/>
          </a:xfrm>
          <a:prstGeom prst="rect">
            <a:avLst/>
          </a:prstGeom>
          <a:noFill/>
          <a:ln w="9525">
            <a:noFill/>
            <a:miter lim="800000"/>
            <a:headEnd/>
            <a:tailEnd/>
          </a:ln>
        </p:spPr>
      </p:pic>
    </p:spTree>
    <p:extLst>
      <p:ext uri="{BB962C8B-B14F-4D97-AF65-F5344CB8AC3E}">
        <p14:creationId xmlns:p14="http://schemas.microsoft.com/office/powerpoint/2010/main" val="285968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p:txBody>
          <a:bodyPr/>
          <a:lstStyle/>
          <a:p>
            <a:pPr>
              <a:defRPr/>
            </a:pPr>
            <a:r>
              <a:rPr lang="en-US" dirty="0" err="1" smtClean="0"/>
              <a:t>TabIndex</a:t>
            </a:r>
            <a:endParaRPr lang="en-US" dirty="0" smtClean="0"/>
          </a:p>
        </p:txBody>
      </p:sp>
      <p:sp>
        <p:nvSpPr>
          <p:cNvPr id="6" name="Content Placeholder 5"/>
          <p:cNvSpPr>
            <a:spLocks noGrp="1"/>
          </p:cNvSpPr>
          <p:nvPr>
            <p:ph idx="1"/>
          </p:nvPr>
        </p:nvSpPr>
        <p:spPr/>
        <p:txBody>
          <a:bodyPr/>
          <a:lstStyle/>
          <a:p>
            <a:r>
              <a:rPr lang="en-US" dirty="0" smtClean="0"/>
              <a:t>The </a:t>
            </a:r>
            <a:r>
              <a:rPr lang="en-US" dirty="0" err="1" smtClean="0"/>
              <a:t>tabindex</a:t>
            </a:r>
            <a:r>
              <a:rPr lang="en-US" dirty="0" smtClean="0"/>
              <a:t> HTML attribute controls the order in which form fields and hyperlinks are focused when repeatedly pressing the TAB key</a:t>
            </a:r>
          </a:p>
          <a:p>
            <a:pPr lvl="1"/>
            <a:r>
              <a:rPr lang="en-US" dirty="0" err="1" smtClean="0"/>
              <a:t>tabindex</a:t>
            </a:r>
            <a:r>
              <a:rPr lang="en-US" dirty="0" smtClean="0"/>
              <a:t>="0" (zero) - "natural" order</a:t>
            </a:r>
          </a:p>
          <a:p>
            <a:pPr lvl="1"/>
            <a:r>
              <a:rPr lang="en-US" dirty="0" smtClean="0"/>
              <a:t>If X &gt; Y, then elements with </a:t>
            </a:r>
            <a:r>
              <a:rPr lang="en-US" dirty="0" err="1" smtClean="0"/>
              <a:t>tabindex</a:t>
            </a:r>
            <a:r>
              <a:rPr lang="en-US" dirty="0" smtClean="0"/>
              <a:t>="X" are iterated before elements with </a:t>
            </a:r>
            <a:r>
              <a:rPr lang="en-US" dirty="0" err="1" smtClean="0"/>
              <a:t>tabindex</a:t>
            </a:r>
            <a:r>
              <a:rPr lang="en-US" dirty="0" smtClean="0"/>
              <a:t>="Y"</a:t>
            </a:r>
          </a:p>
          <a:p>
            <a:pPr lvl="1"/>
            <a:r>
              <a:rPr lang="en-US" dirty="0" smtClean="0"/>
              <a:t>Elements with negative </a:t>
            </a:r>
            <a:r>
              <a:rPr lang="en-US" dirty="0" err="1" smtClean="0"/>
              <a:t>tabindex</a:t>
            </a:r>
            <a:r>
              <a:rPr lang="en-US" dirty="0" smtClean="0"/>
              <a:t> are skipped, however, this is not defined in the standard</a:t>
            </a:r>
          </a:p>
          <a:p>
            <a:endParaRPr lang="en-US" dirty="0"/>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69</a:t>
            </a:fld>
            <a:endParaRPr lang="en-US" dirty="0"/>
          </a:p>
        </p:txBody>
      </p:sp>
      <p:sp>
        <p:nvSpPr>
          <p:cNvPr id="7" name="Rectangle 4"/>
          <p:cNvSpPr>
            <a:spLocks noChangeArrowheads="1"/>
          </p:cNvSpPr>
          <p:nvPr/>
        </p:nvSpPr>
        <p:spPr bwMode="auto">
          <a:xfrm>
            <a:off x="2208213" y="5715001"/>
            <a:ext cx="7848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&lt;input type="text" tabindex="10" /&gt;</a:t>
            </a:r>
          </a:p>
        </p:txBody>
      </p:sp>
    </p:spTree>
    <p:extLst>
      <p:ext uri="{BB962C8B-B14F-4D97-AF65-F5344CB8AC3E}">
        <p14:creationId xmlns:p14="http://schemas.microsoft.com/office/powerpoint/2010/main" val="33463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a:t>
            </a:r>
            <a:endParaRPr lang="en-US" dirty="0"/>
          </a:p>
        </p:txBody>
      </p:sp>
      <p:sp>
        <p:nvSpPr>
          <p:cNvPr id="5" name="Rectangle 4"/>
          <p:cNvSpPr/>
          <p:nvPr/>
        </p:nvSpPr>
        <p:spPr>
          <a:xfrm>
            <a:off x="838200" y="843240"/>
            <a:ext cx="3421129" cy="369332"/>
          </a:xfrm>
          <a:prstGeom prst="rect">
            <a:avLst/>
          </a:prstGeom>
        </p:spPr>
        <p:txBody>
          <a:bodyPr wrap="none">
            <a:spAutoFit/>
          </a:bodyPr>
          <a:lstStyle/>
          <a:p>
            <a:pPr>
              <a:defRPr/>
            </a:pPr>
            <a:r>
              <a:rPr lang="en-US" u="sng" dirty="0">
                <a:latin typeface="Consolas" pitchFamily="49" charset="0"/>
                <a:cs typeface="Consolas" pitchFamily="49" charset="0"/>
              </a:rPr>
              <a:t>H</a:t>
            </a:r>
            <a:r>
              <a:rPr lang="en-US" dirty="0"/>
              <a:t>yper </a:t>
            </a:r>
            <a:r>
              <a:rPr lang="en-US" u="sng" dirty="0">
                <a:latin typeface="Consolas" pitchFamily="49" charset="0"/>
                <a:cs typeface="Consolas" pitchFamily="49" charset="0"/>
              </a:rPr>
              <a:t>T</a:t>
            </a:r>
            <a:r>
              <a:rPr lang="en-US" dirty="0"/>
              <a:t>ext </a:t>
            </a:r>
            <a:r>
              <a:rPr lang="en-US" u="sng" dirty="0">
                <a:latin typeface="Consolas" pitchFamily="49" charset="0"/>
                <a:cs typeface="Consolas" pitchFamily="49" charset="0"/>
              </a:rPr>
              <a:t>M</a:t>
            </a:r>
            <a:r>
              <a:rPr lang="en-US" dirty="0"/>
              <a:t>arkup </a:t>
            </a:r>
            <a:r>
              <a:rPr lang="en-US" u="sng" dirty="0">
                <a:latin typeface="Consolas" pitchFamily="49" charset="0"/>
                <a:cs typeface="Consolas" pitchFamily="49" charset="0"/>
              </a:rPr>
              <a:t>L</a:t>
            </a:r>
            <a:r>
              <a:rPr lang="en-US" dirty="0"/>
              <a:t>anguage</a:t>
            </a:r>
          </a:p>
        </p:txBody>
      </p:sp>
      <p:sp>
        <p:nvSpPr>
          <p:cNvPr id="6" name="Rectangle 5"/>
          <p:cNvSpPr/>
          <p:nvPr/>
        </p:nvSpPr>
        <p:spPr>
          <a:xfrm>
            <a:off x="1351722" y="5180571"/>
            <a:ext cx="9488556" cy="501676"/>
          </a:xfrm>
          <a:prstGeom prst="rect">
            <a:avLst/>
          </a:prstGeom>
        </p:spPr>
        <p:txBody>
          <a:bodyPr wrap="square">
            <a:spAutoFit/>
          </a:bodyPr>
          <a:lstStyle/>
          <a:p>
            <a:pPr>
              <a:lnSpc>
                <a:spcPct val="95000"/>
              </a:lnSpc>
              <a:defRPr/>
            </a:pPr>
            <a:r>
              <a:rPr lang="en-US" sz="2800" dirty="0"/>
              <a:t>An HTML file must </a:t>
            </a:r>
            <a:r>
              <a:rPr lang="en-US" sz="2800" dirty="0" smtClean="0"/>
              <a:t>have </a:t>
            </a:r>
            <a:r>
              <a:rPr lang="en-US" sz="2800" b="1" dirty="0" smtClean="0">
                <a:solidFill>
                  <a:srgbClr val="FFC000"/>
                </a:solidFill>
                <a:latin typeface="Consolas" pitchFamily="49" charset="0"/>
              </a:rPr>
              <a:t>.</a:t>
            </a:r>
            <a:r>
              <a:rPr lang="en-US" sz="2800" b="1" noProof="1" smtClean="0">
                <a:solidFill>
                  <a:srgbClr val="FFC000"/>
                </a:solidFill>
                <a:latin typeface="Consolas" pitchFamily="49" charset="0"/>
              </a:rPr>
              <a:t>htm</a:t>
            </a:r>
            <a:r>
              <a:rPr lang="en-US" sz="2800" b="1" dirty="0" smtClean="0">
                <a:solidFill>
                  <a:srgbClr val="FFC000"/>
                </a:solidFill>
              </a:rPr>
              <a:t> </a:t>
            </a:r>
            <a:r>
              <a:rPr lang="en-US" sz="2800" dirty="0"/>
              <a:t>or </a:t>
            </a:r>
            <a:r>
              <a:rPr lang="en-US" sz="2800" b="1" dirty="0">
                <a:solidFill>
                  <a:srgbClr val="FFC000"/>
                </a:solidFill>
                <a:latin typeface="Consolas" pitchFamily="49" charset="0"/>
              </a:rPr>
              <a:t>.html</a:t>
            </a:r>
            <a:r>
              <a:rPr lang="en-US" sz="2800" dirty="0"/>
              <a:t> file extension</a:t>
            </a:r>
          </a:p>
        </p:txBody>
      </p:sp>
      <p:sp>
        <p:nvSpPr>
          <p:cNvPr id="7" name="Rectangle 6"/>
          <p:cNvSpPr/>
          <p:nvPr/>
        </p:nvSpPr>
        <p:spPr>
          <a:xfrm>
            <a:off x="1351722" y="2279758"/>
            <a:ext cx="9488556" cy="501676"/>
          </a:xfrm>
          <a:prstGeom prst="rect">
            <a:avLst/>
          </a:prstGeom>
        </p:spPr>
        <p:txBody>
          <a:bodyPr wrap="square">
            <a:spAutoFit/>
          </a:bodyPr>
          <a:lstStyle/>
          <a:p>
            <a:pPr>
              <a:lnSpc>
                <a:spcPct val="95000"/>
              </a:lnSpc>
              <a:defRPr/>
            </a:pPr>
            <a:r>
              <a:rPr lang="en-US" sz="2800" dirty="0" smtClean="0"/>
              <a:t>To create HTML file we need….</a:t>
            </a:r>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74" y="3032326"/>
            <a:ext cx="1365090" cy="1365090"/>
          </a:xfrm>
          <a:prstGeom prst="rect">
            <a:avLst/>
          </a:prstGeom>
        </p:spPr>
      </p:pic>
      <p:sp>
        <p:nvSpPr>
          <p:cNvPr id="9" name="Rectangle 8"/>
          <p:cNvSpPr/>
          <p:nvPr/>
        </p:nvSpPr>
        <p:spPr>
          <a:xfrm>
            <a:off x="2548764" y="2928676"/>
            <a:ext cx="6171166" cy="911019"/>
          </a:xfrm>
          <a:prstGeom prst="rect">
            <a:avLst/>
          </a:prstGeom>
        </p:spPr>
        <p:txBody>
          <a:bodyPr wrap="square">
            <a:spAutoFit/>
          </a:bodyPr>
          <a:lstStyle/>
          <a:p>
            <a:pPr>
              <a:lnSpc>
                <a:spcPct val="95000"/>
              </a:lnSpc>
              <a:defRPr/>
            </a:pPr>
            <a:r>
              <a:rPr lang="en-US" sz="2800" dirty="0" smtClean="0"/>
              <a:t>1. Editor – software used to write and modify code.</a:t>
            </a:r>
            <a:endParaRPr lang="en-US"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375" y="2875222"/>
            <a:ext cx="1572389" cy="1572389"/>
          </a:xfrm>
          <a:prstGeom prst="rect">
            <a:avLst/>
          </a:prstGeom>
        </p:spPr>
      </p:pic>
      <p:sp>
        <p:nvSpPr>
          <p:cNvPr id="11" name="Rectangle 10"/>
          <p:cNvSpPr/>
          <p:nvPr/>
        </p:nvSpPr>
        <p:spPr>
          <a:xfrm>
            <a:off x="2548764" y="2946601"/>
            <a:ext cx="6232869" cy="1320361"/>
          </a:xfrm>
          <a:prstGeom prst="rect">
            <a:avLst/>
          </a:prstGeom>
        </p:spPr>
        <p:txBody>
          <a:bodyPr wrap="square">
            <a:spAutoFit/>
          </a:bodyPr>
          <a:lstStyle/>
          <a:p>
            <a:pPr>
              <a:lnSpc>
                <a:spcPct val="95000"/>
              </a:lnSpc>
              <a:defRPr/>
            </a:pPr>
            <a:r>
              <a:rPr lang="en-US" sz="2800" dirty="0" smtClean="0"/>
              <a:t>2. Executor – software used to execute and show the output of code. Like..</a:t>
            </a:r>
            <a:endParaRPr lang="en-US" sz="2800" dirty="0"/>
          </a:p>
        </p:txBody>
      </p:sp>
      <p:sp>
        <p:nvSpPr>
          <p:cNvPr id="13" name="Rectangle 12"/>
          <p:cNvSpPr/>
          <p:nvPr/>
        </p:nvSpPr>
        <p:spPr>
          <a:xfrm>
            <a:off x="2548764" y="3765286"/>
            <a:ext cx="6171166" cy="501676"/>
          </a:xfrm>
          <a:prstGeom prst="rect">
            <a:avLst/>
          </a:prstGeom>
        </p:spPr>
        <p:txBody>
          <a:bodyPr wrap="square">
            <a:spAutoFit/>
          </a:bodyPr>
          <a:lstStyle/>
          <a:p>
            <a:pPr>
              <a:lnSpc>
                <a:spcPct val="95000"/>
              </a:lnSpc>
              <a:defRPr/>
            </a:pPr>
            <a:r>
              <a:rPr lang="en-US" sz="2800" dirty="0" smtClean="0"/>
              <a:t>Like…</a:t>
            </a:r>
            <a:endParaRPr lang="en-US" sz="2800" dirty="0"/>
          </a:p>
        </p:txBody>
      </p:sp>
      <p:sp>
        <p:nvSpPr>
          <p:cNvPr id="14" name="Rectangle 13"/>
          <p:cNvSpPr/>
          <p:nvPr/>
        </p:nvSpPr>
        <p:spPr>
          <a:xfrm>
            <a:off x="3074505" y="4266962"/>
            <a:ext cx="3937930" cy="618631"/>
          </a:xfrm>
          <a:prstGeom prst="rect">
            <a:avLst/>
          </a:prstGeom>
        </p:spPr>
        <p:txBody>
          <a:bodyPr wrap="square">
            <a:spAutoFit/>
          </a:bodyPr>
          <a:lstStyle/>
          <a:p>
            <a:pPr lvl="1">
              <a:lnSpc>
                <a:spcPct val="95000"/>
              </a:lnSpc>
              <a:defRPr/>
            </a:pPr>
            <a:r>
              <a:rPr lang="en-US" noProof="1"/>
              <a:t>NotePad, NotePad </a:t>
            </a:r>
            <a:r>
              <a:rPr lang="en-US" noProof="1" smtClean="0"/>
              <a:t>++, EditPlus etc. </a:t>
            </a:r>
            <a:endParaRPr lang="en-US" noProof="1"/>
          </a:p>
        </p:txBody>
      </p:sp>
      <p:sp>
        <p:nvSpPr>
          <p:cNvPr id="15" name="Rectangle 14"/>
          <p:cNvSpPr/>
          <p:nvPr/>
        </p:nvSpPr>
        <p:spPr>
          <a:xfrm>
            <a:off x="3074505" y="4263107"/>
            <a:ext cx="3937930" cy="618631"/>
          </a:xfrm>
          <a:prstGeom prst="rect">
            <a:avLst/>
          </a:prstGeom>
        </p:spPr>
        <p:txBody>
          <a:bodyPr wrap="square">
            <a:spAutoFit/>
          </a:bodyPr>
          <a:lstStyle/>
          <a:p>
            <a:pPr lvl="1">
              <a:lnSpc>
                <a:spcPct val="95000"/>
              </a:lnSpc>
              <a:defRPr/>
            </a:pPr>
            <a:r>
              <a:rPr lang="en-US" noProof="1" smtClean="0"/>
              <a:t>Internet Explorer, Mozilla Firefox, Opera, Nescape etc..</a:t>
            </a:r>
            <a:endParaRPr lang="en-US" noProof="1"/>
          </a:p>
        </p:txBody>
      </p:sp>
    </p:spTree>
    <p:extLst>
      <p:ext uri="{BB962C8B-B14F-4D97-AF65-F5344CB8AC3E}">
        <p14:creationId xmlns:p14="http://schemas.microsoft.com/office/powerpoint/2010/main" val="257023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0.03425 1.48148E-6 L 0.14362 0.00741 L 0.14454 0.12662 L 0.02357 0.12662 " pathEditMode="relative" rAng="0" ptsTypes="AAAA">
                                      <p:cBhvr>
                                        <p:cTn id="8" dur="2000" fill="hold"/>
                                        <p:tgtEl>
                                          <p:spTgt spid="5"/>
                                        </p:tgtEl>
                                        <p:attrNameLst>
                                          <p:attrName>ppt_x</p:attrName>
                                          <p:attrName>ppt_y</p:attrName>
                                        </p:attrNameLst>
                                      </p:cBhvr>
                                      <p:rCtr x="4974" y="6319"/>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8"/>
                                        </p:tgtEl>
                                        <p:attrNameLst>
                                          <p:attrName>ppt_x</p:attrName>
                                        </p:attrNameLst>
                                      </p:cBhvr>
                                      <p:tavLst>
                                        <p:tav tm="0">
                                          <p:val>
                                            <p:strVal val="ppt_x"/>
                                          </p:val>
                                        </p:tav>
                                        <p:tav tm="100000">
                                          <p:val>
                                            <p:strVal val="ppt_x"/>
                                          </p:val>
                                        </p:tav>
                                      </p:tavLst>
                                    </p:anim>
                                    <p:anim calcmode="lin" valueType="num">
                                      <p:cBhvr additive="base">
                                        <p:cTn id="47" dur="500"/>
                                        <p:tgtEl>
                                          <p:spTgt spid="8"/>
                                        </p:tgtEl>
                                        <p:attrNameLst>
                                          <p:attrName>ppt_y</p:attrName>
                                        </p:attrNameLst>
                                      </p:cBhvr>
                                      <p:tavLst>
                                        <p:tav tm="0">
                                          <p:val>
                                            <p:strVal val="ppt_y"/>
                                          </p:val>
                                        </p:tav>
                                        <p:tav tm="100000">
                                          <p:val>
                                            <p:strVal val="1+ppt_h/2"/>
                                          </p:val>
                                        </p:tav>
                                      </p:tavLst>
                                    </p:anim>
                                    <p:set>
                                      <p:cBhvr>
                                        <p:cTn id="48" dur="1" fill="hold">
                                          <p:stCondLst>
                                            <p:cond delay="499"/>
                                          </p:stCondLst>
                                        </p:cTn>
                                        <p:tgtEl>
                                          <p:spTgt spid="8"/>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ppt_x"/>
                                          </p:val>
                                        </p:tav>
                                      </p:tavLst>
                                    </p:anim>
                                    <p:anim calcmode="lin" valueType="num">
                                      <p:cBhvr additive="base">
                                        <p:cTn id="51" dur="500"/>
                                        <p:tgtEl>
                                          <p:spTgt spid="9"/>
                                        </p:tgtEl>
                                        <p:attrNameLst>
                                          <p:attrName>ppt_y</p:attrName>
                                        </p:attrNameLst>
                                      </p:cBhvr>
                                      <p:tavLst>
                                        <p:tav tm="0">
                                          <p:val>
                                            <p:strVal val="ppt_y"/>
                                          </p:val>
                                        </p:tav>
                                        <p:tav tm="100000">
                                          <p:val>
                                            <p:strVal val="1+ppt_h/2"/>
                                          </p:val>
                                        </p:tav>
                                      </p:tavLst>
                                    </p:anim>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grpId="1" nodeType="withEffect">
                                  <p:stCondLst>
                                    <p:cond delay="0"/>
                                  </p:stCondLst>
                                  <p:childTnLst>
                                    <p:anim calcmode="lin" valueType="num">
                                      <p:cBhvr additive="base">
                                        <p:cTn id="54" dur="500"/>
                                        <p:tgtEl>
                                          <p:spTgt spid="14"/>
                                        </p:tgtEl>
                                        <p:attrNameLst>
                                          <p:attrName>ppt_x</p:attrName>
                                        </p:attrNameLst>
                                      </p:cBhvr>
                                      <p:tavLst>
                                        <p:tav tm="0">
                                          <p:val>
                                            <p:strVal val="ppt_x"/>
                                          </p:val>
                                        </p:tav>
                                        <p:tav tm="100000">
                                          <p:val>
                                            <p:strVal val="ppt_x"/>
                                          </p:val>
                                        </p:tav>
                                      </p:tavLst>
                                    </p:anim>
                                    <p:anim calcmode="lin" valueType="num">
                                      <p:cBhvr additive="base">
                                        <p:cTn id="55" dur="500"/>
                                        <p:tgtEl>
                                          <p:spTgt spid="14"/>
                                        </p:tgtEl>
                                        <p:attrNameLst>
                                          <p:attrName>ppt_y</p:attrName>
                                        </p:attrNameLst>
                                      </p:cBhvr>
                                      <p:tavLst>
                                        <p:tav tm="0">
                                          <p:val>
                                            <p:strVal val="ppt_y"/>
                                          </p:val>
                                        </p:tav>
                                        <p:tav tm="100000">
                                          <p:val>
                                            <p:strVal val="1+ppt_h/2"/>
                                          </p:val>
                                        </p:tav>
                                      </p:tavLst>
                                    </p:anim>
                                    <p:set>
                                      <p:cBhvr>
                                        <p:cTn id="56" dur="1" fill="hold">
                                          <p:stCondLst>
                                            <p:cond delay="499"/>
                                          </p:stCondLst>
                                        </p:cTn>
                                        <p:tgtEl>
                                          <p:spTgt spid="14"/>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13"/>
                                        </p:tgtEl>
                                        <p:attrNameLst>
                                          <p:attrName>ppt_x</p:attrName>
                                        </p:attrNameLst>
                                      </p:cBhvr>
                                      <p:tavLst>
                                        <p:tav tm="0">
                                          <p:val>
                                            <p:strVal val="ppt_x"/>
                                          </p:val>
                                        </p:tav>
                                        <p:tav tm="100000">
                                          <p:val>
                                            <p:strVal val="ppt_x"/>
                                          </p:val>
                                        </p:tav>
                                      </p:tavLst>
                                    </p:anim>
                                    <p:anim calcmode="lin" valueType="num">
                                      <p:cBhvr additive="base">
                                        <p:cTn id="59" dur="500"/>
                                        <p:tgtEl>
                                          <p:spTgt spid="13"/>
                                        </p:tgtEl>
                                        <p:attrNameLst>
                                          <p:attrName>ppt_y</p:attrName>
                                        </p:attrNameLst>
                                      </p:cBhvr>
                                      <p:tavLst>
                                        <p:tav tm="0">
                                          <p:val>
                                            <p:strVal val="ppt_y"/>
                                          </p:val>
                                        </p:tav>
                                        <p:tav tm="100000">
                                          <p:val>
                                            <p:strVal val="1+ppt_h/2"/>
                                          </p:val>
                                        </p:tav>
                                      </p:tavLst>
                                    </p:anim>
                                    <p:set>
                                      <p:cBhvr>
                                        <p:cTn id="60" dur="1" fill="hold">
                                          <p:stCondLst>
                                            <p:cond delay="499"/>
                                          </p:stCondLst>
                                        </p:cTn>
                                        <p:tgtEl>
                                          <p:spTgt spid="13"/>
                                        </p:tgtEl>
                                        <p:attrNameLst>
                                          <p:attrName>style.visibility</p:attrName>
                                        </p:attrNameLst>
                                      </p:cBhvr>
                                      <p:to>
                                        <p:strVal val="hidden"/>
                                      </p:to>
                                    </p:set>
                                  </p:childTnLst>
                                </p:cTn>
                              </p:par>
                              <p:par>
                                <p:cTn id="61" presetID="2" presetClass="entr" presetSubtype="1"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9" grpId="0"/>
      <p:bldP spid="9" grpId="1"/>
      <p:bldP spid="11" grpId="0"/>
      <p:bldP spid="13" grpId="0"/>
      <p:bldP spid="13" grpId="1"/>
      <p:bldP spid="14" grpId="0"/>
      <p:bldP spid="14" grpId="1"/>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2133600" y="4572001"/>
            <a:ext cx="7924800" cy="685800"/>
          </a:xfrm>
        </p:spPr>
        <p:txBody>
          <a:bodyPr>
            <a:normAutofit fontScale="90000"/>
          </a:bodyPr>
          <a:lstStyle/>
          <a:p>
            <a:r>
              <a:rPr lang="en-US" dirty="0" smtClean="0"/>
              <a:t>HTML Frames</a:t>
            </a:r>
            <a:endParaRPr lang="en-US" dirty="0"/>
          </a:p>
        </p:txBody>
      </p:sp>
      <p:sp>
        <p:nvSpPr>
          <p:cNvPr id="6" name="Subtitle 5"/>
          <p:cNvSpPr>
            <a:spLocks noGrp="1"/>
          </p:cNvSpPr>
          <p:nvPr>
            <p:ph type="subTitle" idx="1"/>
          </p:nvPr>
        </p:nvSpPr>
        <p:spPr>
          <a:xfrm>
            <a:off x="2133600" y="5298280"/>
            <a:ext cx="7924800" cy="569120"/>
          </a:xfrm>
        </p:spPr>
        <p:txBody>
          <a:bodyPr/>
          <a:lstStyle/>
          <a:p>
            <a:r>
              <a:rPr lang="en-US" noProof="1" smtClean="0">
                <a:latin typeface="Consolas" pitchFamily="49" charset="0"/>
                <a:cs typeface="Consolas" pitchFamily="49" charset="0"/>
              </a:rPr>
              <a:t>&lt;frameset&gt;</a:t>
            </a:r>
            <a:r>
              <a:rPr lang="en-US" noProof="1" smtClean="0"/>
              <a:t>, </a:t>
            </a:r>
            <a:r>
              <a:rPr lang="en-US" noProof="1" smtClean="0">
                <a:latin typeface="Consolas" pitchFamily="49" charset="0"/>
                <a:cs typeface="Consolas" pitchFamily="49" charset="0"/>
              </a:rPr>
              <a:t>&lt;frame&gt;</a:t>
            </a:r>
            <a:r>
              <a:rPr lang="en-US" noProof="1" smtClean="0"/>
              <a:t> and </a:t>
            </a:r>
            <a:r>
              <a:rPr lang="en-US" noProof="1" smtClean="0">
                <a:latin typeface="Consolas" pitchFamily="49" charset="0"/>
                <a:cs typeface="Consolas" pitchFamily="49" charset="0"/>
              </a:rPr>
              <a:t>&lt;iframe&gt;</a:t>
            </a:r>
            <a:endParaRPr lang="en-US" noProof="1">
              <a:latin typeface="Consolas" pitchFamily="49" charset="0"/>
              <a:cs typeface="Consolas" pitchFamily="49" charset="0"/>
            </a:endParaRPr>
          </a:p>
        </p:txBody>
      </p:sp>
      <p:pic>
        <p:nvPicPr>
          <p:cNvPr id="1026" name="Picture 2" descr="http://www.webdevelopersnotes.com/tutorials/adhtml/nfram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447800"/>
            <a:ext cx="3657600" cy="2438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www.geosignal.org/wmsclient/viewer/doc/img/framese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25448"/>
            <a:ext cx="3790950" cy="2438980"/>
          </a:xfrm>
          <a:prstGeom prst="rect">
            <a:avLst/>
          </a:prstGeom>
          <a:ln>
            <a:noFill/>
          </a:ln>
          <a:effectLst>
            <a:reflection blurRad="12700" stA="30000" endPos="30000" dist="5000" dir="5400000" sy="-100000" algn="bl" rotWithShape="0"/>
          </a:effectLst>
          <a:scene3d>
            <a:camera prst="perspectiveContrastingLeftFacing">
              <a:rot lat="123740" lon="1804826" rev="2156107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4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HTML Frames</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Frames provide a way to show multiple HTML documents in a single Web page</a:t>
            </a:r>
          </a:p>
          <a:p>
            <a:r>
              <a:rPr lang="en-US" dirty="0" smtClean="0"/>
              <a:t>The page can be split into separate views (frames) horizontally and vertically</a:t>
            </a:r>
          </a:p>
          <a:p>
            <a:r>
              <a:rPr lang="en-US" dirty="0" smtClean="0"/>
              <a:t>Frames were popular in the early ages of HTML development, but now their usage is rejected</a:t>
            </a:r>
          </a:p>
          <a:p>
            <a:r>
              <a:rPr lang="en-US" dirty="0" smtClean="0"/>
              <a:t>Frames are not supported by all user agents (browsers, search engines, etc.)</a:t>
            </a:r>
          </a:p>
          <a:p>
            <a:pPr lvl="1"/>
            <a:r>
              <a:rPr lang="en-US" dirty="0" smtClean="0"/>
              <a:t>A &lt;</a:t>
            </a:r>
            <a:r>
              <a:rPr lang="en-US" noProof="1" smtClean="0"/>
              <a:t>noframes</a:t>
            </a:r>
            <a:r>
              <a:rPr lang="en-US" dirty="0" smtClean="0"/>
              <a:t>&gt; element is used to provide content for non-compatible agents.</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71</a:t>
            </a:fld>
            <a:endParaRPr lang="en-US" dirty="0">
              <a:solidFill>
                <a:schemeClr val="tx1"/>
              </a:solidFill>
            </a:endParaRPr>
          </a:p>
        </p:txBody>
      </p:sp>
    </p:spTree>
    <p:extLst>
      <p:ext uri="{BB962C8B-B14F-4D97-AF65-F5344CB8AC3E}">
        <p14:creationId xmlns:p14="http://schemas.microsoft.com/office/powerpoint/2010/main" val="225494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HTML Frames – Demo</a:t>
            </a:r>
            <a:endParaRPr lang="en-US" dirty="0">
              <a:solidFill>
                <a:schemeClr val="tx1"/>
              </a:solidFill>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72</a:t>
            </a:fld>
            <a:endParaRPr lang="en-US" dirty="0">
              <a:solidFill>
                <a:schemeClr val="tx1"/>
              </a:solidFill>
            </a:endParaRPr>
          </a:p>
        </p:txBody>
      </p:sp>
      <p:sp>
        <p:nvSpPr>
          <p:cNvPr id="5" name="Rectangle 3"/>
          <p:cNvSpPr>
            <a:spLocks noChangeArrowheads="1"/>
          </p:cNvSpPr>
          <p:nvPr/>
        </p:nvSpPr>
        <p:spPr bwMode="auto">
          <a:xfrm>
            <a:off x="2211388" y="1712893"/>
            <a:ext cx="7770812"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&lt;html&gt;</a:t>
            </a:r>
          </a:p>
          <a:p>
            <a:pPr eaLnBrk="0" hangingPunct="0">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&lt;head&gt;&lt;title&gt;Frames Example&lt;/title&gt;&lt;/head&gt;</a:t>
            </a:r>
          </a:p>
          <a:p>
            <a:pPr eaLnBrk="0" hangingPunct="0">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&lt;frameset cols="180px,*,150px"&gt;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&lt;frame src="left.html" /&gt;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&lt;frame src="middle.html" /&gt;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&lt;frame src="right.html" /&gt;</a:t>
            </a:r>
          </a:p>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&lt;/frameset&gt;</a:t>
            </a:r>
          </a:p>
          <a:p>
            <a:pPr eaLnBrk="0" hangingPunct="0">
              <a:spcBef>
                <a:spcPts val="1200"/>
              </a:spcBef>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6" name="Rectangle 6"/>
          <p:cNvSpPr>
            <a:spLocks noChangeArrowheads="1"/>
          </p:cNvSpPr>
          <p:nvPr/>
        </p:nvSpPr>
        <p:spPr bwMode="auto">
          <a:xfrm>
            <a:off x="7952874" y="1094872"/>
            <a:ext cx="2057400"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frames.html</a:t>
            </a:r>
            <a:endParaRPr lang="bg-BG" sz="2600" b="1" dirty="0">
              <a:effectLst>
                <a:outerShdw blurRad="38100" dist="38100" dir="2700000" algn="tl">
                  <a:srgbClr val="000000">
                    <a:alpha val="43137"/>
                  </a:srgbClr>
                </a:outerShdw>
              </a:effectLst>
              <a:latin typeface="Corbel"/>
            </a:endParaRPr>
          </a:p>
        </p:txBody>
      </p:sp>
      <p:sp>
        <p:nvSpPr>
          <p:cNvPr id="7" name="TextBox 6"/>
          <p:cNvSpPr txBox="1"/>
          <p:nvPr/>
        </p:nvSpPr>
        <p:spPr>
          <a:xfrm>
            <a:off x="2057400" y="5218094"/>
            <a:ext cx="8077200" cy="1066959"/>
          </a:xfrm>
          <a:prstGeom prst="rect">
            <a:avLst/>
          </a:prstGeom>
          <a:noFill/>
        </p:spPr>
        <p:txBody>
          <a:bodyPr wrap="square" rtlCol="0">
            <a:spAutoFit/>
          </a:bodyPr>
          <a:lstStyle/>
          <a:p>
            <a:pPr marL="360363" indent="-360363">
              <a:lnSpc>
                <a:spcPts val="3800"/>
              </a:lnSpc>
              <a:spcBef>
                <a:spcPts val="600"/>
              </a:spcBef>
              <a:spcAft>
                <a:spcPts val="600"/>
              </a:spcAft>
              <a:buClr>
                <a:schemeClr val="accent5">
                  <a:lumMod val="40000"/>
                  <a:lumOff val="60000"/>
                </a:schemeClr>
              </a:buClr>
              <a:buSzPct val="70000"/>
              <a:buFont typeface="Wingdings 2" pitchFamily="18" charset="2"/>
              <a:buChar char=""/>
            </a:pPr>
            <a:r>
              <a:rPr lang="en-US" sz="3200" b="1" dirty="0">
                <a:effectLst>
                  <a:outerShdw blurRad="38100" dist="38100" dir="2700000" algn="tl">
                    <a:srgbClr val="000000">
                      <a:alpha val="43137"/>
                    </a:srgbClr>
                  </a:outerShdw>
                </a:effectLst>
              </a:rPr>
              <a:t>Note the target attribute applied to the </a:t>
            </a:r>
            <a:r>
              <a:rPr lang="en-US" sz="3200" b="1" dirty="0">
                <a:effectLst>
                  <a:outerShdw blurRad="38100" dist="38100" dir="2700000" algn="tl">
                    <a:srgbClr val="000000">
                      <a:alpha val="43137"/>
                    </a:srgbClr>
                  </a:outerShdw>
                </a:effectLst>
                <a:latin typeface="Consolas" pitchFamily="49" charset="0"/>
                <a:cs typeface="Consolas" pitchFamily="49" charset="0"/>
              </a:rPr>
              <a:t>&lt;a&gt;</a:t>
            </a:r>
            <a:r>
              <a:rPr lang="en-US" sz="3200" b="1" dirty="0">
                <a:effectLst>
                  <a:outerShdw blurRad="38100" dist="38100" dir="2700000" algn="tl">
                    <a:srgbClr val="000000">
                      <a:alpha val="43137"/>
                    </a:srgbClr>
                  </a:outerShdw>
                </a:effectLst>
              </a:rPr>
              <a:t> elements in the left frame.</a:t>
            </a:r>
          </a:p>
        </p:txBody>
      </p:sp>
    </p:spTree>
    <p:extLst>
      <p:ext uri="{BB962C8B-B14F-4D97-AF65-F5344CB8AC3E}">
        <p14:creationId xmlns:p14="http://schemas.microsoft.com/office/powerpoint/2010/main" val="41885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Inline Frames: </a:t>
            </a:r>
            <a:r>
              <a:rPr lang="en-US" noProof="1" smtClean="0">
                <a:solidFill>
                  <a:schemeClr val="tx1"/>
                </a:solidFill>
                <a:latin typeface="Consolas" pitchFamily="49" charset="0"/>
                <a:cs typeface="Consolas" pitchFamily="49" charset="0"/>
              </a:rPr>
              <a:t>&lt;iframe&gt;</a:t>
            </a:r>
            <a:endParaRPr lang="en-US" noProof="1">
              <a:solidFill>
                <a:schemeClr val="tx1"/>
              </a:solidFill>
              <a:latin typeface="Consolas" pitchFamily="49" charset="0"/>
              <a:cs typeface="Consolas" pitchFamily="49" charset="0"/>
            </a:endParaRPr>
          </a:p>
        </p:txBody>
      </p:sp>
      <p:sp>
        <p:nvSpPr>
          <p:cNvPr id="3" name="Content Placeholder 2"/>
          <p:cNvSpPr>
            <a:spLocks noGrp="1"/>
          </p:cNvSpPr>
          <p:nvPr>
            <p:ph idx="1"/>
          </p:nvPr>
        </p:nvSpPr>
        <p:spPr/>
        <p:txBody>
          <a:bodyPr/>
          <a:lstStyle/>
          <a:p>
            <a:r>
              <a:rPr lang="en-US" dirty="0" smtClean="0"/>
              <a:t>Inline frames provide a way to show one website inside another website:</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73</a:t>
            </a:fld>
            <a:endParaRPr lang="en-US" dirty="0">
              <a:solidFill>
                <a:schemeClr val="tx1"/>
              </a:solidFill>
            </a:endParaRPr>
          </a:p>
        </p:txBody>
      </p:sp>
      <p:sp>
        <p:nvSpPr>
          <p:cNvPr id="5" name="Rectangle 3"/>
          <p:cNvSpPr>
            <a:spLocks noChangeArrowheads="1"/>
          </p:cNvSpPr>
          <p:nvPr/>
        </p:nvSpPr>
        <p:spPr bwMode="auto">
          <a:xfrm>
            <a:off x="2211388" y="3099138"/>
            <a:ext cx="7770812"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&lt;iframe name="iframeGoogle" width="600" height="400" src="http://www.google.com" frameborder="yes" scrolling="yes"&gt;&lt;/iframe&gt;</a:t>
            </a:r>
          </a:p>
        </p:txBody>
      </p:sp>
      <p:sp>
        <p:nvSpPr>
          <p:cNvPr id="6" name="Rectangle 6"/>
          <p:cNvSpPr>
            <a:spLocks noChangeArrowheads="1"/>
          </p:cNvSpPr>
          <p:nvPr/>
        </p:nvSpPr>
        <p:spPr bwMode="auto">
          <a:xfrm>
            <a:off x="6781800" y="2514600"/>
            <a:ext cx="3179135" cy="545790"/>
          </a:xfrm>
          <a:prstGeom prst="rect">
            <a:avLst/>
          </a:prstGeom>
        </p:spPr>
        <p:txBody>
          <a:bodyPr wrap="square">
            <a:spAutoFit/>
          </a:bodyPr>
          <a:lstStyle/>
          <a:p>
            <a:pPr marL="282575" indent="-282575" algn="r" eaLnBrk="0" hangingPunct="0">
              <a:lnSpc>
                <a:spcPts val="3800"/>
              </a:lnSpc>
              <a:buClr>
                <a:srgbClr val="46A6BD">
                  <a:lumMod val="40000"/>
                  <a:lumOff val="60000"/>
                </a:srgbClr>
              </a:buClr>
              <a:buSzPct val="70000"/>
              <a:tabLst>
                <a:tab pos="282575" algn="l"/>
              </a:tabLst>
              <a:defRPr/>
            </a:pPr>
            <a:r>
              <a:rPr lang="en-US" sz="2600" b="1" dirty="0">
                <a:effectLst>
                  <a:outerShdw blurRad="38100" dist="38100" dir="2700000" algn="tl">
                    <a:srgbClr val="000000">
                      <a:alpha val="43137"/>
                    </a:srgbClr>
                  </a:outerShdw>
                </a:effectLst>
                <a:latin typeface="Corbel"/>
              </a:rPr>
              <a:t>iframe-demo.html</a:t>
            </a:r>
            <a:endParaRPr lang="bg-BG" sz="2600" b="1" dirty="0">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16418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209800"/>
            <a:ext cx="8229600" cy="1524000"/>
          </a:xfrm>
        </p:spPr>
        <p:txBody>
          <a:bodyPr/>
          <a:lstStyle/>
          <a:p>
            <a:r>
              <a:rPr lang="en-US" dirty="0" smtClean="0"/>
              <a:t>Cascading Style Sheets (CSS)</a:t>
            </a:r>
            <a:endParaRPr lang="en-US" dirty="0"/>
          </a:p>
        </p:txBody>
      </p:sp>
      <p:pic>
        <p:nvPicPr>
          <p:cNvPr id="80898" name="Picture 2" descr="http://www.dlocc.com/articles/wp-content/uploads/2009/12/cs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53367">
            <a:off x="7985332" y="560673"/>
            <a:ext cx="1338789" cy="1338790"/>
          </a:xfrm>
          <a:prstGeom prst="rect">
            <a:avLst/>
          </a:prstGeom>
          <a:noFill/>
        </p:spPr>
      </p:pic>
      <p:pic>
        <p:nvPicPr>
          <p:cNvPr id="80900" name="Picture 4" descr="http://www.iconspedia.com/uploads/1238117267184726349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748391">
            <a:off x="4226318" y="385160"/>
            <a:ext cx="1748902" cy="1748902"/>
          </a:xfrm>
          <a:prstGeom prst="rect">
            <a:avLst/>
          </a:prstGeom>
          <a:noFill/>
        </p:spPr>
      </p:pic>
      <p:pic>
        <p:nvPicPr>
          <p:cNvPr id="80902" name="Picture 6" descr="http://www.cssnewbie.com/wp-content/uploads/2008/02/css-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5419" y="4724400"/>
            <a:ext cx="3657600" cy="1636776"/>
          </a:xfrm>
          <a:prstGeom prst="rect">
            <a:avLst/>
          </a:prstGeom>
          <a:noFill/>
          <a:ln>
            <a:noFill/>
          </a:ln>
          <a:effectLst>
            <a:glow rad="139700">
              <a:schemeClr val="accent6">
                <a:satMod val="175000"/>
                <a:alpha val="40000"/>
              </a:schemeClr>
            </a:glow>
          </a:effectLst>
        </p:spPr>
      </p:pic>
      <p:sp>
        <p:nvSpPr>
          <p:cNvPr id="3" name="Text Placeholder 2"/>
          <p:cNvSpPr>
            <a:spLocks noGrp="1"/>
          </p:cNvSpPr>
          <p:nvPr>
            <p:ph type="body" sz="quarter" idx="10"/>
          </p:nvPr>
        </p:nvSpPr>
        <p:spPr/>
        <p:txBody>
          <a:bodyPr/>
          <a:lstStyle/>
          <a:p>
            <a:endParaRPr lang="bg-BG"/>
          </a:p>
        </p:txBody>
      </p:sp>
      <p:sp>
        <p:nvSpPr>
          <p:cNvPr id="7" name="Text Placeholder 6"/>
          <p:cNvSpPr>
            <a:spLocks noGrp="1"/>
          </p:cNvSpPr>
          <p:nvPr>
            <p:ph type="body" sz="quarter" idx="11"/>
          </p:nvPr>
        </p:nvSpPr>
        <p:spPr>
          <a:xfrm>
            <a:off x="609601" y="5757446"/>
            <a:ext cx="184731" cy="341632"/>
          </a:xfrm>
        </p:spPr>
        <p:txBody>
          <a:bodyPr/>
          <a:lstStyle/>
          <a:p>
            <a:endParaRPr lang="bg-BG"/>
          </a:p>
        </p:txBody>
      </p:sp>
      <p:sp>
        <p:nvSpPr>
          <p:cNvPr id="8" name="Text Placeholder 7"/>
          <p:cNvSpPr>
            <a:spLocks noGrp="1"/>
          </p:cNvSpPr>
          <p:nvPr>
            <p:ph type="body" sz="quarter" idx="12"/>
          </p:nvPr>
        </p:nvSpPr>
        <p:spPr/>
        <p:txBody>
          <a:bodyPr/>
          <a:lstStyle/>
          <a:p>
            <a:endParaRPr lang="bg-BG"/>
          </a:p>
        </p:txBody>
      </p:sp>
    </p:spTree>
    <p:extLst>
      <p:ext uri="{BB962C8B-B14F-4D97-AF65-F5344CB8AC3E}">
        <p14:creationId xmlns:p14="http://schemas.microsoft.com/office/powerpoint/2010/main" val="39827090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1752600" y="1264444"/>
            <a:ext cx="8686800" cy="5715000"/>
          </a:xfrm>
        </p:spPr>
        <p:txBody>
          <a:bodyPr/>
          <a:lstStyle/>
          <a:p>
            <a:pPr>
              <a:lnSpc>
                <a:spcPct val="100000"/>
              </a:lnSpc>
            </a:pPr>
            <a:r>
              <a:rPr lang="en-US" dirty="0"/>
              <a:t>What is CSS?</a:t>
            </a:r>
          </a:p>
          <a:p>
            <a:pPr>
              <a:lnSpc>
                <a:spcPct val="100000"/>
              </a:lnSpc>
            </a:pPr>
            <a:r>
              <a:rPr lang="en-US" dirty="0"/>
              <a:t>Styling with Cascading Stylesheets (CSS)</a:t>
            </a:r>
          </a:p>
          <a:p>
            <a:pPr>
              <a:lnSpc>
                <a:spcPct val="100000"/>
              </a:lnSpc>
            </a:pPr>
            <a:r>
              <a:rPr lang="en-US" dirty="0"/>
              <a:t>Selectors and style definitions</a:t>
            </a:r>
          </a:p>
          <a:p>
            <a:pPr>
              <a:lnSpc>
                <a:spcPct val="100000"/>
              </a:lnSpc>
            </a:pPr>
            <a:r>
              <a:rPr lang="en-US" dirty="0"/>
              <a:t>Linking HTML and CSS</a:t>
            </a:r>
          </a:p>
          <a:p>
            <a:pPr>
              <a:lnSpc>
                <a:spcPct val="100000"/>
              </a:lnSpc>
            </a:pPr>
            <a:r>
              <a:rPr lang="en-US" dirty="0"/>
              <a:t>Fonts, Backgrounds, Borders</a:t>
            </a:r>
          </a:p>
          <a:p>
            <a:pPr>
              <a:lnSpc>
                <a:spcPct val="100000"/>
              </a:lnSpc>
            </a:pPr>
            <a:r>
              <a:rPr lang="en-US" dirty="0"/>
              <a:t>The Box Model</a:t>
            </a:r>
          </a:p>
          <a:p>
            <a:pPr>
              <a:lnSpc>
                <a:spcPct val="100000"/>
              </a:lnSpc>
            </a:pPr>
            <a:r>
              <a:rPr lang="en-US" dirty="0"/>
              <a:t>Alignment, Z-Index, Margin, Padding</a:t>
            </a:r>
          </a:p>
          <a:p>
            <a:pPr>
              <a:lnSpc>
                <a:spcPct val="100000"/>
              </a:lnSpc>
            </a:pPr>
            <a:r>
              <a:rPr lang="en-US" dirty="0"/>
              <a:t>Positioning and Floating Elements</a:t>
            </a:r>
          </a:p>
          <a:p>
            <a:pPr>
              <a:lnSpc>
                <a:spcPct val="100000"/>
              </a:lnSpc>
            </a:pPr>
            <a:r>
              <a:rPr lang="en-US" dirty="0"/>
              <a:t>Visibility, Display, Overflow</a:t>
            </a:r>
          </a:p>
          <a:p>
            <a:pPr>
              <a:lnSpc>
                <a:spcPct val="100000"/>
              </a:lnSpc>
            </a:pPr>
            <a:r>
              <a:rPr lang="en-US" dirty="0"/>
              <a:t>CSS Development Tools</a:t>
            </a:r>
          </a:p>
          <a:p>
            <a:pPr marL="541338" indent="-541338"/>
            <a:endParaRPr lang="en-US" dirty="0" smtClean="0">
              <a:solidFill>
                <a:srgbClr val="FAF7C8"/>
              </a:solidFill>
            </a:endParaRPr>
          </a:p>
          <a:p>
            <a:endParaRPr lang="en-US" dirty="0" smtClean="0">
              <a:solidFill>
                <a:srgbClr val="FAF7C8"/>
              </a:solidFill>
            </a:endParaRP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17988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defRPr/>
            </a:pPr>
            <a:r>
              <a:rPr lang="en-US" dirty="0" smtClean="0">
                <a:solidFill>
                  <a:schemeClr val="tx1"/>
                </a:solidFill>
              </a:rPr>
              <a:t>CSS</a:t>
            </a:r>
            <a:r>
              <a:rPr lang="en-US" smtClean="0">
                <a:solidFill>
                  <a:schemeClr val="tx1"/>
                </a:solidFill>
              </a:rPr>
              <a:t>: A </a:t>
            </a:r>
            <a:r>
              <a:rPr lang="en-US" dirty="0" smtClean="0">
                <a:solidFill>
                  <a:schemeClr val="tx1"/>
                </a:solidFill>
              </a:rPr>
              <a:t>New Philosophy</a:t>
            </a:r>
          </a:p>
        </p:txBody>
      </p:sp>
      <p:sp>
        <p:nvSpPr>
          <p:cNvPr id="976899" name="Rectangle 3"/>
          <p:cNvSpPr>
            <a:spLocks noGrp="1" noChangeArrowheads="1"/>
          </p:cNvSpPr>
          <p:nvPr>
            <p:ph idx="1"/>
          </p:nvPr>
        </p:nvSpPr>
        <p:spPr/>
        <p:txBody>
          <a:bodyPr/>
          <a:lstStyle/>
          <a:p>
            <a:pPr>
              <a:defRPr/>
            </a:pPr>
            <a:r>
              <a:rPr lang="en-US" dirty="0" smtClean="0"/>
              <a:t>Separate content from presentation!</a:t>
            </a:r>
          </a:p>
        </p:txBody>
      </p:sp>
      <p:sp>
        <p:nvSpPr>
          <p:cNvPr id="21"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solidFill>
                  <a:schemeClr val="tx1"/>
                </a:solidFill>
              </a:rPr>
              <a:pPr>
                <a:defRPr/>
              </a:pPr>
              <a:t>76</a:t>
            </a:fld>
            <a:endParaRPr lang="en-US" dirty="0">
              <a:solidFill>
                <a:schemeClr val="tx1"/>
              </a:solidFill>
            </a:endParaRPr>
          </a:p>
        </p:txBody>
      </p:sp>
      <p:sp>
        <p:nvSpPr>
          <p:cNvPr id="976900" name="Rectangle 4"/>
          <p:cNvSpPr>
            <a:spLocks noChangeArrowheads="1"/>
          </p:cNvSpPr>
          <p:nvPr/>
        </p:nvSpPr>
        <p:spPr bwMode="auto">
          <a:xfrm>
            <a:off x="3124200" y="3505200"/>
            <a:ext cx="1828800" cy="2590800"/>
          </a:xfrm>
          <a:prstGeom prst="rect">
            <a:avLst/>
          </a:prstGeom>
          <a:solidFill>
            <a:schemeClr val="accent5">
              <a:lumMod val="40000"/>
              <a:lumOff val="60000"/>
              <a:alpha val="30000"/>
            </a:schemeClr>
          </a:solidFill>
          <a:ln w="9525">
            <a:solidFill>
              <a:schemeClr val="accent5">
                <a:lumMod val="20000"/>
                <a:lumOff val="80000"/>
              </a:schemeClr>
            </a:solidFill>
            <a:miter lim="800000"/>
            <a:headEnd/>
            <a:tailEnd/>
          </a:ln>
          <a:effectLst/>
        </p:spPr>
        <p:txBody>
          <a:bodyPr wrap="none" anchor="ctr"/>
          <a:lstStyle/>
          <a:p>
            <a:pPr algn="ctr">
              <a:defRPr/>
            </a:pPr>
            <a:endParaRPr lang="bg-BG">
              <a:effectLst>
                <a:outerShdw blurRad="38100" dist="38100" dir="2700000" algn="tl">
                  <a:srgbClr val="FFFFFF"/>
                </a:outerShdw>
              </a:effectLst>
            </a:endParaRPr>
          </a:p>
        </p:txBody>
      </p:sp>
      <p:sp>
        <p:nvSpPr>
          <p:cNvPr id="976901" name="Text Box 5"/>
          <p:cNvSpPr txBox="1">
            <a:spLocks noChangeArrowheads="1"/>
          </p:cNvSpPr>
          <p:nvPr/>
        </p:nvSpPr>
        <p:spPr bwMode="auto">
          <a:xfrm>
            <a:off x="3200400" y="3581401"/>
            <a:ext cx="1676400" cy="2739211"/>
          </a:xfrm>
          <a:prstGeom prst="rect">
            <a:avLst/>
          </a:prstGeom>
          <a:noFill/>
          <a:ln w="9525">
            <a:noFill/>
            <a:miter lim="800000"/>
            <a:headEnd/>
            <a:tailEnd/>
          </a:ln>
          <a:effectLst/>
        </p:spPr>
        <p:txBody>
          <a:bodyPr>
            <a:spAutoFit/>
          </a:bodyPr>
          <a:lstStyle/>
          <a:p>
            <a:pPr eaLnBrk="1" hangingPunct="1">
              <a:lnSpc>
                <a:spcPct val="100000"/>
              </a:lnSpc>
              <a:spcBef>
                <a:spcPct val="50000"/>
              </a:spcBef>
              <a:defRPr/>
            </a:pPr>
            <a:r>
              <a:rPr lang="en-US" sz="800" b="1" noProof="1">
                <a:effectLst>
                  <a:outerShdw blurRad="38100" dist="38100" dir="2700000" algn="tl">
                    <a:srgbClr val="000000">
                      <a:alpha val="43137"/>
                    </a:srgbClr>
                  </a:outerShdw>
                </a:effectLst>
              </a:rPr>
              <a:t>Title</a:t>
            </a:r>
          </a:p>
          <a:p>
            <a:pPr eaLnBrk="1" hangingPunct="1">
              <a:lnSpc>
                <a:spcPct val="100000"/>
              </a:lnSpc>
              <a:spcBef>
                <a:spcPct val="50000"/>
              </a:spcBef>
              <a:defRPr/>
            </a:pPr>
            <a:r>
              <a:rPr lang="en-US" sz="800" b="1" noProof="1">
                <a:effectLst>
                  <a:outerShdw blurRad="38100" dist="38100" dir="2700000" algn="tl">
                    <a:srgbClr val="000000">
                      <a:alpha val="43137"/>
                    </a:srgbClr>
                  </a:outerShdw>
                </a:effectLst>
              </a:rPr>
              <a:t>Lorem ipsum dolor sit amet, consectetuer adipiscing elit. Suspendisse at pede ut purus malesuada dictum. Donec vitae neque non magna aliquam dictum.</a:t>
            </a:r>
          </a:p>
          <a:p>
            <a:pPr eaLnBrk="1" hangingPunct="1">
              <a:lnSpc>
                <a:spcPct val="100000"/>
              </a:lnSpc>
              <a:spcBef>
                <a:spcPct val="50000"/>
              </a:spcBef>
              <a:buFontTx/>
              <a:buChar char="•"/>
              <a:defRPr/>
            </a:pPr>
            <a:r>
              <a:rPr lang="en-US" sz="800" b="1" noProof="1">
                <a:effectLst>
                  <a:outerShdw blurRad="38100" dist="38100" dir="2700000" algn="tl">
                    <a:srgbClr val="000000">
                      <a:alpha val="43137"/>
                    </a:srgbClr>
                  </a:outerShdw>
                </a:effectLst>
              </a:rPr>
              <a:t> Vestibulum et odio et ipsum</a:t>
            </a:r>
          </a:p>
          <a:p>
            <a:pPr eaLnBrk="1" hangingPunct="1">
              <a:lnSpc>
                <a:spcPct val="100000"/>
              </a:lnSpc>
              <a:spcBef>
                <a:spcPct val="50000"/>
              </a:spcBef>
              <a:buFontTx/>
              <a:buChar char="•"/>
              <a:defRPr/>
            </a:pPr>
            <a:r>
              <a:rPr lang="en-US" sz="800" b="1" noProof="1">
                <a:effectLst>
                  <a:outerShdw blurRad="38100" dist="38100" dir="2700000" algn="tl">
                    <a:srgbClr val="000000">
                      <a:alpha val="43137"/>
                    </a:srgbClr>
                  </a:outerShdw>
                </a:effectLst>
              </a:rPr>
              <a:t> accumsan accumsan. Morbi at</a:t>
            </a:r>
          </a:p>
          <a:p>
            <a:pPr eaLnBrk="1" hangingPunct="1">
              <a:lnSpc>
                <a:spcPct val="100000"/>
              </a:lnSpc>
              <a:spcBef>
                <a:spcPct val="50000"/>
              </a:spcBef>
              <a:buFontTx/>
              <a:buChar char="•"/>
              <a:defRPr/>
            </a:pPr>
            <a:r>
              <a:rPr lang="en-US" sz="800" b="1" noProof="1">
                <a:effectLst>
                  <a:outerShdw blurRad="38100" dist="38100" dir="2700000" algn="tl">
                    <a:srgbClr val="000000">
                      <a:alpha val="43137"/>
                    </a:srgbClr>
                  </a:outerShdw>
                </a:effectLst>
              </a:rPr>
              <a:t> arcu vel elit ultricies porta. Proin</a:t>
            </a:r>
          </a:p>
          <a:p>
            <a:pPr eaLnBrk="1" hangingPunct="1">
              <a:lnSpc>
                <a:spcPct val="100000"/>
              </a:lnSpc>
              <a:spcBef>
                <a:spcPct val="50000"/>
              </a:spcBef>
              <a:defRPr/>
            </a:pPr>
            <a:r>
              <a:rPr lang="en-US" sz="800" b="1" noProof="1">
                <a:effectLst>
                  <a:outerShdw blurRad="38100" dist="38100" dir="2700000" algn="tl">
                    <a:srgbClr val="000000">
                      <a:alpha val="43137"/>
                    </a:srgbClr>
                  </a:outerShdw>
                </a:effectLst>
              </a:rPr>
              <a:t> tortor purus, luctus non, aliquam nec, interdum vel, mi. Sed nec quam nec odio lacinia molestie. Praesent augue tortor, convallis eget, euismod nonummy, lacinia ut, risus. </a:t>
            </a:r>
          </a:p>
        </p:txBody>
      </p:sp>
      <p:sp>
        <p:nvSpPr>
          <p:cNvPr id="976902" name="Rectangle 6"/>
          <p:cNvSpPr>
            <a:spLocks noChangeArrowheads="1"/>
          </p:cNvSpPr>
          <p:nvPr/>
        </p:nvSpPr>
        <p:spPr bwMode="auto">
          <a:xfrm>
            <a:off x="6858000" y="3505200"/>
            <a:ext cx="1828800" cy="2590800"/>
          </a:xfrm>
          <a:prstGeom prst="rect">
            <a:avLst/>
          </a:prstGeom>
          <a:solidFill>
            <a:schemeClr val="accent5">
              <a:lumMod val="40000"/>
              <a:lumOff val="60000"/>
              <a:alpha val="30000"/>
            </a:schemeClr>
          </a:solidFill>
          <a:ln w="9525">
            <a:solidFill>
              <a:schemeClr val="accent5">
                <a:lumMod val="20000"/>
                <a:lumOff val="80000"/>
              </a:schemeClr>
            </a:solidFill>
            <a:miter lim="800000"/>
            <a:headEnd/>
            <a:tailEnd/>
          </a:ln>
          <a:effectLst/>
        </p:spPr>
        <p:txBody>
          <a:bodyPr wrap="none" anchor="ctr"/>
          <a:lstStyle/>
          <a:p>
            <a:pPr>
              <a:defRPr/>
            </a:pPr>
            <a:endParaRPr lang="en-US"/>
          </a:p>
        </p:txBody>
      </p:sp>
      <p:sp>
        <p:nvSpPr>
          <p:cNvPr id="976903" name="Rectangle 7"/>
          <p:cNvSpPr>
            <a:spLocks noChangeArrowheads="1"/>
          </p:cNvSpPr>
          <p:nvPr/>
        </p:nvSpPr>
        <p:spPr bwMode="auto">
          <a:xfrm>
            <a:off x="7010400" y="4738688"/>
            <a:ext cx="1524000" cy="228600"/>
          </a:xfrm>
          <a:prstGeom prst="rect">
            <a:avLst/>
          </a:prstGeom>
          <a:solidFill>
            <a:schemeClr val="tx2"/>
          </a:solidFill>
          <a:ln w="9525">
            <a:solidFill>
              <a:schemeClr val="bg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976904" name="Rectangle 8"/>
          <p:cNvSpPr>
            <a:spLocks noChangeArrowheads="1"/>
          </p:cNvSpPr>
          <p:nvPr/>
        </p:nvSpPr>
        <p:spPr bwMode="auto">
          <a:xfrm>
            <a:off x="7010400" y="5195888"/>
            <a:ext cx="1524000" cy="228600"/>
          </a:xfrm>
          <a:prstGeom prst="rect">
            <a:avLst/>
          </a:prstGeom>
          <a:solidFill>
            <a:schemeClr val="bg2">
              <a:lumMod val="40000"/>
              <a:lumOff val="60000"/>
            </a:schemeClr>
          </a:solidFill>
          <a:ln w="9525">
            <a:solidFill>
              <a:schemeClr val="bg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976905" name="Rectangle 9"/>
          <p:cNvSpPr>
            <a:spLocks noChangeArrowheads="1"/>
          </p:cNvSpPr>
          <p:nvPr/>
        </p:nvSpPr>
        <p:spPr bwMode="auto">
          <a:xfrm>
            <a:off x="7010400" y="5653088"/>
            <a:ext cx="1524000" cy="228600"/>
          </a:xfrm>
          <a:prstGeom prst="rect">
            <a:avLst/>
          </a:prstGeom>
          <a:solidFill>
            <a:schemeClr val="accent3">
              <a:lumMod val="20000"/>
              <a:lumOff val="80000"/>
            </a:schemeClr>
          </a:solidFill>
          <a:ln w="9525">
            <a:solidFill>
              <a:schemeClr val="bg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976906" name="Text Box 10"/>
          <p:cNvSpPr txBox="1">
            <a:spLocks noChangeArrowheads="1"/>
          </p:cNvSpPr>
          <p:nvPr/>
        </p:nvSpPr>
        <p:spPr bwMode="auto">
          <a:xfrm>
            <a:off x="6927851" y="3609976"/>
            <a:ext cx="566181" cy="307777"/>
          </a:xfrm>
          <a:prstGeom prst="rect">
            <a:avLst/>
          </a:prstGeom>
          <a:noFill/>
          <a:ln w="9525">
            <a:noFill/>
            <a:miter lim="800000"/>
            <a:headEnd/>
            <a:tailEnd/>
          </a:ln>
          <a:effectLst/>
        </p:spPr>
        <p:txBody>
          <a:bodyPr wrap="none">
            <a:spAutoFit/>
          </a:bodyPr>
          <a:lstStyle/>
          <a:p>
            <a:pPr eaLnBrk="1" hangingPunct="1">
              <a:lnSpc>
                <a:spcPct val="100000"/>
              </a:lnSpc>
              <a:defRPr/>
            </a:pPr>
            <a:r>
              <a:rPr lang="en-US" sz="1400" b="1" dirty="0">
                <a:effectLst>
                  <a:outerShdw blurRad="38100" dist="38100" dir="2700000" algn="tl">
                    <a:srgbClr val="000000">
                      <a:alpha val="43137"/>
                    </a:srgbClr>
                  </a:outerShdw>
                </a:effectLst>
              </a:rPr>
              <a:t>Bold</a:t>
            </a:r>
          </a:p>
        </p:txBody>
      </p:sp>
      <p:sp>
        <p:nvSpPr>
          <p:cNvPr id="976907" name="Text Box 11"/>
          <p:cNvSpPr txBox="1">
            <a:spLocks noChangeArrowheads="1"/>
          </p:cNvSpPr>
          <p:nvPr/>
        </p:nvSpPr>
        <p:spPr bwMode="auto">
          <a:xfrm>
            <a:off x="6934201" y="3914776"/>
            <a:ext cx="688009" cy="307777"/>
          </a:xfrm>
          <a:prstGeom prst="rect">
            <a:avLst/>
          </a:prstGeom>
          <a:noFill/>
          <a:ln w="9525">
            <a:noFill/>
            <a:miter lim="800000"/>
            <a:headEnd/>
            <a:tailEnd/>
          </a:ln>
          <a:effectLst/>
        </p:spPr>
        <p:txBody>
          <a:bodyPr wrap="none">
            <a:spAutoFit/>
          </a:bodyPr>
          <a:lstStyle/>
          <a:p>
            <a:pPr eaLnBrk="1" hangingPunct="1">
              <a:lnSpc>
                <a:spcPct val="100000"/>
              </a:lnSpc>
              <a:defRPr/>
            </a:pPr>
            <a:r>
              <a:rPr lang="en-US" sz="1400" b="1" dirty="0">
                <a:effectLst>
                  <a:outerShdw blurRad="38100" dist="38100" dir="2700000" algn="tl">
                    <a:srgbClr val="000000">
                      <a:alpha val="43137"/>
                    </a:srgbClr>
                  </a:outerShdw>
                </a:effectLst>
              </a:rPr>
              <a:t>Italics</a:t>
            </a:r>
          </a:p>
        </p:txBody>
      </p:sp>
      <p:sp>
        <p:nvSpPr>
          <p:cNvPr id="976908" name="Text Box 12"/>
          <p:cNvSpPr txBox="1">
            <a:spLocks noChangeArrowheads="1"/>
          </p:cNvSpPr>
          <p:nvPr/>
        </p:nvSpPr>
        <p:spPr bwMode="auto">
          <a:xfrm>
            <a:off x="6934200" y="4248151"/>
            <a:ext cx="737702" cy="307777"/>
          </a:xfrm>
          <a:prstGeom prst="rect">
            <a:avLst/>
          </a:prstGeom>
          <a:noFill/>
          <a:ln w="9525">
            <a:noFill/>
            <a:miter lim="800000"/>
            <a:headEnd/>
            <a:tailEnd/>
          </a:ln>
          <a:effectLst/>
        </p:spPr>
        <p:txBody>
          <a:bodyPr wrap="none">
            <a:spAutoFit/>
          </a:bodyPr>
          <a:lstStyle/>
          <a:p>
            <a:pPr eaLnBrk="1" hangingPunct="1">
              <a:lnSpc>
                <a:spcPct val="100000"/>
              </a:lnSpc>
              <a:defRPr/>
            </a:pPr>
            <a:r>
              <a:rPr lang="en-US" sz="1400" b="1" dirty="0">
                <a:effectLst>
                  <a:outerShdw blurRad="38100" dist="38100" dir="2700000" algn="tl">
                    <a:srgbClr val="000000">
                      <a:alpha val="43137"/>
                    </a:srgbClr>
                  </a:outerShdw>
                </a:effectLst>
              </a:rPr>
              <a:t>Indent</a:t>
            </a:r>
          </a:p>
        </p:txBody>
      </p:sp>
      <p:sp>
        <p:nvSpPr>
          <p:cNvPr id="976909" name="Text Box 13"/>
          <p:cNvSpPr txBox="1">
            <a:spLocks noChangeArrowheads="1"/>
          </p:cNvSpPr>
          <p:nvPr/>
        </p:nvSpPr>
        <p:spPr bwMode="auto">
          <a:xfrm>
            <a:off x="2576630" y="2127250"/>
            <a:ext cx="3017173" cy="892552"/>
          </a:xfrm>
          <a:prstGeom prst="rect">
            <a:avLst/>
          </a:prstGeom>
          <a:noFill/>
          <a:ln w="9525">
            <a:noFill/>
            <a:miter lim="800000"/>
            <a:headEnd/>
            <a:tailEnd/>
          </a:ln>
          <a:effectLst/>
        </p:spPr>
        <p:txBody>
          <a:bodyPr wrap="none">
            <a:spAutoFit/>
          </a:bodyPr>
          <a:lstStyle/>
          <a:p>
            <a:pPr algn="ctr" eaLnBrk="1" hangingPunct="1">
              <a:lnSpc>
                <a:spcPct val="100000"/>
              </a:lnSpc>
              <a:defRPr/>
            </a:pPr>
            <a:r>
              <a:rPr lang="en-US" sz="2600" b="1" dirty="0">
                <a:effectLst>
                  <a:outerShdw blurRad="38100" dist="38100" dir="2700000" algn="tl">
                    <a:srgbClr val="000000">
                      <a:alpha val="43137"/>
                    </a:srgbClr>
                  </a:outerShdw>
                </a:effectLst>
              </a:rPr>
              <a:t>Content </a:t>
            </a:r>
          </a:p>
          <a:p>
            <a:pPr algn="ctr" eaLnBrk="1" hangingPunct="1">
              <a:lnSpc>
                <a:spcPct val="100000"/>
              </a:lnSpc>
              <a:defRPr/>
            </a:pPr>
            <a:r>
              <a:rPr lang="en-US" sz="2600" b="1" dirty="0">
                <a:effectLst>
                  <a:outerShdw blurRad="38100" dist="38100" dir="2700000" algn="tl">
                    <a:srgbClr val="000000">
                      <a:alpha val="43137"/>
                    </a:srgbClr>
                  </a:outerShdw>
                </a:effectLst>
              </a:rPr>
              <a:t>(HTML document)</a:t>
            </a:r>
          </a:p>
        </p:txBody>
      </p:sp>
      <p:sp>
        <p:nvSpPr>
          <p:cNvPr id="976910" name="Text Box 14"/>
          <p:cNvSpPr txBox="1">
            <a:spLocks noChangeArrowheads="1"/>
          </p:cNvSpPr>
          <p:nvPr/>
        </p:nvSpPr>
        <p:spPr bwMode="auto">
          <a:xfrm>
            <a:off x="6388156" y="2127250"/>
            <a:ext cx="2824812" cy="892552"/>
          </a:xfrm>
          <a:prstGeom prst="rect">
            <a:avLst/>
          </a:prstGeom>
          <a:noFill/>
          <a:ln w="9525">
            <a:noFill/>
            <a:miter lim="800000"/>
            <a:headEnd/>
            <a:tailEnd/>
          </a:ln>
          <a:effectLst/>
        </p:spPr>
        <p:txBody>
          <a:bodyPr wrap="none">
            <a:spAutoFit/>
          </a:bodyPr>
          <a:lstStyle/>
          <a:p>
            <a:pPr algn="ctr" eaLnBrk="1" hangingPunct="1">
              <a:lnSpc>
                <a:spcPct val="100000"/>
              </a:lnSpc>
              <a:defRPr/>
            </a:pPr>
            <a:r>
              <a:rPr lang="en-US" sz="2600" b="1" dirty="0">
                <a:effectLst>
                  <a:outerShdw blurRad="38100" dist="38100" dir="2700000" algn="tl">
                    <a:srgbClr val="000000">
                      <a:alpha val="43137"/>
                    </a:srgbClr>
                  </a:outerShdw>
                </a:effectLst>
              </a:rPr>
              <a:t>Presentation</a:t>
            </a:r>
          </a:p>
          <a:p>
            <a:pPr algn="ctr" eaLnBrk="1" hangingPunct="1">
              <a:lnSpc>
                <a:spcPct val="100000"/>
              </a:lnSpc>
              <a:defRPr/>
            </a:pPr>
            <a:r>
              <a:rPr lang="en-US" sz="2600" b="1" dirty="0">
                <a:effectLst>
                  <a:outerShdw blurRad="38100" dist="38100" dir="2700000" algn="tl">
                    <a:srgbClr val="000000">
                      <a:alpha val="43137"/>
                    </a:srgbClr>
                  </a:outerShdw>
                </a:effectLst>
              </a:rPr>
              <a:t>(CSS Document)</a:t>
            </a:r>
          </a:p>
        </p:txBody>
      </p:sp>
      <p:sp>
        <p:nvSpPr>
          <p:cNvPr id="976911" name="Line 15"/>
          <p:cNvSpPr>
            <a:spLocks noChangeShapeType="1"/>
          </p:cNvSpPr>
          <p:nvPr/>
        </p:nvSpPr>
        <p:spPr bwMode="auto">
          <a:xfrm flipH="1" flipV="1">
            <a:off x="3581400" y="3657600"/>
            <a:ext cx="3352800" cy="762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976912" name="Line 16"/>
          <p:cNvSpPr>
            <a:spLocks noChangeShapeType="1"/>
          </p:cNvSpPr>
          <p:nvPr/>
        </p:nvSpPr>
        <p:spPr bwMode="auto">
          <a:xfrm flipH="1">
            <a:off x="4648200" y="4038600"/>
            <a:ext cx="2286000" cy="6096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976913" name="Line 17"/>
          <p:cNvSpPr>
            <a:spLocks noChangeShapeType="1"/>
          </p:cNvSpPr>
          <p:nvPr/>
        </p:nvSpPr>
        <p:spPr bwMode="auto">
          <a:xfrm flipH="1">
            <a:off x="4724400" y="4419600"/>
            <a:ext cx="2286000" cy="3048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976914" name="Line 18"/>
          <p:cNvSpPr>
            <a:spLocks noChangeShapeType="1"/>
          </p:cNvSpPr>
          <p:nvPr/>
        </p:nvSpPr>
        <p:spPr bwMode="auto">
          <a:xfrm flipH="1" flipV="1">
            <a:off x="3581400" y="3733800"/>
            <a:ext cx="3352800" cy="10668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976915" name="Line 19"/>
          <p:cNvSpPr>
            <a:spLocks noChangeShapeType="1"/>
          </p:cNvSpPr>
          <p:nvPr/>
        </p:nvSpPr>
        <p:spPr bwMode="auto">
          <a:xfrm flipH="1" flipV="1">
            <a:off x="4800600" y="4876800"/>
            <a:ext cx="2133600" cy="4572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976916" name="Line 20"/>
          <p:cNvSpPr>
            <a:spLocks noChangeShapeType="1"/>
          </p:cNvSpPr>
          <p:nvPr/>
        </p:nvSpPr>
        <p:spPr bwMode="auto">
          <a:xfrm flipH="1" flipV="1">
            <a:off x="4876800" y="5638800"/>
            <a:ext cx="2057400" cy="76200"/>
          </a:xfrm>
          <a:prstGeom prst="line">
            <a:avLst/>
          </a:prstGeom>
          <a:noFill/>
          <a:ln w="9525">
            <a:solidFill>
              <a:schemeClr val="accent5">
                <a:lumMod val="20000"/>
                <a:lumOff val="80000"/>
              </a:schemeClr>
            </a:solidFill>
            <a:round/>
            <a:headEnd/>
            <a:tailEnd type="triangle" w="med" len="med"/>
          </a:ln>
          <a:effectLst/>
        </p:spPr>
        <p:txBody>
          <a:bodyP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0846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6900"/>
                                        </p:tgtEl>
                                        <p:attrNameLst>
                                          <p:attrName>style.visibility</p:attrName>
                                        </p:attrNameLst>
                                      </p:cBhvr>
                                      <p:to>
                                        <p:strVal val="visible"/>
                                      </p:to>
                                    </p:set>
                                    <p:animEffect transition="in" filter="fade">
                                      <p:cBhvr>
                                        <p:cTn id="7" dur="500"/>
                                        <p:tgtEl>
                                          <p:spTgt spid="9769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6901"/>
                                        </p:tgtEl>
                                        <p:attrNameLst>
                                          <p:attrName>style.visibility</p:attrName>
                                        </p:attrNameLst>
                                      </p:cBhvr>
                                      <p:to>
                                        <p:strVal val="visible"/>
                                      </p:to>
                                    </p:set>
                                    <p:animEffect transition="in" filter="fade">
                                      <p:cBhvr>
                                        <p:cTn id="10" dur="500"/>
                                        <p:tgtEl>
                                          <p:spTgt spid="9769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6902"/>
                                        </p:tgtEl>
                                        <p:attrNameLst>
                                          <p:attrName>style.visibility</p:attrName>
                                        </p:attrNameLst>
                                      </p:cBhvr>
                                      <p:to>
                                        <p:strVal val="visible"/>
                                      </p:to>
                                    </p:set>
                                    <p:animEffect transition="in" filter="fade">
                                      <p:cBhvr>
                                        <p:cTn id="13" dur="500"/>
                                        <p:tgtEl>
                                          <p:spTgt spid="9769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6903"/>
                                        </p:tgtEl>
                                        <p:attrNameLst>
                                          <p:attrName>style.visibility</p:attrName>
                                        </p:attrNameLst>
                                      </p:cBhvr>
                                      <p:to>
                                        <p:strVal val="visible"/>
                                      </p:to>
                                    </p:set>
                                    <p:animEffect transition="in" filter="fade">
                                      <p:cBhvr>
                                        <p:cTn id="16" dur="500"/>
                                        <p:tgtEl>
                                          <p:spTgt spid="9769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6904"/>
                                        </p:tgtEl>
                                        <p:attrNameLst>
                                          <p:attrName>style.visibility</p:attrName>
                                        </p:attrNameLst>
                                      </p:cBhvr>
                                      <p:to>
                                        <p:strVal val="visible"/>
                                      </p:to>
                                    </p:set>
                                    <p:animEffect transition="in" filter="fade">
                                      <p:cBhvr>
                                        <p:cTn id="19" dur="500"/>
                                        <p:tgtEl>
                                          <p:spTgt spid="97690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6905"/>
                                        </p:tgtEl>
                                        <p:attrNameLst>
                                          <p:attrName>style.visibility</p:attrName>
                                        </p:attrNameLst>
                                      </p:cBhvr>
                                      <p:to>
                                        <p:strVal val="visible"/>
                                      </p:to>
                                    </p:set>
                                    <p:animEffect transition="in" filter="fade">
                                      <p:cBhvr>
                                        <p:cTn id="22" dur="500"/>
                                        <p:tgtEl>
                                          <p:spTgt spid="9769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76906"/>
                                        </p:tgtEl>
                                        <p:attrNameLst>
                                          <p:attrName>style.visibility</p:attrName>
                                        </p:attrNameLst>
                                      </p:cBhvr>
                                      <p:to>
                                        <p:strVal val="visible"/>
                                      </p:to>
                                    </p:set>
                                    <p:animEffect transition="in" filter="fade">
                                      <p:cBhvr>
                                        <p:cTn id="25" dur="500"/>
                                        <p:tgtEl>
                                          <p:spTgt spid="9769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6907"/>
                                        </p:tgtEl>
                                        <p:attrNameLst>
                                          <p:attrName>style.visibility</p:attrName>
                                        </p:attrNameLst>
                                      </p:cBhvr>
                                      <p:to>
                                        <p:strVal val="visible"/>
                                      </p:to>
                                    </p:set>
                                    <p:animEffect transition="in" filter="fade">
                                      <p:cBhvr>
                                        <p:cTn id="28" dur="500"/>
                                        <p:tgtEl>
                                          <p:spTgt spid="9769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76908"/>
                                        </p:tgtEl>
                                        <p:attrNameLst>
                                          <p:attrName>style.visibility</p:attrName>
                                        </p:attrNameLst>
                                      </p:cBhvr>
                                      <p:to>
                                        <p:strVal val="visible"/>
                                      </p:to>
                                    </p:set>
                                    <p:animEffect transition="in" filter="fade">
                                      <p:cBhvr>
                                        <p:cTn id="31" dur="500"/>
                                        <p:tgtEl>
                                          <p:spTgt spid="9769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76909"/>
                                        </p:tgtEl>
                                        <p:attrNameLst>
                                          <p:attrName>style.visibility</p:attrName>
                                        </p:attrNameLst>
                                      </p:cBhvr>
                                      <p:to>
                                        <p:strVal val="visible"/>
                                      </p:to>
                                    </p:set>
                                    <p:animEffect transition="in" filter="fade">
                                      <p:cBhvr>
                                        <p:cTn id="34" dur="500"/>
                                        <p:tgtEl>
                                          <p:spTgt spid="9769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76910"/>
                                        </p:tgtEl>
                                        <p:attrNameLst>
                                          <p:attrName>style.visibility</p:attrName>
                                        </p:attrNameLst>
                                      </p:cBhvr>
                                      <p:to>
                                        <p:strVal val="visible"/>
                                      </p:to>
                                    </p:set>
                                    <p:animEffect transition="in" filter="fade">
                                      <p:cBhvr>
                                        <p:cTn id="37" dur="500"/>
                                        <p:tgtEl>
                                          <p:spTgt spid="9769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6911"/>
                                        </p:tgtEl>
                                        <p:attrNameLst>
                                          <p:attrName>style.visibility</p:attrName>
                                        </p:attrNameLst>
                                      </p:cBhvr>
                                      <p:to>
                                        <p:strVal val="visible"/>
                                      </p:to>
                                    </p:set>
                                    <p:animEffect transition="in" filter="fade">
                                      <p:cBhvr>
                                        <p:cTn id="42" dur="500"/>
                                        <p:tgtEl>
                                          <p:spTgt spid="976911"/>
                                        </p:tgtEl>
                                      </p:cBhvr>
                                    </p:animEffect>
                                  </p:childTnLst>
                                </p:cTn>
                              </p:par>
                              <p:par>
                                <p:cTn id="43" presetID="10" presetClass="entr" presetSubtype="0" fill="hold" nodeType="withEffect">
                                  <p:stCondLst>
                                    <p:cond delay="0"/>
                                  </p:stCondLst>
                                  <p:childTnLst>
                                    <p:set>
                                      <p:cBhvr>
                                        <p:cTn id="44" dur="1" fill="hold">
                                          <p:stCondLst>
                                            <p:cond delay="0"/>
                                          </p:stCondLst>
                                        </p:cTn>
                                        <p:tgtEl>
                                          <p:spTgt spid="976912"/>
                                        </p:tgtEl>
                                        <p:attrNameLst>
                                          <p:attrName>style.visibility</p:attrName>
                                        </p:attrNameLst>
                                      </p:cBhvr>
                                      <p:to>
                                        <p:strVal val="visible"/>
                                      </p:to>
                                    </p:set>
                                    <p:animEffect transition="in" filter="fade">
                                      <p:cBhvr>
                                        <p:cTn id="45" dur="500"/>
                                        <p:tgtEl>
                                          <p:spTgt spid="976912"/>
                                        </p:tgtEl>
                                      </p:cBhvr>
                                    </p:animEffect>
                                  </p:childTnLst>
                                </p:cTn>
                              </p:par>
                              <p:par>
                                <p:cTn id="46" presetID="10" presetClass="entr" presetSubtype="0" fill="hold" nodeType="withEffect">
                                  <p:stCondLst>
                                    <p:cond delay="0"/>
                                  </p:stCondLst>
                                  <p:childTnLst>
                                    <p:set>
                                      <p:cBhvr>
                                        <p:cTn id="47" dur="1" fill="hold">
                                          <p:stCondLst>
                                            <p:cond delay="0"/>
                                          </p:stCondLst>
                                        </p:cTn>
                                        <p:tgtEl>
                                          <p:spTgt spid="976914"/>
                                        </p:tgtEl>
                                        <p:attrNameLst>
                                          <p:attrName>style.visibility</p:attrName>
                                        </p:attrNameLst>
                                      </p:cBhvr>
                                      <p:to>
                                        <p:strVal val="visible"/>
                                      </p:to>
                                    </p:set>
                                    <p:animEffect transition="in" filter="fade">
                                      <p:cBhvr>
                                        <p:cTn id="48" dur="500"/>
                                        <p:tgtEl>
                                          <p:spTgt spid="976914"/>
                                        </p:tgtEl>
                                      </p:cBhvr>
                                    </p:animEffect>
                                  </p:childTnLst>
                                </p:cTn>
                              </p:par>
                              <p:par>
                                <p:cTn id="49" presetID="10" presetClass="entr" presetSubtype="0" fill="hold" nodeType="withEffect">
                                  <p:stCondLst>
                                    <p:cond delay="0"/>
                                  </p:stCondLst>
                                  <p:childTnLst>
                                    <p:set>
                                      <p:cBhvr>
                                        <p:cTn id="50" dur="1" fill="hold">
                                          <p:stCondLst>
                                            <p:cond delay="0"/>
                                          </p:stCondLst>
                                        </p:cTn>
                                        <p:tgtEl>
                                          <p:spTgt spid="976913"/>
                                        </p:tgtEl>
                                        <p:attrNameLst>
                                          <p:attrName>style.visibility</p:attrName>
                                        </p:attrNameLst>
                                      </p:cBhvr>
                                      <p:to>
                                        <p:strVal val="visible"/>
                                      </p:to>
                                    </p:set>
                                    <p:animEffect transition="in" filter="fade">
                                      <p:cBhvr>
                                        <p:cTn id="51" dur="500"/>
                                        <p:tgtEl>
                                          <p:spTgt spid="976913"/>
                                        </p:tgtEl>
                                      </p:cBhvr>
                                    </p:animEffect>
                                  </p:childTnLst>
                                </p:cTn>
                              </p:par>
                              <p:par>
                                <p:cTn id="52" presetID="10" presetClass="entr" presetSubtype="0" fill="hold" nodeType="withEffect">
                                  <p:stCondLst>
                                    <p:cond delay="0"/>
                                  </p:stCondLst>
                                  <p:childTnLst>
                                    <p:set>
                                      <p:cBhvr>
                                        <p:cTn id="53" dur="1" fill="hold">
                                          <p:stCondLst>
                                            <p:cond delay="0"/>
                                          </p:stCondLst>
                                        </p:cTn>
                                        <p:tgtEl>
                                          <p:spTgt spid="976915"/>
                                        </p:tgtEl>
                                        <p:attrNameLst>
                                          <p:attrName>style.visibility</p:attrName>
                                        </p:attrNameLst>
                                      </p:cBhvr>
                                      <p:to>
                                        <p:strVal val="visible"/>
                                      </p:to>
                                    </p:set>
                                    <p:animEffect transition="in" filter="fade">
                                      <p:cBhvr>
                                        <p:cTn id="54" dur="500"/>
                                        <p:tgtEl>
                                          <p:spTgt spid="976915"/>
                                        </p:tgtEl>
                                      </p:cBhvr>
                                    </p:animEffect>
                                  </p:childTnLst>
                                </p:cTn>
                              </p:par>
                              <p:par>
                                <p:cTn id="55" presetID="10" presetClass="entr" presetSubtype="0" fill="hold" nodeType="withEffect">
                                  <p:stCondLst>
                                    <p:cond delay="0"/>
                                  </p:stCondLst>
                                  <p:childTnLst>
                                    <p:set>
                                      <p:cBhvr>
                                        <p:cTn id="56" dur="1" fill="hold">
                                          <p:stCondLst>
                                            <p:cond delay="0"/>
                                          </p:stCondLst>
                                        </p:cTn>
                                        <p:tgtEl>
                                          <p:spTgt spid="976916"/>
                                        </p:tgtEl>
                                        <p:attrNameLst>
                                          <p:attrName>style.visibility</p:attrName>
                                        </p:attrNameLst>
                                      </p:cBhvr>
                                      <p:to>
                                        <p:strVal val="visible"/>
                                      </p:to>
                                    </p:set>
                                    <p:animEffect transition="in" filter="fade">
                                      <p:cBhvr>
                                        <p:cTn id="57" dur="500"/>
                                        <p:tgtEl>
                                          <p:spTgt spid="976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nimBg="1"/>
      <p:bldP spid="976901" grpId="0"/>
      <p:bldP spid="976902" grpId="0" animBg="1"/>
      <p:bldP spid="976903" grpId="0" animBg="1"/>
      <p:bldP spid="976904" grpId="0" animBg="1"/>
      <p:bldP spid="976905" grpId="0" animBg="1"/>
      <p:bldP spid="976906" grpId="0"/>
      <p:bldP spid="976907" grpId="0"/>
      <p:bldP spid="976908" grpId="0"/>
      <p:bldP spid="976909" grpId="0"/>
      <p:bldP spid="976910"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7922" name="Rectangle 2"/>
          <p:cNvSpPr>
            <a:spLocks noGrp="1" noChangeArrowheads="1"/>
          </p:cNvSpPr>
          <p:nvPr>
            <p:ph type="title"/>
          </p:nvPr>
        </p:nvSpPr>
        <p:spPr/>
        <p:txBody>
          <a:bodyPr/>
          <a:lstStyle/>
          <a:p>
            <a:pPr>
              <a:defRPr/>
            </a:pPr>
            <a:r>
              <a:rPr lang="en-US" dirty="0" smtClean="0"/>
              <a:t>The Resulting Page</a:t>
            </a: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77</a:t>
            </a:fld>
            <a:endParaRPr lang="en-US" dirty="0"/>
          </a:p>
        </p:txBody>
      </p:sp>
      <p:sp>
        <p:nvSpPr>
          <p:cNvPr id="977923" name="Rectangle 3"/>
          <p:cNvSpPr>
            <a:spLocks noChangeArrowheads="1"/>
          </p:cNvSpPr>
          <p:nvPr/>
        </p:nvSpPr>
        <p:spPr bwMode="auto">
          <a:xfrm>
            <a:off x="6477002" y="876568"/>
            <a:ext cx="4681537" cy="5334000"/>
          </a:xfrm>
          <a:prstGeom prst="rect">
            <a:avLst/>
          </a:prstGeom>
          <a:solidFill>
            <a:schemeClr val="accent5">
              <a:lumMod val="40000"/>
              <a:lumOff val="60000"/>
              <a:alpha val="30000"/>
            </a:schemeClr>
          </a:solidFill>
          <a:ln w="9525">
            <a:solidFill>
              <a:schemeClr val="accent5">
                <a:lumMod val="20000"/>
                <a:lumOff val="80000"/>
              </a:schemeClr>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977924" name="Text Box 4"/>
          <p:cNvSpPr txBox="1">
            <a:spLocks noChangeArrowheads="1"/>
          </p:cNvSpPr>
          <p:nvPr/>
        </p:nvSpPr>
        <p:spPr bwMode="auto">
          <a:xfrm>
            <a:off x="6477002" y="419636"/>
            <a:ext cx="4681537" cy="5940088"/>
          </a:xfrm>
          <a:prstGeom prst="rect">
            <a:avLst/>
          </a:prstGeom>
          <a:noFill/>
          <a:ln w="9525">
            <a:noFill/>
            <a:miter lim="800000"/>
            <a:headEnd/>
            <a:tailEnd/>
          </a:ln>
          <a:effectLst/>
        </p:spPr>
        <p:txBody>
          <a:bodyPr wrap="square">
            <a:spAutoFit/>
          </a:bodyPr>
          <a:lstStyle/>
          <a:p>
            <a:pPr eaLnBrk="1" hangingPunct="1">
              <a:lnSpc>
                <a:spcPct val="100000"/>
              </a:lnSpc>
              <a:spcBef>
                <a:spcPct val="40000"/>
              </a:spcBef>
              <a:defRPr/>
            </a:pPr>
            <a:r>
              <a:rPr lang="en-US" sz="2000" b="1" noProof="1">
                <a:effectLst>
                  <a:outerShdw blurRad="38100" dist="38100" dir="2700000" algn="tl">
                    <a:srgbClr val="000000">
                      <a:alpha val="43137"/>
                    </a:srgbClr>
                  </a:outerShdw>
                </a:effectLst>
              </a:rPr>
              <a:t>Title</a:t>
            </a:r>
          </a:p>
          <a:p>
            <a:pPr eaLnBrk="1" hangingPunct="1">
              <a:lnSpc>
                <a:spcPct val="100000"/>
              </a:lnSpc>
              <a:spcBef>
                <a:spcPct val="40000"/>
              </a:spcBef>
              <a:defRPr/>
            </a:pPr>
            <a:r>
              <a:rPr lang="en-US" sz="2000" b="1" noProof="1">
                <a:effectLst>
                  <a:outerShdw blurRad="38100" dist="38100" dir="2700000" algn="tl">
                    <a:srgbClr val="000000"/>
                  </a:outerShdw>
                </a:effectLst>
              </a:rPr>
              <a:t>Lorem ipsum dolor sit amet, consectetuer adipiscing elit. Suspendisse at pede ut purus malesuada dictum. Donec vitae neque non magna aliquam dictum.</a:t>
            </a:r>
          </a:p>
          <a:p>
            <a:pPr lvl="1" eaLnBrk="1" hangingPunct="1">
              <a:lnSpc>
                <a:spcPct val="100000"/>
              </a:lnSpc>
              <a:spcBef>
                <a:spcPct val="40000"/>
              </a:spcBef>
              <a:buFontTx/>
              <a:buChar char="•"/>
              <a:defRPr/>
            </a:pPr>
            <a:r>
              <a:rPr lang="en-US" sz="2000" b="1" noProof="1">
                <a:effectLst>
                  <a:outerShdw blurRad="38100" dist="38100" dir="2700000" algn="tl">
                    <a:srgbClr val="000000"/>
                  </a:outerShdw>
                </a:effectLst>
              </a:rPr>
              <a:t> </a:t>
            </a:r>
            <a:r>
              <a:rPr lang="en-US" sz="2000" b="1" i="1" noProof="1">
                <a:effectLst>
                  <a:outerShdw blurRad="38100" dist="38100" dir="2700000" algn="tl">
                    <a:srgbClr val="000000"/>
                  </a:outerShdw>
                </a:effectLst>
              </a:rPr>
              <a:t>Vestibulum et odio et ipsum</a:t>
            </a:r>
          </a:p>
          <a:p>
            <a:pPr lvl="1" eaLnBrk="1" hangingPunct="1">
              <a:lnSpc>
                <a:spcPct val="100000"/>
              </a:lnSpc>
              <a:spcBef>
                <a:spcPct val="40000"/>
              </a:spcBef>
              <a:buFontTx/>
              <a:buChar char="•"/>
              <a:defRPr/>
            </a:pPr>
            <a:r>
              <a:rPr lang="en-US" sz="2000" b="1" i="1" noProof="1">
                <a:effectLst>
                  <a:outerShdw blurRad="38100" dist="38100" dir="2700000" algn="tl">
                    <a:srgbClr val="000000"/>
                  </a:outerShdw>
                </a:effectLst>
              </a:rPr>
              <a:t> accumsan accumsan. Morbi at</a:t>
            </a:r>
          </a:p>
          <a:p>
            <a:pPr lvl="1" eaLnBrk="1" hangingPunct="1">
              <a:lnSpc>
                <a:spcPct val="100000"/>
              </a:lnSpc>
              <a:spcBef>
                <a:spcPct val="40000"/>
              </a:spcBef>
              <a:buFontTx/>
              <a:buChar char="•"/>
              <a:defRPr/>
            </a:pPr>
            <a:r>
              <a:rPr lang="en-US" sz="2000" b="1" i="1" noProof="1">
                <a:effectLst>
                  <a:outerShdw blurRad="38100" dist="38100" dir="2700000" algn="tl">
                    <a:srgbClr val="000000"/>
                  </a:outerShdw>
                </a:effectLst>
              </a:rPr>
              <a:t> arcu vel elit ultricies porta. Proin</a:t>
            </a:r>
          </a:p>
          <a:p>
            <a:pPr eaLnBrk="1" hangingPunct="1">
              <a:lnSpc>
                <a:spcPct val="100000"/>
              </a:lnSpc>
              <a:spcBef>
                <a:spcPct val="40000"/>
              </a:spcBef>
              <a:defRPr/>
            </a:pPr>
            <a:r>
              <a:rPr lang="en-US" sz="2000" b="1" noProof="1">
                <a:effectLst>
                  <a:outerShdw blurRad="38100" dist="38100" dir="2700000" algn="tl">
                    <a:srgbClr val="000000"/>
                  </a:outerShdw>
                </a:effectLst>
              </a:rPr>
              <a:t>Tortor purus, luctus non, aliquam nec, interdum vel, mi. Sed nec quam nec odio lacinia molestie. Praesent augue tortor, convallis eget, euismod nonummy, lacinia ut, risus. </a:t>
            </a:r>
          </a:p>
        </p:txBody>
      </p:sp>
    </p:spTree>
    <p:extLst>
      <p:ext uri="{BB962C8B-B14F-4D97-AF65-F5344CB8AC3E}">
        <p14:creationId xmlns:p14="http://schemas.microsoft.com/office/powerpoint/2010/main" val="478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1954" name="Rectangle 2"/>
          <p:cNvSpPr>
            <a:spLocks noGrp="1" noChangeArrowheads="1"/>
          </p:cNvSpPr>
          <p:nvPr>
            <p:ph type="ctrTitle"/>
          </p:nvPr>
        </p:nvSpPr>
        <p:spPr>
          <a:xfrm>
            <a:off x="3219929" y="4467457"/>
            <a:ext cx="5752142" cy="685800"/>
          </a:xfrm>
        </p:spPr>
        <p:txBody>
          <a:bodyPr>
            <a:normAutofit fontScale="90000"/>
          </a:bodyPr>
          <a:lstStyle/>
          <a:p>
            <a:pPr>
              <a:defRPr/>
            </a:pPr>
            <a:r>
              <a:rPr lang="en-US" smtClean="0"/>
              <a:t>CSS Intro</a:t>
            </a:r>
            <a:endParaRPr lang="bg-BG" dirty="0" smtClean="0"/>
          </a:p>
        </p:txBody>
      </p:sp>
      <p:sp>
        <p:nvSpPr>
          <p:cNvPr id="1021955" name="Rectangle 3"/>
          <p:cNvSpPr>
            <a:spLocks noChangeArrowheads="1"/>
          </p:cNvSpPr>
          <p:nvPr/>
        </p:nvSpPr>
        <p:spPr bwMode="auto">
          <a:xfrm>
            <a:off x="3211033" y="4972514"/>
            <a:ext cx="5761038" cy="818686"/>
          </a:xfrm>
          <a:prstGeom prst="rect">
            <a:avLst/>
          </a:prstGeom>
          <a:noFill/>
          <a:ln w="9525">
            <a:noFill/>
            <a:miter lim="800000"/>
            <a:headEnd/>
            <a:tailEnd/>
          </a:ln>
          <a:effectLst/>
        </p:spPr>
        <p:txBody>
          <a:bodyPr lIns="0" tIns="0" rIns="0" bIns="0" anchor="b">
            <a:spAutoFit/>
          </a:bodyPr>
          <a:lstStyle/>
          <a:p>
            <a:pPr algn="ctr" eaLnBrk="0" hangingPunct="0">
              <a:lnSpc>
                <a:spcPct val="95000"/>
              </a:lnSpc>
              <a:spcBef>
                <a:spcPct val="20000"/>
              </a:spcBef>
              <a:buClr>
                <a:schemeClr val="accent5">
                  <a:lumMod val="40000"/>
                  <a:lumOff val="60000"/>
                </a:schemeClr>
              </a:buClr>
              <a:buSzPct val="70000"/>
              <a:defRPr/>
            </a:pPr>
            <a:r>
              <a:rPr lang="en-US" sz="2800" b="1" dirty="0">
                <a:solidFill>
                  <a:srgbClr val="FAF7C8"/>
                </a:solidFill>
                <a:effectLst>
                  <a:outerShdw blurRad="38100" dist="38100" dir="2700000" algn="tl">
                    <a:srgbClr val="000000">
                      <a:alpha val="43137"/>
                    </a:srgbClr>
                  </a:outerShdw>
                </a:effectLst>
              </a:rPr>
              <a:t>Styling with Cascading Stylesheets</a:t>
            </a: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455" y="1743307"/>
            <a:ext cx="3253590" cy="2190750"/>
          </a:xfrm>
          <a:prstGeom prst="roundRect">
            <a:avLst>
              <a:gd name="adj" fmla="val 4783"/>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blog.arcane-graphics.com/wp-content/uploads/2009/01/1083339_computer_abbreviations_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1600" y="1743307"/>
            <a:ext cx="2921000" cy="2190750"/>
          </a:xfrm>
          <a:prstGeom prst="roundRect">
            <a:avLst>
              <a:gd name="adj" fmla="val 4783"/>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28" name="Picture 4" descr="http://www.iconarchive.com/icons/enhancedlabs/lha-objects/128/Filetype-CSS-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43370">
            <a:off x="5165471" y="1175433"/>
            <a:ext cx="1654152" cy="1654152"/>
          </a:xfrm>
          <a:prstGeom prst="rect">
            <a:avLst/>
          </a:prstGeom>
          <a:noFill/>
          <a:effectLst>
            <a:outerShdw blurRad="127000" dist="38100" dir="2700000" sx="104000" sy="10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64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4066" name="Rectangle 2"/>
          <p:cNvSpPr>
            <a:spLocks noGrp="1" noChangeArrowheads="1"/>
          </p:cNvSpPr>
          <p:nvPr>
            <p:ph type="title"/>
          </p:nvPr>
        </p:nvSpPr>
        <p:spPr/>
        <p:txBody>
          <a:bodyPr/>
          <a:lstStyle/>
          <a:p>
            <a:pPr>
              <a:defRPr/>
            </a:pPr>
            <a:r>
              <a:rPr lang="en-US" dirty="0" smtClean="0"/>
              <a:t>CSS Introduction</a:t>
            </a:r>
            <a:endParaRPr lang="bg-BG" dirty="0" smtClean="0"/>
          </a:p>
        </p:txBody>
      </p:sp>
      <p:sp>
        <p:nvSpPr>
          <p:cNvPr id="984067" name="Rectangle 3"/>
          <p:cNvSpPr>
            <a:spLocks noGrp="1" noChangeArrowheads="1"/>
          </p:cNvSpPr>
          <p:nvPr>
            <p:ph idx="1"/>
          </p:nvPr>
        </p:nvSpPr>
        <p:spPr/>
        <p:txBody>
          <a:bodyPr/>
          <a:lstStyle/>
          <a:p>
            <a:pPr>
              <a:defRPr/>
            </a:pPr>
            <a:r>
              <a:rPr lang="en-US" sz="3000" dirty="0"/>
              <a:t>Cascading Style Sheets (CSS)</a:t>
            </a:r>
          </a:p>
          <a:p>
            <a:pPr lvl="1">
              <a:defRPr/>
            </a:pPr>
            <a:r>
              <a:rPr lang="en-US" sz="2800" dirty="0"/>
              <a:t>Used to describe the presentation of documents</a:t>
            </a:r>
          </a:p>
          <a:p>
            <a:pPr lvl="1">
              <a:defRPr/>
            </a:pPr>
            <a:r>
              <a:rPr lang="en-US" sz="2800" dirty="0"/>
              <a:t>Define sizes, spacing, fonts, colors, layout, etc.</a:t>
            </a:r>
          </a:p>
          <a:p>
            <a:pPr lvl="1">
              <a:defRPr/>
            </a:pPr>
            <a:r>
              <a:rPr lang="en-US" sz="2800" dirty="0"/>
              <a:t>Improve content accessibility</a:t>
            </a:r>
          </a:p>
          <a:p>
            <a:pPr lvl="1">
              <a:defRPr/>
            </a:pPr>
            <a:r>
              <a:rPr lang="en-US" sz="2800" dirty="0"/>
              <a:t>Improve flexibility</a:t>
            </a:r>
          </a:p>
          <a:p>
            <a:pPr>
              <a:defRPr/>
            </a:pPr>
            <a:r>
              <a:rPr lang="en-US" sz="3000" dirty="0"/>
              <a:t>Designed to separate presentation from content</a:t>
            </a:r>
          </a:p>
          <a:p>
            <a:pPr>
              <a:defRPr/>
            </a:pPr>
            <a:r>
              <a:rPr lang="en-US" sz="3000" dirty="0"/>
              <a:t>Due to CSS, all HTML presentation tags and attributes are deprecated, e.g. </a:t>
            </a:r>
            <a:r>
              <a:rPr lang="en-US" sz="3000" dirty="0">
                <a:latin typeface="Consolas" pitchFamily="49" charset="0"/>
                <a:cs typeface="Consolas" pitchFamily="49" charset="0"/>
              </a:rPr>
              <a:t>font</a:t>
            </a:r>
            <a:r>
              <a:rPr lang="en-US" sz="3000" dirty="0"/>
              <a:t>, </a:t>
            </a:r>
            <a:r>
              <a:rPr lang="en-US" sz="3000" dirty="0">
                <a:latin typeface="Consolas" pitchFamily="49" charset="0"/>
                <a:cs typeface="Consolas" pitchFamily="49" charset="0"/>
              </a:rPr>
              <a:t>center</a:t>
            </a:r>
            <a:r>
              <a:rPr lang="en-US" sz="3000" dirty="0"/>
              <a:t>, etc.</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85942894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History of HTML</a:t>
            </a:r>
            <a:endParaRPr lang="en-US" dirty="0"/>
          </a:p>
        </p:txBody>
      </p:sp>
      <p:sp>
        <p:nvSpPr>
          <p:cNvPr id="5" name="Rectangle 4"/>
          <p:cNvSpPr/>
          <p:nvPr/>
        </p:nvSpPr>
        <p:spPr>
          <a:xfrm>
            <a:off x="1275516" y="1496460"/>
            <a:ext cx="8531093" cy="911019"/>
          </a:xfrm>
          <a:prstGeom prst="rect">
            <a:avLst/>
          </a:prstGeom>
        </p:spPr>
        <p:txBody>
          <a:bodyPr wrap="square">
            <a:spAutoFit/>
          </a:bodyPr>
          <a:lstStyle/>
          <a:p>
            <a:pPr>
              <a:lnSpc>
                <a:spcPct val="95000"/>
              </a:lnSpc>
              <a:defRPr/>
            </a:pPr>
            <a:r>
              <a:rPr lang="en-US" sz="2800" dirty="0" smtClean="0"/>
              <a:t>In 1989, Tim Berners Lee invented Web with HTML as its publishing language.</a:t>
            </a:r>
            <a:endParaRPr lang="en-US" sz="2800" dirty="0"/>
          </a:p>
        </p:txBody>
      </p:sp>
      <p:sp>
        <p:nvSpPr>
          <p:cNvPr id="6" name="Rectangle 5"/>
          <p:cNvSpPr/>
          <p:nvPr/>
        </p:nvSpPr>
        <p:spPr>
          <a:xfrm>
            <a:off x="1270553" y="2487577"/>
            <a:ext cx="9488556" cy="1320361"/>
          </a:xfrm>
          <a:prstGeom prst="rect">
            <a:avLst/>
          </a:prstGeom>
        </p:spPr>
        <p:txBody>
          <a:bodyPr wrap="square">
            <a:spAutoFit/>
          </a:bodyPr>
          <a:lstStyle/>
          <a:p>
            <a:pPr>
              <a:lnSpc>
                <a:spcPct val="95000"/>
              </a:lnSpc>
              <a:defRPr/>
            </a:pPr>
            <a:r>
              <a:rPr lang="en-US" sz="2800" dirty="0" smtClean="0"/>
              <a:t>The </a:t>
            </a:r>
            <a:r>
              <a:rPr lang="en-US" sz="2800" dirty="0"/>
              <a:t>World Wide Web began life in the place where you would least expect it: at CERN, the European Laboratory for Particle Physics in Geneva, Switzerland</a:t>
            </a:r>
            <a:r>
              <a:rPr lang="en-US" sz="2800" dirty="0" smtClean="0"/>
              <a:t>.</a:t>
            </a:r>
            <a:endParaRPr lang="en-US" sz="2800" dirty="0"/>
          </a:p>
        </p:txBody>
      </p:sp>
      <p:sp>
        <p:nvSpPr>
          <p:cNvPr id="8" name="Rectangle 7"/>
          <p:cNvSpPr/>
          <p:nvPr/>
        </p:nvSpPr>
        <p:spPr>
          <a:xfrm>
            <a:off x="1270553" y="3944795"/>
            <a:ext cx="9488556" cy="911019"/>
          </a:xfrm>
          <a:prstGeom prst="rect">
            <a:avLst/>
          </a:prstGeom>
        </p:spPr>
        <p:txBody>
          <a:bodyPr wrap="square">
            <a:spAutoFit/>
          </a:bodyPr>
          <a:lstStyle/>
          <a:p>
            <a:pPr>
              <a:lnSpc>
                <a:spcPct val="95000"/>
              </a:lnSpc>
              <a:defRPr/>
            </a:pPr>
            <a:r>
              <a:rPr lang="en-US" sz="2800" dirty="0" smtClean="0">
                <a:solidFill>
                  <a:srgbClr val="000000"/>
                </a:solidFill>
              </a:rPr>
              <a:t>Tim's </a:t>
            </a:r>
            <a:r>
              <a:rPr lang="en-US" sz="2800" dirty="0">
                <a:solidFill>
                  <a:srgbClr val="000000"/>
                </a:solidFill>
              </a:rPr>
              <a:t>prototype Web browser on the NeXT computer came out in 1990</a:t>
            </a:r>
            <a:r>
              <a:rPr lang="en-US" sz="2800" dirty="0" smtClean="0">
                <a:solidFill>
                  <a:srgbClr val="000000"/>
                </a:solidFill>
              </a:rPr>
              <a:t>.</a:t>
            </a:r>
            <a:endParaRPr lang="en-US" sz="2800" dirty="0"/>
          </a:p>
        </p:txBody>
      </p:sp>
      <p:graphicFrame>
        <p:nvGraphicFramePr>
          <p:cNvPr id="9" name="Table 8"/>
          <p:cNvGraphicFramePr>
            <a:graphicFrameLocks noGrp="1"/>
          </p:cNvGraphicFramePr>
          <p:nvPr>
            <p:extLst>
              <p:ext uri="{D42A27DB-BD31-4B8C-83A1-F6EECF244321}">
                <p14:modId xmlns:p14="http://schemas.microsoft.com/office/powerpoint/2010/main" val="3017829992"/>
              </p:ext>
            </p:extLst>
          </p:nvPr>
        </p:nvGraphicFramePr>
        <p:xfrm>
          <a:off x="1387921" y="2603858"/>
          <a:ext cx="8648700" cy="3025491"/>
        </p:xfrm>
        <a:graphic>
          <a:graphicData uri="http://schemas.openxmlformats.org/drawingml/2006/table">
            <a:tbl>
              <a:tblPr/>
              <a:tblGrid>
                <a:gridCol w="4324350"/>
                <a:gridCol w="4324350"/>
              </a:tblGrid>
              <a:tr h="432213">
                <a:tc>
                  <a:txBody>
                    <a:bodyPr/>
                    <a:lstStyle/>
                    <a:p>
                      <a:pPr algn="l" fontAlgn="t"/>
                      <a:r>
                        <a:rPr lang="en-US" b="1" dirty="0">
                          <a:effectLst/>
                        </a:rPr>
                        <a:t>Version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b="1" dirty="0">
                          <a:effectLst/>
                        </a:rPr>
                        <a:t>Year</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32213">
                <a:tc>
                  <a:txBody>
                    <a:bodyPr/>
                    <a:lstStyle/>
                    <a:p>
                      <a:pPr algn="l" fontAlgn="t"/>
                      <a:r>
                        <a:rPr lang="en-US" dirty="0">
                          <a:effectLst/>
                        </a:rPr>
                        <a:t>HTML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dirty="0">
                          <a:effectLst/>
                        </a:rPr>
                        <a:t>1991</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r h="432213">
                <a:tc>
                  <a:txBody>
                    <a:bodyPr/>
                    <a:lstStyle/>
                    <a:p>
                      <a:pPr algn="l" fontAlgn="t"/>
                      <a:r>
                        <a:rPr lang="en-US" dirty="0">
                          <a:effectLst/>
                        </a:rPr>
                        <a:t>HTML 2.0</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dirty="0">
                          <a:effectLst/>
                        </a:rPr>
                        <a:t>1995</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32213">
                <a:tc>
                  <a:txBody>
                    <a:bodyPr/>
                    <a:lstStyle/>
                    <a:p>
                      <a:pPr algn="l" fontAlgn="t"/>
                      <a:r>
                        <a:rPr lang="en-US" dirty="0">
                          <a:effectLst/>
                        </a:rPr>
                        <a:t>HTML 3.2</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dirty="0">
                          <a:effectLst/>
                        </a:rPr>
                        <a:t>1997</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r h="432213">
                <a:tc>
                  <a:txBody>
                    <a:bodyPr/>
                    <a:lstStyle/>
                    <a:p>
                      <a:pPr algn="l" fontAlgn="t"/>
                      <a:r>
                        <a:rPr lang="en-US" dirty="0">
                          <a:effectLst/>
                        </a:rPr>
                        <a:t>HTML 4.01</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dirty="0">
                          <a:effectLst/>
                        </a:rPr>
                        <a:t>1999</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32213">
                <a:tc>
                  <a:txBody>
                    <a:bodyPr/>
                    <a:lstStyle/>
                    <a:p>
                      <a:pPr algn="l" fontAlgn="t"/>
                      <a:r>
                        <a:rPr lang="en-US" dirty="0">
                          <a:effectLst/>
                        </a:rPr>
                        <a:t>XHTML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dirty="0">
                          <a:effectLst/>
                        </a:rPr>
                        <a:t>2000</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r h="432213">
                <a:tc>
                  <a:txBody>
                    <a:bodyPr/>
                    <a:lstStyle/>
                    <a:p>
                      <a:pPr algn="l" fontAlgn="t"/>
                      <a:r>
                        <a:rPr lang="en-US" dirty="0">
                          <a:effectLst/>
                        </a:rPr>
                        <a:t>HTML5</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2014</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609" y="520538"/>
            <a:ext cx="1905000" cy="19050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8583" y="1590065"/>
            <a:ext cx="296551" cy="2965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28463" y="2603858"/>
            <a:ext cx="296551" cy="29655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15210" y="4061595"/>
            <a:ext cx="296551" cy="296551"/>
          </a:xfrm>
          <a:prstGeom prst="rect">
            <a:avLst/>
          </a:prstGeom>
        </p:spPr>
      </p:pic>
    </p:spTree>
    <p:extLst>
      <p:ext uri="{BB962C8B-B14F-4D97-AF65-F5344CB8AC3E}">
        <p14:creationId xmlns:p14="http://schemas.microsoft.com/office/powerpoint/2010/main" val="16658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6"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6"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pPr>
              <a:defRPr/>
            </a:pPr>
            <a:r>
              <a:rPr lang="en-US" dirty="0" smtClean="0"/>
              <a:t>CSS Introduction (2)</a:t>
            </a:r>
            <a:endParaRPr lang="bg-BG" dirty="0" smtClean="0"/>
          </a:p>
        </p:txBody>
      </p:sp>
      <p:sp>
        <p:nvSpPr>
          <p:cNvPr id="999427" name="Rectangle 3"/>
          <p:cNvSpPr>
            <a:spLocks noGrp="1" noChangeArrowheads="1"/>
          </p:cNvSpPr>
          <p:nvPr>
            <p:ph idx="1"/>
          </p:nvPr>
        </p:nvSpPr>
        <p:spPr/>
        <p:txBody>
          <a:bodyPr/>
          <a:lstStyle/>
          <a:p>
            <a:pPr>
              <a:defRPr/>
            </a:pPr>
            <a:r>
              <a:rPr lang="en-US" dirty="0" smtClean="0"/>
              <a:t>CSS can be applied to any XML document</a:t>
            </a:r>
          </a:p>
          <a:p>
            <a:pPr lvl="1">
              <a:defRPr/>
            </a:pPr>
            <a:r>
              <a:rPr lang="en-US" dirty="0" smtClean="0"/>
              <a:t>Not just to HTML / XHTML</a:t>
            </a:r>
          </a:p>
          <a:p>
            <a:pPr>
              <a:defRPr/>
            </a:pPr>
            <a:r>
              <a:rPr lang="en-US" dirty="0" smtClean="0"/>
              <a:t>CSS can specify different styles for different media</a:t>
            </a:r>
          </a:p>
          <a:p>
            <a:pPr lvl="1">
              <a:defRPr/>
            </a:pPr>
            <a:r>
              <a:rPr lang="en-US" dirty="0" smtClean="0"/>
              <a:t>On-screen</a:t>
            </a:r>
          </a:p>
          <a:p>
            <a:pPr lvl="1">
              <a:defRPr/>
            </a:pPr>
            <a:r>
              <a:rPr lang="en-US" dirty="0" smtClean="0"/>
              <a:t>In print</a:t>
            </a:r>
          </a:p>
          <a:p>
            <a:pPr lvl="1">
              <a:defRPr/>
            </a:pPr>
            <a:r>
              <a:rPr lang="en-US" dirty="0" smtClean="0"/>
              <a:t>Handheld, projection, etc.</a:t>
            </a:r>
          </a:p>
          <a:p>
            <a:pPr lvl="1">
              <a:defRPr/>
            </a:pPr>
            <a:r>
              <a:rPr lang="en-US" dirty="0" smtClean="0"/>
              <a:t>… even by voice or Braille-based reader</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87193265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p:txBody>
          <a:bodyPr/>
          <a:lstStyle/>
          <a:p>
            <a:pPr>
              <a:defRPr/>
            </a:pPr>
            <a:r>
              <a:rPr lang="en-US" dirty="0" smtClean="0"/>
              <a:t>Why “Cascading”?</a:t>
            </a:r>
            <a:endParaRPr lang="bg-BG" dirty="0" smtClean="0"/>
          </a:p>
        </p:txBody>
      </p:sp>
      <p:sp>
        <p:nvSpPr>
          <p:cNvPr id="998403" name="Rectangle 3"/>
          <p:cNvSpPr>
            <a:spLocks noGrp="1" noChangeArrowheads="1"/>
          </p:cNvSpPr>
          <p:nvPr>
            <p:ph idx="1"/>
          </p:nvPr>
        </p:nvSpPr>
        <p:spPr/>
        <p:txBody>
          <a:bodyPr/>
          <a:lstStyle/>
          <a:p>
            <a:pPr>
              <a:defRPr/>
            </a:pPr>
            <a:r>
              <a:rPr lang="en-US" dirty="0" smtClean="0"/>
              <a:t>Priority scheme determining which style rules apply to element</a:t>
            </a:r>
          </a:p>
          <a:p>
            <a:pPr lvl="1">
              <a:defRPr/>
            </a:pPr>
            <a:r>
              <a:rPr lang="en-US" dirty="0" smtClean="0">
                <a:effectLst>
                  <a:outerShdw blurRad="38100" dist="38100" dir="2700000" algn="tl">
                    <a:srgbClr val="000000"/>
                  </a:outerShdw>
                </a:effectLst>
              </a:rPr>
              <a:t>Cascade priorities</a:t>
            </a:r>
            <a:r>
              <a:rPr lang="en-US" dirty="0" smtClean="0"/>
              <a:t> or </a:t>
            </a:r>
            <a:r>
              <a:rPr lang="en-US" dirty="0" smtClean="0">
                <a:effectLst>
                  <a:outerShdw blurRad="38100" dist="38100" dir="2700000" algn="tl">
                    <a:srgbClr val="000000"/>
                  </a:outerShdw>
                </a:effectLst>
              </a:rPr>
              <a:t>specificity (weight)</a:t>
            </a:r>
            <a:r>
              <a:rPr lang="en-US" dirty="0" smtClean="0"/>
              <a:t> are calculated and assigned to the rules</a:t>
            </a:r>
          </a:p>
          <a:p>
            <a:pPr lvl="1">
              <a:defRPr/>
            </a:pPr>
            <a:r>
              <a:rPr lang="en-US" dirty="0" smtClean="0"/>
              <a:t>Child elements in the HTML DOM tree inherit styles from their parent</a:t>
            </a:r>
          </a:p>
          <a:p>
            <a:pPr lvl="2">
              <a:defRPr/>
            </a:pPr>
            <a:r>
              <a:rPr lang="en-US" dirty="0" smtClean="0"/>
              <a:t>Can override them</a:t>
            </a:r>
          </a:p>
          <a:p>
            <a:pPr lvl="2">
              <a:defRPr/>
            </a:pPr>
            <a:r>
              <a:rPr lang="en-US" dirty="0" smtClean="0"/>
              <a:t>Control via </a:t>
            </a:r>
            <a:r>
              <a:rPr lang="en-US" dirty="0" smtClean="0">
                <a:latin typeface="Consolas" pitchFamily="49" charset="0"/>
              </a:rPr>
              <a:t>!important</a:t>
            </a:r>
            <a:r>
              <a:rPr lang="en-US" dirty="0" smtClean="0"/>
              <a:t> rule</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188312148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“Cascading</a:t>
            </a:r>
            <a:r>
              <a:rPr lang="en-US" dirty="0" smtClean="0"/>
              <a:t>”? (2)</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82</a:t>
            </a:fld>
            <a:endParaRPr lang="en-US" dirty="0"/>
          </a:p>
        </p:txBody>
      </p:sp>
      <p:pic>
        <p:nvPicPr>
          <p:cNvPr id="2050" name="Picture 2" descr="http://www.guistuff.com/css/images/css_rule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712" y="1143001"/>
            <a:ext cx="4979388" cy="5248275"/>
          </a:xfrm>
          <a:prstGeom prst="roundRect">
            <a:avLst>
              <a:gd name="adj" fmla="val 364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09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“Cascading</a:t>
            </a:r>
            <a:r>
              <a:rPr lang="en-US" dirty="0" smtClean="0"/>
              <a:t>”? (3)</a:t>
            </a:r>
            <a:endParaRPr lang="en-US" dirty="0"/>
          </a:p>
        </p:txBody>
      </p:sp>
      <p:sp>
        <p:nvSpPr>
          <p:cNvPr id="5" name="Content Placeholder 4"/>
          <p:cNvSpPr>
            <a:spLocks noGrp="1"/>
          </p:cNvSpPr>
          <p:nvPr>
            <p:ph idx="1"/>
          </p:nvPr>
        </p:nvSpPr>
        <p:spPr/>
        <p:txBody>
          <a:bodyPr/>
          <a:lstStyle/>
          <a:p>
            <a:r>
              <a:rPr lang="en-US" dirty="0" smtClean="0"/>
              <a:t>Some CSS styles are inherited and some not</a:t>
            </a:r>
          </a:p>
          <a:p>
            <a:pPr lvl="1"/>
            <a:r>
              <a:rPr lang="en-US" dirty="0" smtClean="0"/>
              <a:t>Text-related and list-related properties are inherited - </a:t>
            </a:r>
            <a:r>
              <a:rPr lang="en-US" sz="2800" dirty="0">
                <a:latin typeface="Consolas" pitchFamily="49" charset="0"/>
              </a:rPr>
              <a:t>color</a:t>
            </a:r>
            <a:r>
              <a:rPr lang="en-US" sz="2800" dirty="0"/>
              <a:t>, </a:t>
            </a:r>
            <a:r>
              <a:rPr lang="en-US" sz="2800" dirty="0">
                <a:latin typeface="Consolas" pitchFamily="49" charset="0"/>
              </a:rPr>
              <a:t>font-size</a:t>
            </a:r>
            <a:r>
              <a:rPr lang="en-US" sz="2800" dirty="0"/>
              <a:t>, </a:t>
            </a:r>
            <a:r>
              <a:rPr lang="en-US" sz="2800" dirty="0">
                <a:latin typeface="Consolas" pitchFamily="49" charset="0"/>
              </a:rPr>
              <a:t>font-family</a:t>
            </a:r>
            <a:r>
              <a:rPr lang="en-US" sz="2800" dirty="0"/>
              <a:t>, </a:t>
            </a:r>
            <a:r>
              <a:rPr lang="en-US" sz="2800" dirty="0">
                <a:latin typeface="Consolas" pitchFamily="49" charset="0"/>
              </a:rPr>
              <a:t>line-height</a:t>
            </a:r>
            <a:r>
              <a:rPr lang="en-US" sz="2800" dirty="0"/>
              <a:t>, </a:t>
            </a:r>
            <a:r>
              <a:rPr lang="en-US" sz="2800" dirty="0">
                <a:latin typeface="Consolas" pitchFamily="49" charset="0"/>
              </a:rPr>
              <a:t>text-align</a:t>
            </a:r>
            <a:r>
              <a:rPr lang="en-US" sz="2800" dirty="0"/>
              <a:t>, </a:t>
            </a:r>
            <a:r>
              <a:rPr lang="en-US" sz="2800" dirty="0">
                <a:latin typeface="Consolas" pitchFamily="49" charset="0"/>
              </a:rPr>
              <a:t>list-style</a:t>
            </a:r>
            <a:r>
              <a:rPr lang="en-US" dirty="0" smtClean="0"/>
              <a:t>, etc</a:t>
            </a:r>
          </a:p>
          <a:p>
            <a:pPr lvl="1"/>
            <a:r>
              <a:rPr lang="en-US" dirty="0" smtClean="0"/>
              <a:t>Box-related and positioning styles are not inherited - </a:t>
            </a:r>
            <a:r>
              <a:rPr lang="en-US" sz="2800" dirty="0">
                <a:latin typeface="Consolas" pitchFamily="49" charset="0"/>
              </a:rPr>
              <a:t>width</a:t>
            </a:r>
            <a:r>
              <a:rPr lang="en-US" dirty="0" smtClean="0"/>
              <a:t>, </a:t>
            </a:r>
            <a:r>
              <a:rPr lang="en-US" sz="2800" dirty="0">
                <a:latin typeface="Consolas" pitchFamily="49" charset="0"/>
              </a:rPr>
              <a:t>height</a:t>
            </a:r>
            <a:r>
              <a:rPr lang="en-US" dirty="0" smtClean="0"/>
              <a:t>, </a:t>
            </a:r>
            <a:r>
              <a:rPr lang="en-US" sz="2800" dirty="0">
                <a:latin typeface="Consolas" pitchFamily="49" charset="0"/>
              </a:rPr>
              <a:t>border</a:t>
            </a:r>
            <a:r>
              <a:rPr lang="en-US" dirty="0" smtClean="0"/>
              <a:t>, </a:t>
            </a:r>
            <a:r>
              <a:rPr lang="en-US" sz="2800" dirty="0">
                <a:latin typeface="Consolas" pitchFamily="49" charset="0"/>
              </a:rPr>
              <a:t>margin</a:t>
            </a:r>
            <a:r>
              <a:rPr lang="en-US" dirty="0" smtClean="0"/>
              <a:t>, </a:t>
            </a:r>
            <a:r>
              <a:rPr lang="en-US" sz="2800" dirty="0">
                <a:latin typeface="Consolas" pitchFamily="49" charset="0"/>
              </a:rPr>
              <a:t>padding</a:t>
            </a:r>
            <a:r>
              <a:rPr lang="en-US" dirty="0" smtClean="0"/>
              <a:t>, </a:t>
            </a:r>
            <a:r>
              <a:rPr lang="en-US" sz="2800" dirty="0">
                <a:latin typeface="Consolas" pitchFamily="49" charset="0"/>
              </a:rPr>
              <a:t>position</a:t>
            </a:r>
            <a:r>
              <a:rPr lang="en-US" dirty="0" smtClean="0"/>
              <a:t>, </a:t>
            </a:r>
            <a:r>
              <a:rPr lang="en-US" sz="2800" dirty="0">
                <a:latin typeface="Consolas" pitchFamily="49" charset="0"/>
              </a:rPr>
              <a:t>float</a:t>
            </a:r>
            <a:r>
              <a:rPr lang="en-US" sz="2800" dirty="0"/>
              <a:t>, etc</a:t>
            </a:r>
            <a:endParaRPr lang="en-US" sz="2800" dirty="0">
              <a:latin typeface="Consolas" pitchFamily="49" charset="0"/>
            </a:endParaRPr>
          </a:p>
          <a:p>
            <a:pPr lvl="1"/>
            <a:r>
              <a:rPr lang="en-US" sz="2800" dirty="0">
                <a:latin typeface="Consolas" pitchFamily="49" charset="0"/>
              </a:rPr>
              <a:t>&lt;a&gt;</a:t>
            </a:r>
            <a:r>
              <a:rPr lang="en-US" dirty="0" smtClean="0"/>
              <a:t> elements do not inherit color and text-decoration</a:t>
            </a:r>
            <a:endParaRPr lang="en-US" dirty="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372866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pPr>
              <a:defRPr/>
            </a:pPr>
            <a:r>
              <a:rPr lang="en-US" dirty="0" smtClean="0"/>
              <a:t>Style Sheets Syntax</a:t>
            </a:r>
            <a:endParaRPr lang="bg-BG" dirty="0" smtClean="0"/>
          </a:p>
        </p:txBody>
      </p:sp>
      <p:sp>
        <p:nvSpPr>
          <p:cNvPr id="1000451" name="Rectangle 3"/>
          <p:cNvSpPr>
            <a:spLocks noGrp="1" noChangeArrowheads="1"/>
          </p:cNvSpPr>
          <p:nvPr>
            <p:ph idx="1"/>
          </p:nvPr>
        </p:nvSpPr>
        <p:spPr/>
        <p:txBody>
          <a:bodyPr/>
          <a:lstStyle/>
          <a:p>
            <a:pPr>
              <a:defRPr/>
            </a:pPr>
            <a:r>
              <a:rPr lang="en-US" sz="3000" dirty="0" err="1"/>
              <a:t>Stylesheets</a:t>
            </a:r>
            <a:r>
              <a:rPr lang="en-US" sz="3000" dirty="0"/>
              <a:t> consist of rules, selectors, declarations, properties and values</a:t>
            </a:r>
          </a:p>
          <a:p>
            <a:pPr>
              <a:defRPr/>
            </a:pPr>
            <a:endParaRPr lang="en-US" sz="3000" dirty="0"/>
          </a:p>
          <a:p>
            <a:pPr>
              <a:defRPr/>
            </a:pPr>
            <a:endParaRPr lang="en-US" sz="3000" dirty="0"/>
          </a:p>
          <a:p>
            <a:pPr>
              <a:defRPr/>
            </a:pPr>
            <a:endParaRPr lang="en-US" sz="3000" dirty="0"/>
          </a:p>
          <a:p>
            <a:pPr>
              <a:defRPr/>
            </a:pPr>
            <a:r>
              <a:rPr lang="en-US" sz="3000" dirty="0"/>
              <a:t>Selectors are separated by commas</a:t>
            </a:r>
          </a:p>
          <a:p>
            <a:pPr>
              <a:defRPr/>
            </a:pPr>
            <a:r>
              <a:rPr lang="en-US" sz="3000" dirty="0"/>
              <a:t>Declarations are separated by semicolons</a:t>
            </a:r>
          </a:p>
          <a:p>
            <a:pPr>
              <a:defRPr/>
            </a:pPr>
            <a:r>
              <a:rPr lang="en-US" sz="3000" dirty="0"/>
              <a:t>Properties and values are separated by colons</a:t>
            </a:r>
            <a:endParaRPr lang="bg-BG" sz="3000" dirty="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84</a:t>
            </a:fld>
            <a:endParaRPr lang="en-US" dirty="0"/>
          </a:p>
        </p:txBody>
      </p:sp>
      <p:sp>
        <p:nvSpPr>
          <p:cNvPr id="11268" name="Rectangle 4"/>
          <p:cNvSpPr>
            <a:spLocks noChangeArrowheads="1"/>
          </p:cNvSpPr>
          <p:nvPr/>
        </p:nvSpPr>
        <p:spPr bwMode="auto">
          <a:xfrm>
            <a:off x="2209800" y="6019801"/>
            <a:ext cx="77724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effectLst>
                  <a:outerShdw blurRad="38100" dist="38100" dir="2700000" algn="tl">
                    <a:srgbClr val="000000">
                      <a:alpha val="43137"/>
                    </a:srgbClr>
                  </a:outerShdw>
                </a:effectLst>
                <a:latin typeface="Consolas" pitchFamily="49" charset="0"/>
                <a:cs typeface="Consolas" pitchFamily="49" charset="0"/>
              </a:rPr>
              <a:t>h1,h2,h3 { color: green; font-weight: bold; }</a:t>
            </a:r>
          </a:p>
        </p:txBody>
      </p:sp>
      <p:pic>
        <p:nvPicPr>
          <p:cNvPr id="1027" name="Picture 3"/>
          <p:cNvPicPr>
            <a:picLocks noChangeAspect="1" noChangeArrowheads="1"/>
          </p:cNvPicPr>
          <p:nvPr/>
        </p:nvPicPr>
        <p:blipFill>
          <a:blip r:embed="rId2" cstate="print"/>
          <a:srcRect/>
          <a:stretch>
            <a:fillRect/>
          </a:stretch>
        </p:blipFill>
        <p:spPr bwMode="auto">
          <a:xfrm>
            <a:off x="4114800" y="2838450"/>
            <a:ext cx="4381500" cy="1143000"/>
          </a:xfrm>
          <a:prstGeom prst="roundRect">
            <a:avLst>
              <a:gd name="adj" fmla="val 8862"/>
            </a:avLst>
          </a:prstGeom>
          <a:noFill/>
          <a:ln w="9525">
            <a:solidFill>
              <a:schemeClr val="tx2">
                <a:lumMod val="75000"/>
              </a:schemeClr>
            </a:solidFill>
            <a:miter lim="800000"/>
            <a:headEnd/>
            <a:tailEnd/>
          </a:ln>
        </p:spPr>
      </p:pic>
      <p:sp>
        <p:nvSpPr>
          <p:cNvPr id="9" name="TextBox 8"/>
          <p:cNvSpPr txBox="1"/>
          <p:nvPr/>
        </p:nvSpPr>
        <p:spPr>
          <a:xfrm>
            <a:off x="4248150" y="4037796"/>
            <a:ext cx="4114800" cy="369332"/>
          </a:xfrm>
          <a:prstGeom prst="rect">
            <a:avLst/>
          </a:prstGeom>
          <a:noFill/>
        </p:spPr>
        <p:txBody>
          <a:bodyPr wrap="square" rtlCol="0">
            <a:spAutoFit/>
          </a:bodyPr>
          <a:lstStyle/>
          <a:p>
            <a:r>
              <a:rPr lang="en-US" dirty="0">
                <a:hlinkClick r:id="rId3"/>
              </a:rPr>
              <a:t>http://css.maxdesign.com.au/</a:t>
            </a:r>
            <a:r>
              <a:rPr lang="en-US" dirty="0"/>
              <a:t> </a:t>
            </a:r>
          </a:p>
        </p:txBody>
      </p:sp>
    </p:spTree>
    <p:extLst>
      <p:ext uri="{BB962C8B-B14F-4D97-AF65-F5344CB8AC3E}">
        <p14:creationId xmlns:p14="http://schemas.microsoft.com/office/powerpoint/2010/main" val="198118453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Selectors</a:t>
            </a:r>
            <a:endParaRPr lang="bg-BG" dirty="0" smtClean="0"/>
          </a:p>
        </p:txBody>
      </p:sp>
      <p:sp>
        <p:nvSpPr>
          <p:cNvPr id="1001475" name="Rectangle 3"/>
          <p:cNvSpPr>
            <a:spLocks noGrp="1" noChangeArrowheads="1"/>
          </p:cNvSpPr>
          <p:nvPr>
            <p:ph idx="1"/>
          </p:nvPr>
        </p:nvSpPr>
        <p:spPr/>
        <p:txBody>
          <a:bodyPr/>
          <a:lstStyle/>
          <a:p>
            <a:pPr>
              <a:defRPr/>
            </a:pPr>
            <a:r>
              <a:rPr lang="en-US" dirty="0" smtClean="0"/>
              <a:t>Selectors determine which element the rule applies to: </a:t>
            </a:r>
          </a:p>
          <a:p>
            <a:pPr lvl="1">
              <a:defRPr/>
            </a:pPr>
            <a:r>
              <a:rPr lang="en-US" dirty="0" smtClean="0"/>
              <a:t>All elements of specific type (tag)</a:t>
            </a:r>
          </a:p>
          <a:p>
            <a:pPr lvl="1">
              <a:defRPr/>
            </a:pPr>
            <a:r>
              <a:rPr lang="en-US" dirty="0" smtClean="0"/>
              <a:t>Those that mach a specific attribute (id, class)</a:t>
            </a:r>
          </a:p>
          <a:p>
            <a:pPr lvl="1">
              <a:defRPr/>
            </a:pPr>
            <a:r>
              <a:rPr lang="en-US" dirty="0" smtClean="0"/>
              <a:t>Elements may be matched depending on how they are nested in the document tree (HTML)</a:t>
            </a:r>
          </a:p>
          <a:p>
            <a:pPr>
              <a:defRPr/>
            </a:pPr>
            <a:r>
              <a:rPr lang="en-US" dirty="0" smtClean="0"/>
              <a:t>Examples:</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85</a:t>
            </a:fld>
            <a:endParaRPr lang="en-US" dirty="0"/>
          </a:p>
        </p:txBody>
      </p:sp>
      <p:sp>
        <p:nvSpPr>
          <p:cNvPr id="5" name="Rectangle 4"/>
          <p:cNvSpPr>
            <a:spLocks noChangeArrowheads="1"/>
          </p:cNvSpPr>
          <p:nvPr/>
        </p:nvSpPr>
        <p:spPr bwMode="auto">
          <a:xfrm>
            <a:off x="2279650" y="5334001"/>
            <a:ext cx="76327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.header a { color: green }</a:t>
            </a:r>
          </a:p>
        </p:txBody>
      </p:sp>
      <p:sp>
        <p:nvSpPr>
          <p:cNvPr id="6" name="Rectangle 5"/>
          <p:cNvSpPr>
            <a:spLocks noChangeArrowheads="1"/>
          </p:cNvSpPr>
          <p:nvPr/>
        </p:nvSpPr>
        <p:spPr bwMode="auto">
          <a:xfrm>
            <a:off x="2286000" y="5969914"/>
            <a:ext cx="76327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#menu&gt;li { padding-top: 8px }</a:t>
            </a:r>
          </a:p>
        </p:txBody>
      </p:sp>
    </p:spTree>
    <p:extLst>
      <p:ext uri="{BB962C8B-B14F-4D97-AF65-F5344CB8AC3E}">
        <p14:creationId xmlns:p14="http://schemas.microsoft.com/office/powerpoint/2010/main" val="121940351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p:txBody>
          <a:bodyPr/>
          <a:lstStyle/>
          <a:p>
            <a:pPr>
              <a:defRPr/>
            </a:pPr>
            <a:r>
              <a:rPr lang="en-US" dirty="0" smtClean="0"/>
              <a:t>Selectors (2)</a:t>
            </a:r>
            <a:endParaRPr lang="bg-BG" dirty="0" smtClean="0"/>
          </a:p>
        </p:txBody>
      </p:sp>
      <p:sp>
        <p:nvSpPr>
          <p:cNvPr id="1002499" name="Rectangle 3"/>
          <p:cNvSpPr>
            <a:spLocks noGrp="1" noChangeArrowheads="1"/>
          </p:cNvSpPr>
          <p:nvPr>
            <p:ph idx="1"/>
          </p:nvPr>
        </p:nvSpPr>
        <p:spPr>
          <a:xfrm>
            <a:off x="1257300" y="1264444"/>
            <a:ext cx="8439150" cy="5715000"/>
          </a:xfrm>
        </p:spPr>
        <p:txBody>
          <a:bodyPr/>
          <a:lstStyle/>
          <a:p>
            <a:pPr>
              <a:lnSpc>
                <a:spcPts val="3700"/>
              </a:lnSpc>
              <a:spcBef>
                <a:spcPts val="300"/>
              </a:spcBef>
              <a:defRPr/>
            </a:pPr>
            <a:r>
              <a:rPr lang="en-US" dirty="0"/>
              <a:t>Three primary kinds of selectors:</a:t>
            </a:r>
          </a:p>
          <a:p>
            <a:pPr lvl="1">
              <a:lnSpc>
                <a:spcPts val="3700"/>
              </a:lnSpc>
              <a:spcBef>
                <a:spcPts val="0"/>
              </a:spcBef>
              <a:defRPr/>
            </a:pPr>
            <a:r>
              <a:rPr lang="en-US" sz="2600" dirty="0"/>
              <a:t>By tag (type selector):</a:t>
            </a:r>
            <a:br>
              <a:rPr lang="en-US" sz="2600" dirty="0"/>
            </a:br>
            <a:endParaRPr lang="en-US" sz="2600" dirty="0">
              <a:latin typeface="Courier New" pitchFamily="49" charset="0"/>
            </a:endParaRPr>
          </a:p>
          <a:p>
            <a:pPr lvl="1">
              <a:lnSpc>
                <a:spcPts val="3700"/>
              </a:lnSpc>
              <a:spcBef>
                <a:spcPts val="300"/>
              </a:spcBef>
              <a:defRPr/>
            </a:pPr>
            <a:r>
              <a:rPr lang="en-US" sz="2600" dirty="0"/>
              <a:t>By element id:</a:t>
            </a:r>
            <a:br>
              <a:rPr lang="en-US" sz="2600" dirty="0"/>
            </a:br>
            <a:endParaRPr lang="en-US" sz="2600" noProof="1">
              <a:latin typeface="Courier New" pitchFamily="49" charset="0"/>
            </a:endParaRPr>
          </a:p>
          <a:p>
            <a:pPr lvl="1">
              <a:lnSpc>
                <a:spcPts val="3700"/>
              </a:lnSpc>
              <a:spcBef>
                <a:spcPts val="300"/>
              </a:spcBef>
              <a:defRPr/>
            </a:pPr>
            <a:r>
              <a:rPr lang="en-US" sz="2600" dirty="0"/>
              <a:t>By element class name (only for HTML): </a:t>
            </a:r>
            <a:br>
              <a:rPr lang="en-US" sz="2600" dirty="0"/>
            </a:br>
            <a:endParaRPr lang="en-US" sz="2600" dirty="0">
              <a:latin typeface="Courier New" pitchFamily="49" charset="0"/>
            </a:endParaRPr>
          </a:p>
          <a:p>
            <a:pPr>
              <a:lnSpc>
                <a:spcPts val="3700"/>
              </a:lnSpc>
              <a:spcBef>
                <a:spcPts val="300"/>
              </a:spcBef>
              <a:defRPr/>
            </a:pPr>
            <a:r>
              <a:rPr lang="en-US" dirty="0"/>
              <a:t>Selectors can be combined with commas:</a:t>
            </a:r>
          </a:p>
          <a:p>
            <a:pPr>
              <a:lnSpc>
                <a:spcPts val="3700"/>
              </a:lnSpc>
              <a:spcBef>
                <a:spcPts val="300"/>
              </a:spcBef>
              <a:buNone/>
              <a:defRPr/>
            </a:pPr>
            <a:r>
              <a:rPr lang="en-US" dirty="0"/>
              <a:t>	</a:t>
            </a:r>
            <a:br>
              <a:rPr lang="en-US" dirty="0"/>
            </a:br>
            <a:r>
              <a:rPr lang="en-US" dirty="0"/>
              <a:t>This will match </a:t>
            </a:r>
            <a:r>
              <a:rPr lang="en-US" dirty="0">
                <a:latin typeface="Consolas" pitchFamily="49" charset="0"/>
                <a:cs typeface="Consolas" pitchFamily="49" charset="0"/>
              </a:rPr>
              <a:t>&lt;h1&gt;</a:t>
            </a:r>
            <a:r>
              <a:rPr lang="en-US" dirty="0"/>
              <a:t> tags, elements with class </a:t>
            </a:r>
            <a:r>
              <a:rPr lang="en-US" dirty="0">
                <a:latin typeface="Consolas" pitchFamily="49" charset="0"/>
                <a:cs typeface="Consolas" pitchFamily="49" charset="0"/>
              </a:rPr>
              <a:t>link</a:t>
            </a:r>
            <a:r>
              <a:rPr lang="en-US" dirty="0"/>
              <a:t>, and element with id </a:t>
            </a:r>
            <a:r>
              <a:rPr lang="en-US" dirty="0">
                <a:latin typeface="Consolas" pitchFamily="49" charset="0"/>
                <a:cs typeface="Consolas" pitchFamily="49" charset="0"/>
              </a:rPr>
              <a:t>top-link</a:t>
            </a:r>
            <a:endParaRPr lang="bg-BG" dirty="0">
              <a:latin typeface="Consolas" pitchFamily="49" charset="0"/>
              <a:cs typeface="Consolas" pitchFamily="49" charset="0"/>
            </a:endParaRPr>
          </a:p>
        </p:txBody>
      </p:sp>
      <p:sp>
        <p:nvSpPr>
          <p:cNvPr id="8"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86</a:t>
            </a:fld>
            <a:endParaRPr lang="en-US" dirty="0"/>
          </a:p>
        </p:txBody>
      </p:sp>
      <p:sp>
        <p:nvSpPr>
          <p:cNvPr id="13316" name="Rectangle 4"/>
          <p:cNvSpPr>
            <a:spLocks noChangeArrowheads="1"/>
          </p:cNvSpPr>
          <p:nvPr/>
        </p:nvSpPr>
        <p:spPr bwMode="auto">
          <a:xfrm>
            <a:off x="2498725" y="2299157"/>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h1 { font-family: verdana,sans-serif; }</a:t>
            </a:r>
          </a:p>
        </p:txBody>
      </p:sp>
      <p:sp>
        <p:nvSpPr>
          <p:cNvPr id="1002501" name="Rectangle 5"/>
          <p:cNvSpPr>
            <a:spLocks noChangeArrowheads="1"/>
          </p:cNvSpPr>
          <p:nvPr/>
        </p:nvSpPr>
        <p:spPr bwMode="auto">
          <a:xfrm>
            <a:off x="2498725" y="3283984"/>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#element_id { color: #ff0000; }</a:t>
            </a:r>
          </a:p>
        </p:txBody>
      </p:sp>
      <p:sp>
        <p:nvSpPr>
          <p:cNvPr id="1002502" name="Rectangle 6"/>
          <p:cNvSpPr>
            <a:spLocks noChangeArrowheads="1"/>
          </p:cNvSpPr>
          <p:nvPr/>
        </p:nvSpPr>
        <p:spPr bwMode="auto">
          <a:xfrm>
            <a:off x="2424113" y="4268811"/>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.myClass {border: 1px solid red}</a:t>
            </a:r>
          </a:p>
        </p:txBody>
      </p:sp>
      <p:sp>
        <p:nvSpPr>
          <p:cNvPr id="1002503" name="Rectangle 7"/>
          <p:cNvSpPr>
            <a:spLocks noChangeArrowheads="1"/>
          </p:cNvSpPr>
          <p:nvPr/>
        </p:nvSpPr>
        <p:spPr bwMode="auto">
          <a:xfrm>
            <a:off x="2424113" y="5193240"/>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h1, .link, #top-link {font-weight: bold}</a:t>
            </a:r>
          </a:p>
        </p:txBody>
      </p:sp>
    </p:spTree>
    <p:extLst>
      <p:ext uri="{BB962C8B-B14F-4D97-AF65-F5344CB8AC3E}">
        <p14:creationId xmlns:p14="http://schemas.microsoft.com/office/powerpoint/2010/main" val="397541978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Selectors (3)</a:t>
            </a:r>
            <a:endParaRPr lang="bg-BG" dirty="0" smtClean="0"/>
          </a:p>
        </p:txBody>
      </p:sp>
      <p:sp>
        <p:nvSpPr>
          <p:cNvPr id="1001475" name="Rectangle 3"/>
          <p:cNvSpPr>
            <a:spLocks noGrp="1" noChangeArrowheads="1"/>
          </p:cNvSpPr>
          <p:nvPr>
            <p:ph idx="1"/>
          </p:nvPr>
        </p:nvSpPr>
        <p:spPr/>
        <p:txBody>
          <a:bodyPr/>
          <a:lstStyle/>
          <a:p>
            <a:pPr>
              <a:defRPr/>
            </a:pPr>
            <a:r>
              <a:rPr lang="en-US" dirty="0" smtClean="0"/>
              <a:t>Pseudo-classes define state</a:t>
            </a:r>
          </a:p>
          <a:p>
            <a:pPr lvl="1">
              <a:defRPr/>
            </a:pPr>
            <a:r>
              <a:rPr lang="en-US" dirty="0" smtClean="0">
                <a:latin typeface="Consolas" pitchFamily="49" charset="0"/>
                <a:cs typeface="Consolas" pitchFamily="49" charset="0"/>
              </a:rPr>
              <a:t>:hover</a:t>
            </a:r>
            <a:r>
              <a:rPr lang="en-US" dirty="0" smtClean="0"/>
              <a:t>, </a:t>
            </a:r>
            <a:r>
              <a:rPr lang="en-US" dirty="0" smtClean="0">
                <a:latin typeface="Consolas" pitchFamily="49" charset="0"/>
                <a:cs typeface="Consolas" pitchFamily="49" charset="0"/>
              </a:rPr>
              <a:t>:visited</a:t>
            </a:r>
            <a:r>
              <a:rPr lang="en-US" dirty="0" smtClean="0"/>
              <a:t>, </a:t>
            </a:r>
            <a:r>
              <a:rPr lang="en-US" dirty="0" smtClean="0">
                <a:latin typeface="Consolas" pitchFamily="49" charset="0"/>
                <a:cs typeface="Consolas" pitchFamily="49" charset="0"/>
              </a:rPr>
              <a:t>:active</a:t>
            </a:r>
            <a:r>
              <a:rPr lang="en-US" dirty="0" smtClean="0"/>
              <a:t> , </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lang</a:t>
            </a:r>
            <a:endParaRPr lang="en-US" dirty="0" smtClean="0">
              <a:latin typeface="Consolas" pitchFamily="49" charset="0"/>
              <a:cs typeface="Consolas" pitchFamily="49" charset="0"/>
            </a:endParaRPr>
          </a:p>
          <a:p>
            <a:pPr>
              <a:defRPr/>
            </a:pPr>
            <a:r>
              <a:rPr lang="en-US" dirty="0" smtClean="0"/>
              <a:t>Pseudo-elements define element "parts" or are used to generate content</a:t>
            </a:r>
          </a:p>
          <a:p>
            <a:pPr lvl="1">
              <a:defRPr/>
            </a:pPr>
            <a:r>
              <a:rPr lang="en-US" dirty="0" smtClean="0">
                <a:latin typeface="Consolas" pitchFamily="49" charset="0"/>
                <a:cs typeface="Consolas" pitchFamily="49" charset="0"/>
              </a:rPr>
              <a:t>:first-line</a:t>
            </a:r>
            <a:r>
              <a:rPr lang="en-US" dirty="0" smtClean="0"/>
              <a:t> , </a:t>
            </a:r>
            <a:r>
              <a:rPr lang="en-US" dirty="0" smtClean="0">
                <a:latin typeface="Consolas" pitchFamily="49" charset="0"/>
                <a:cs typeface="Consolas" pitchFamily="49" charset="0"/>
              </a:rPr>
              <a:t>:before</a:t>
            </a:r>
            <a:r>
              <a:rPr lang="en-US" dirty="0" smtClean="0"/>
              <a:t>, </a:t>
            </a:r>
            <a:r>
              <a:rPr lang="en-US" dirty="0" smtClean="0">
                <a:latin typeface="Consolas" pitchFamily="49" charset="0"/>
                <a:cs typeface="Consolas" pitchFamily="49" charset="0"/>
              </a:rPr>
              <a:t>:after</a:t>
            </a: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87</a:t>
            </a:fld>
            <a:endParaRPr lang="en-US" dirty="0"/>
          </a:p>
        </p:txBody>
      </p:sp>
      <p:sp>
        <p:nvSpPr>
          <p:cNvPr id="5" name="Rectangle 4"/>
          <p:cNvSpPr>
            <a:spLocks noChangeArrowheads="1"/>
          </p:cNvSpPr>
          <p:nvPr/>
        </p:nvSpPr>
        <p:spPr bwMode="auto">
          <a:xfrm>
            <a:off x="2279650" y="4344650"/>
            <a:ext cx="7632700" cy="144655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a:hover { color: red;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p:first-line { text-transform: uppercase;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.title:before { content: "»"; }</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.title:after { content: "«"; }</a:t>
            </a:r>
          </a:p>
        </p:txBody>
      </p:sp>
    </p:spTree>
    <p:extLst>
      <p:ext uri="{BB962C8B-B14F-4D97-AF65-F5344CB8AC3E}">
        <p14:creationId xmlns:p14="http://schemas.microsoft.com/office/powerpoint/2010/main" val="380552632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a:defRPr/>
            </a:pPr>
            <a:r>
              <a:rPr lang="en-US" dirty="0" smtClean="0"/>
              <a:t>Selectors (4)</a:t>
            </a:r>
            <a:endParaRPr lang="bg-BG" dirty="0" smtClean="0"/>
          </a:p>
        </p:txBody>
      </p:sp>
      <p:sp>
        <p:nvSpPr>
          <p:cNvPr id="1005571" name="Rectangle 3"/>
          <p:cNvSpPr>
            <a:spLocks noGrp="1" noChangeArrowheads="1"/>
          </p:cNvSpPr>
          <p:nvPr>
            <p:ph idx="1"/>
          </p:nvPr>
        </p:nvSpPr>
        <p:spPr>
          <a:xfrm>
            <a:off x="1847850" y="1282700"/>
            <a:ext cx="8496300" cy="5678488"/>
          </a:xfrm>
        </p:spPr>
        <p:txBody>
          <a:bodyPr>
            <a:normAutofit fontScale="92500"/>
          </a:bodyPr>
          <a:lstStyle/>
          <a:p>
            <a:pPr>
              <a:lnSpc>
                <a:spcPct val="85000"/>
              </a:lnSpc>
              <a:spcBef>
                <a:spcPct val="30000"/>
              </a:spcBef>
              <a:defRPr/>
            </a:pPr>
            <a:r>
              <a:rPr lang="en-US" sz="3000" dirty="0"/>
              <a:t>Match relative to element placement:</a:t>
            </a:r>
          </a:p>
          <a:p>
            <a:pPr>
              <a:lnSpc>
                <a:spcPct val="85000"/>
              </a:lnSpc>
              <a:spcBef>
                <a:spcPts val="2400"/>
              </a:spcBef>
              <a:buNone/>
              <a:defRPr/>
            </a:pPr>
            <a:r>
              <a:rPr lang="en-US" sz="3000" dirty="0"/>
              <a:t/>
            </a:r>
            <a:br>
              <a:rPr lang="en-US" sz="3000" dirty="0"/>
            </a:br>
            <a:r>
              <a:rPr lang="en-US" sz="3000" dirty="0"/>
              <a:t>This will match all </a:t>
            </a:r>
            <a:r>
              <a:rPr lang="en-US" sz="3000" dirty="0">
                <a:latin typeface="Consolas" pitchFamily="49" charset="0"/>
                <a:cs typeface="Consolas" pitchFamily="49" charset="0"/>
              </a:rPr>
              <a:t>&lt;a&gt;</a:t>
            </a:r>
            <a:r>
              <a:rPr lang="en-US" sz="3000" dirty="0"/>
              <a:t> tags that are inside of </a:t>
            </a:r>
            <a:r>
              <a:rPr lang="en-US" sz="3000" dirty="0">
                <a:latin typeface="Consolas" pitchFamily="49" charset="0"/>
                <a:cs typeface="Consolas" pitchFamily="49" charset="0"/>
              </a:rPr>
              <a:t>&lt;p&gt;</a:t>
            </a:r>
            <a:endParaRPr lang="en-US" sz="3000" dirty="0"/>
          </a:p>
          <a:p>
            <a:pPr>
              <a:lnSpc>
                <a:spcPct val="85000"/>
              </a:lnSpc>
              <a:spcBef>
                <a:spcPct val="30000"/>
              </a:spcBef>
              <a:defRPr/>
            </a:pPr>
            <a:r>
              <a:rPr lang="en-US" sz="3000" dirty="0">
                <a:latin typeface="Consolas" pitchFamily="49" charset="0"/>
                <a:cs typeface="Consolas" pitchFamily="49" charset="0"/>
              </a:rPr>
              <a:t>*</a:t>
            </a:r>
            <a:r>
              <a:rPr lang="en-US" sz="3000" dirty="0"/>
              <a:t> – universal selector (avoid or use with care!):</a:t>
            </a:r>
          </a:p>
          <a:p>
            <a:pPr>
              <a:lnSpc>
                <a:spcPct val="85000"/>
              </a:lnSpc>
              <a:spcBef>
                <a:spcPts val="3000"/>
              </a:spcBef>
              <a:buNone/>
              <a:defRPr/>
            </a:pPr>
            <a:r>
              <a:rPr lang="en-US" sz="3000" dirty="0">
                <a:latin typeface="Courier New" pitchFamily="49" charset="0"/>
              </a:rPr>
              <a:t/>
            </a:r>
            <a:br>
              <a:rPr lang="en-US" sz="3000" dirty="0">
                <a:latin typeface="Courier New" pitchFamily="49" charset="0"/>
              </a:rPr>
            </a:br>
            <a:r>
              <a:rPr lang="en-US" sz="3000" dirty="0"/>
              <a:t>This will match all descendants of </a:t>
            </a:r>
            <a:r>
              <a:rPr lang="en-US" sz="3000" dirty="0">
                <a:latin typeface="Consolas" pitchFamily="49" charset="0"/>
                <a:cs typeface="Consolas" pitchFamily="49" charset="0"/>
              </a:rPr>
              <a:t>&lt;p&gt;</a:t>
            </a:r>
            <a:r>
              <a:rPr lang="en-US" sz="3000" dirty="0"/>
              <a:t> element</a:t>
            </a:r>
          </a:p>
          <a:p>
            <a:pPr>
              <a:lnSpc>
                <a:spcPct val="85000"/>
              </a:lnSpc>
              <a:spcBef>
                <a:spcPct val="50000"/>
              </a:spcBef>
              <a:defRPr/>
            </a:pPr>
            <a:r>
              <a:rPr lang="en-US" sz="3000" dirty="0">
                <a:latin typeface="Consolas" pitchFamily="49" charset="0"/>
                <a:cs typeface="Consolas" pitchFamily="49" charset="0"/>
              </a:rPr>
              <a:t>+</a:t>
            </a:r>
            <a:r>
              <a:rPr lang="en-US" sz="3000" dirty="0"/>
              <a:t> selector – used to match “next sibling”:</a:t>
            </a:r>
          </a:p>
          <a:p>
            <a:pPr>
              <a:lnSpc>
                <a:spcPct val="85000"/>
              </a:lnSpc>
              <a:spcBef>
                <a:spcPct val="50000"/>
              </a:spcBef>
              <a:buFontTx/>
              <a:buNone/>
              <a:defRPr/>
            </a:pPr>
            <a:endParaRPr lang="en-US" sz="3000" dirty="0"/>
          </a:p>
          <a:p>
            <a:pPr>
              <a:lnSpc>
                <a:spcPct val="85000"/>
              </a:lnSpc>
              <a:buFontTx/>
              <a:buNone/>
              <a:defRPr/>
            </a:pPr>
            <a:r>
              <a:rPr lang="en-US" sz="3000" dirty="0"/>
              <a:t>	This will match all siblings with class name </a:t>
            </a:r>
            <a:r>
              <a:rPr lang="en-US" sz="3000" dirty="0">
                <a:latin typeface="Consolas" pitchFamily="49" charset="0"/>
                <a:cs typeface="Consolas" pitchFamily="49" charset="0"/>
              </a:rPr>
              <a:t>link</a:t>
            </a:r>
            <a:r>
              <a:rPr lang="en-US" sz="3000" dirty="0"/>
              <a:t> that appear immediately after </a:t>
            </a:r>
            <a:r>
              <a:rPr lang="en-US" sz="3000" dirty="0">
                <a:latin typeface="Consolas" pitchFamily="49" charset="0"/>
                <a:cs typeface="Consolas" pitchFamily="49" charset="0"/>
              </a:rPr>
              <a:t>&lt;</a:t>
            </a:r>
            <a:r>
              <a:rPr lang="en-US" sz="3000" noProof="1">
                <a:latin typeface="Consolas" pitchFamily="49" charset="0"/>
                <a:cs typeface="Consolas" pitchFamily="49" charset="0"/>
              </a:rPr>
              <a:t>img</a:t>
            </a:r>
            <a:r>
              <a:rPr lang="en-US" sz="3000" dirty="0">
                <a:latin typeface="Consolas" pitchFamily="49" charset="0"/>
                <a:cs typeface="Consolas" pitchFamily="49" charset="0"/>
              </a:rPr>
              <a:t>&gt;</a:t>
            </a:r>
            <a:r>
              <a:rPr lang="en-US" sz="3000" dirty="0"/>
              <a:t> tag</a:t>
            </a:r>
            <a:endParaRPr lang="bg-BG" sz="3000" dirty="0"/>
          </a:p>
        </p:txBody>
      </p:sp>
      <p:sp>
        <p:nvSpPr>
          <p:cNvPr id="7"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88</a:t>
            </a:fld>
            <a:endParaRPr lang="en-US" dirty="0"/>
          </a:p>
        </p:txBody>
      </p:sp>
      <p:sp>
        <p:nvSpPr>
          <p:cNvPr id="1005572" name="Rectangle 4"/>
          <p:cNvSpPr>
            <a:spLocks noChangeArrowheads="1"/>
          </p:cNvSpPr>
          <p:nvPr/>
        </p:nvSpPr>
        <p:spPr bwMode="auto">
          <a:xfrm>
            <a:off x="2424113" y="1794571"/>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p a {text-decoration: underline}</a:t>
            </a:r>
          </a:p>
        </p:txBody>
      </p:sp>
      <p:sp>
        <p:nvSpPr>
          <p:cNvPr id="1005573" name="Rectangle 5"/>
          <p:cNvSpPr>
            <a:spLocks noChangeArrowheads="1"/>
          </p:cNvSpPr>
          <p:nvPr/>
        </p:nvSpPr>
        <p:spPr bwMode="auto">
          <a:xfrm>
            <a:off x="2387600" y="3710445"/>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p * {color: black}</a:t>
            </a:r>
          </a:p>
        </p:txBody>
      </p:sp>
      <p:sp>
        <p:nvSpPr>
          <p:cNvPr id="1005574" name="Rectangle 6"/>
          <p:cNvSpPr>
            <a:spLocks noChangeArrowheads="1"/>
          </p:cNvSpPr>
          <p:nvPr/>
        </p:nvSpPr>
        <p:spPr bwMode="auto">
          <a:xfrm>
            <a:off x="2424113" y="5410875"/>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img + .link {float:right}</a:t>
            </a:r>
          </a:p>
        </p:txBody>
      </p:sp>
    </p:spTree>
    <p:extLst>
      <p:ext uri="{BB962C8B-B14F-4D97-AF65-F5344CB8AC3E}">
        <p14:creationId xmlns:p14="http://schemas.microsoft.com/office/powerpoint/2010/main" val="382962315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p:txBody>
          <a:bodyPr/>
          <a:lstStyle/>
          <a:p>
            <a:pPr>
              <a:defRPr/>
            </a:pPr>
            <a:r>
              <a:rPr lang="en-US" dirty="0" smtClean="0"/>
              <a:t>Selectors (5)</a:t>
            </a:r>
            <a:endParaRPr lang="bg-BG" dirty="0" smtClean="0"/>
          </a:p>
        </p:txBody>
      </p:sp>
      <p:sp>
        <p:nvSpPr>
          <p:cNvPr id="1008643" name="Rectangle 3"/>
          <p:cNvSpPr>
            <a:spLocks noGrp="1" noChangeArrowheads="1"/>
          </p:cNvSpPr>
          <p:nvPr>
            <p:ph idx="1"/>
          </p:nvPr>
        </p:nvSpPr>
        <p:spPr>
          <a:xfrm>
            <a:off x="1676400" y="1474114"/>
            <a:ext cx="8686800" cy="5715000"/>
          </a:xfrm>
        </p:spPr>
        <p:txBody>
          <a:bodyPr/>
          <a:lstStyle/>
          <a:p>
            <a:pPr>
              <a:spcBef>
                <a:spcPts val="0"/>
              </a:spcBef>
              <a:defRPr/>
            </a:pPr>
            <a:r>
              <a:rPr lang="en-US" dirty="0">
                <a:latin typeface="Consolas" pitchFamily="49" charset="0"/>
              </a:rPr>
              <a:t>&gt;</a:t>
            </a:r>
            <a:r>
              <a:rPr lang="en-US" dirty="0"/>
              <a:t> selector – matches direct child nodes:</a:t>
            </a:r>
            <a:r>
              <a:rPr lang="en-US" dirty="0">
                <a:latin typeface="Courier New" pitchFamily="49" charset="0"/>
              </a:rPr>
              <a:t/>
            </a:r>
            <a:br>
              <a:rPr lang="en-US" dirty="0">
                <a:latin typeface="Courier New" pitchFamily="49" charset="0"/>
              </a:rPr>
            </a:br>
            <a:endParaRPr lang="en-US" dirty="0">
              <a:latin typeface="Courier New" pitchFamily="49" charset="0"/>
            </a:endParaRPr>
          </a:p>
          <a:p>
            <a:pPr>
              <a:buFontTx/>
              <a:buNone/>
              <a:defRPr/>
            </a:pPr>
            <a:r>
              <a:rPr lang="en-US" dirty="0"/>
              <a:t>	This will match all elements with class </a:t>
            </a:r>
            <a:r>
              <a:rPr lang="en-US" dirty="0">
                <a:latin typeface="Consolas" pitchFamily="49" charset="0"/>
              </a:rPr>
              <a:t>error</a:t>
            </a:r>
            <a:r>
              <a:rPr lang="en-US" dirty="0"/>
              <a:t>, direct children of </a:t>
            </a:r>
            <a:r>
              <a:rPr lang="en-US" dirty="0">
                <a:latin typeface="Consolas" pitchFamily="49" charset="0"/>
              </a:rPr>
              <a:t>&lt;p&gt;</a:t>
            </a:r>
            <a:r>
              <a:rPr lang="en-US" dirty="0"/>
              <a:t> tag</a:t>
            </a:r>
          </a:p>
          <a:p>
            <a:pPr>
              <a:spcBef>
                <a:spcPts val="0"/>
              </a:spcBef>
              <a:defRPr/>
            </a:pPr>
            <a:r>
              <a:rPr lang="en-US" dirty="0">
                <a:latin typeface="Consolas" pitchFamily="49" charset="0"/>
              </a:rPr>
              <a:t>[</a:t>
            </a:r>
            <a:r>
              <a:rPr lang="en-US" dirty="0"/>
              <a:t> </a:t>
            </a:r>
            <a:r>
              <a:rPr lang="en-US" dirty="0">
                <a:latin typeface="Consolas" pitchFamily="49" charset="0"/>
              </a:rPr>
              <a:t>] </a:t>
            </a:r>
            <a:r>
              <a:rPr lang="en-US" dirty="0"/>
              <a:t>– matches tag attributes by regular expression:</a:t>
            </a:r>
          </a:p>
          <a:p>
            <a:pPr>
              <a:spcBef>
                <a:spcPts val="1200"/>
              </a:spcBef>
              <a:buNone/>
              <a:defRPr/>
            </a:pPr>
            <a:r>
              <a:rPr lang="en-US" dirty="0"/>
              <a:t/>
            </a:r>
            <a:br>
              <a:rPr lang="en-US" dirty="0"/>
            </a:br>
            <a:r>
              <a:rPr lang="en-US" dirty="0"/>
              <a:t>This will match all </a:t>
            </a:r>
            <a:r>
              <a:rPr lang="en-US" noProof="1">
                <a:latin typeface="Consolas" pitchFamily="49" charset="0"/>
              </a:rPr>
              <a:t>&lt;img&gt;</a:t>
            </a:r>
            <a:r>
              <a:rPr lang="en-US" dirty="0"/>
              <a:t> tags with </a:t>
            </a:r>
            <a:r>
              <a:rPr lang="en-US" dirty="0">
                <a:latin typeface="Consolas" pitchFamily="49" charset="0"/>
              </a:rPr>
              <a:t>alt</a:t>
            </a:r>
            <a:r>
              <a:rPr lang="en-US" dirty="0"/>
              <a:t> attribute containing the word </a:t>
            </a:r>
            <a:r>
              <a:rPr lang="en-US" dirty="0">
                <a:latin typeface="Consolas" pitchFamily="49" charset="0"/>
              </a:rPr>
              <a:t>logo</a:t>
            </a:r>
          </a:p>
          <a:p>
            <a:pPr>
              <a:spcBef>
                <a:spcPts val="1200"/>
              </a:spcBef>
              <a:defRPr/>
            </a:pPr>
            <a:r>
              <a:rPr lang="en-US" dirty="0">
                <a:latin typeface="Consolas" pitchFamily="49" charset="0"/>
              </a:rPr>
              <a:t>.class1.class2 </a:t>
            </a:r>
            <a:r>
              <a:rPr lang="en-US" dirty="0"/>
              <a:t>(no space) - matches elements with both (all) classes applied at the same time</a:t>
            </a:r>
          </a:p>
        </p:txBody>
      </p:sp>
      <p:sp>
        <p:nvSpPr>
          <p:cNvPr id="6"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89</a:t>
            </a:fld>
            <a:endParaRPr lang="en-US" dirty="0"/>
          </a:p>
        </p:txBody>
      </p:sp>
      <p:sp>
        <p:nvSpPr>
          <p:cNvPr id="1008644" name="Rectangle 4"/>
          <p:cNvSpPr>
            <a:spLocks noChangeArrowheads="1"/>
          </p:cNvSpPr>
          <p:nvPr/>
        </p:nvSpPr>
        <p:spPr bwMode="auto">
          <a:xfrm>
            <a:off x="2413000" y="1912264"/>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p &gt; .error {font-size: 8px}</a:t>
            </a:r>
          </a:p>
        </p:txBody>
      </p:sp>
      <p:sp>
        <p:nvSpPr>
          <p:cNvPr id="1008645" name="Rectangle 5"/>
          <p:cNvSpPr>
            <a:spLocks noChangeArrowheads="1"/>
          </p:cNvSpPr>
          <p:nvPr/>
        </p:nvSpPr>
        <p:spPr bwMode="auto">
          <a:xfrm>
            <a:off x="2424113" y="4095751"/>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img[alt~=logo] {border: none}</a:t>
            </a:r>
          </a:p>
        </p:txBody>
      </p:sp>
    </p:spTree>
    <p:extLst>
      <p:ext uri="{BB962C8B-B14F-4D97-AF65-F5344CB8AC3E}">
        <p14:creationId xmlns:p14="http://schemas.microsoft.com/office/powerpoint/2010/main" val="238104175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vs. XHTML</a:t>
            </a:r>
          </a:p>
        </p:txBody>
      </p:sp>
      <p:sp>
        <p:nvSpPr>
          <p:cNvPr id="4" name="Rectangle 3"/>
          <p:cNvSpPr/>
          <p:nvPr/>
        </p:nvSpPr>
        <p:spPr>
          <a:xfrm>
            <a:off x="2001800" y="2321291"/>
            <a:ext cx="5224507" cy="584775"/>
          </a:xfrm>
          <a:prstGeom prst="rect">
            <a:avLst/>
          </a:prstGeom>
        </p:spPr>
        <p:txBody>
          <a:bodyPr wrap="none">
            <a:spAutoFit/>
          </a:bodyPr>
          <a:lstStyle/>
          <a:p>
            <a:pPr lvl="1">
              <a:defRPr/>
            </a:pPr>
            <a:r>
              <a:rPr lang="en-US" sz="3200" dirty="0"/>
              <a:t>All tags must be closed</a:t>
            </a:r>
          </a:p>
        </p:txBody>
      </p:sp>
      <p:sp>
        <p:nvSpPr>
          <p:cNvPr id="5" name="Rectangle 4"/>
          <p:cNvSpPr/>
          <p:nvPr/>
        </p:nvSpPr>
        <p:spPr>
          <a:xfrm>
            <a:off x="2428804" y="1671416"/>
            <a:ext cx="6159058" cy="584775"/>
          </a:xfrm>
          <a:prstGeom prst="rect">
            <a:avLst/>
          </a:prstGeom>
        </p:spPr>
        <p:txBody>
          <a:bodyPr wrap="none">
            <a:spAutoFit/>
          </a:bodyPr>
          <a:lstStyle/>
          <a:p>
            <a:pPr>
              <a:defRPr/>
            </a:pPr>
            <a:r>
              <a:rPr lang="en-US" sz="3200" dirty="0"/>
              <a:t>XHTML is more strict than HTML</a:t>
            </a:r>
          </a:p>
        </p:txBody>
      </p:sp>
      <p:sp>
        <p:nvSpPr>
          <p:cNvPr id="6" name="Rectangle 5"/>
          <p:cNvSpPr/>
          <p:nvPr/>
        </p:nvSpPr>
        <p:spPr>
          <a:xfrm>
            <a:off x="2028303" y="2971166"/>
            <a:ext cx="9181331" cy="1077218"/>
          </a:xfrm>
          <a:prstGeom prst="rect">
            <a:avLst/>
          </a:prstGeom>
        </p:spPr>
        <p:txBody>
          <a:bodyPr wrap="square">
            <a:spAutoFit/>
          </a:bodyPr>
          <a:lstStyle/>
          <a:p>
            <a:pPr lvl="1">
              <a:defRPr/>
            </a:pPr>
            <a:r>
              <a:rPr lang="en-US" sz="3200" dirty="0"/>
              <a:t>Tags and attribute names must be in lowercase</a:t>
            </a:r>
          </a:p>
        </p:txBody>
      </p:sp>
      <p:sp>
        <p:nvSpPr>
          <p:cNvPr id="7" name="Rectangle 6"/>
          <p:cNvSpPr/>
          <p:nvPr/>
        </p:nvSpPr>
        <p:spPr>
          <a:xfrm>
            <a:off x="2455308" y="4028350"/>
            <a:ext cx="8674814" cy="1077218"/>
          </a:xfrm>
          <a:prstGeom prst="rect">
            <a:avLst/>
          </a:prstGeom>
        </p:spPr>
        <p:txBody>
          <a:bodyPr wrap="square">
            <a:spAutoFit/>
          </a:bodyPr>
          <a:lstStyle/>
          <a:p>
            <a:pPr>
              <a:defRPr/>
            </a:pPr>
            <a:r>
              <a:rPr lang="en-US" sz="3200" dirty="0"/>
              <a:t>Many element attributes are deprecated in XHTML, most are moved to CSS </a:t>
            </a:r>
          </a:p>
        </p:txBody>
      </p:sp>
      <p:sp>
        <p:nvSpPr>
          <p:cNvPr id="8" name="Rectangle 7"/>
          <p:cNvSpPr/>
          <p:nvPr/>
        </p:nvSpPr>
        <p:spPr>
          <a:xfrm>
            <a:off x="2442055" y="5143303"/>
            <a:ext cx="9272865" cy="1077218"/>
          </a:xfrm>
          <a:prstGeom prst="rect">
            <a:avLst/>
          </a:prstGeom>
        </p:spPr>
        <p:txBody>
          <a:bodyPr wrap="square">
            <a:spAutoFit/>
          </a:bodyPr>
          <a:lstStyle/>
          <a:p>
            <a:pPr>
              <a:defRPr/>
            </a:pPr>
            <a:r>
              <a:rPr lang="en-US" sz="3200" dirty="0"/>
              <a:t>Web browsers load XHTML faster than HTML and valid code faster than invalid!</a:t>
            </a:r>
            <a:endParaRPr lang="bg-BG" sz="32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32253" y="1830712"/>
            <a:ext cx="296551" cy="296551"/>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32253" y="2517417"/>
            <a:ext cx="296551" cy="296551"/>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32253" y="3129419"/>
            <a:ext cx="296551" cy="296551"/>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32253" y="4202832"/>
            <a:ext cx="296551" cy="296551"/>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32253" y="5302752"/>
            <a:ext cx="296551" cy="296551"/>
          </a:xfrm>
          <a:prstGeom prst="rect">
            <a:avLst/>
          </a:prstGeom>
        </p:spPr>
      </p:pic>
    </p:spTree>
    <p:extLst>
      <p:ext uri="{BB962C8B-B14F-4D97-AF65-F5344CB8AC3E}">
        <p14:creationId xmlns:p14="http://schemas.microsoft.com/office/powerpoint/2010/main" val="36107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000" fill="hold"/>
                                        <p:tgtEl>
                                          <p:spTgt spid="7"/>
                                        </p:tgtEl>
                                        <p:attrNameLst>
                                          <p:attrName>ppt_x</p:attrName>
                                        </p:attrNameLst>
                                      </p:cBhvr>
                                      <p:tavLst>
                                        <p:tav tm="0">
                                          <p:val>
                                            <p:strVal val="1+#ppt_w/2"/>
                                          </p:val>
                                        </p:tav>
                                        <p:tav tm="100000">
                                          <p:val>
                                            <p:strVal val="#ppt_x"/>
                                          </p:val>
                                        </p:tav>
                                      </p:tavLst>
                                    </p:anim>
                                    <p:anim calcmode="lin" valueType="num">
                                      <p:cBhvr additive="base">
                                        <p:cTn id="20" dur="2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pPr>
              <a:defRPr/>
            </a:pPr>
            <a:r>
              <a:rPr lang="en-US" dirty="0" smtClean="0"/>
              <a:t>Values in the CSS Rules</a:t>
            </a:r>
            <a:endParaRPr lang="bg-BG" dirty="0" smtClean="0"/>
          </a:p>
        </p:txBody>
      </p:sp>
      <p:sp>
        <p:nvSpPr>
          <p:cNvPr id="1001475" name="Rectangle 3"/>
          <p:cNvSpPr>
            <a:spLocks noGrp="1" noChangeArrowheads="1"/>
          </p:cNvSpPr>
          <p:nvPr>
            <p:ph idx="1"/>
          </p:nvPr>
        </p:nvSpPr>
        <p:spPr>
          <a:xfrm>
            <a:off x="1752600" y="1428750"/>
            <a:ext cx="8610600" cy="5715000"/>
          </a:xfrm>
        </p:spPr>
        <p:txBody>
          <a:bodyPr>
            <a:normAutofit fontScale="92500"/>
          </a:bodyPr>
          <a:lstStyle/>
          <a:p>
            <a:pPr>
              <a:lnSpc>
                <a:spcPct val="100000"/>
              </a:lnSpc>
              <a:defRPr/>
            </a:pPr>
            <a:r>
              <a:rPr lang="en-US" sz="3000" dirty="0"/>
              <a:t>Colors are set in RGB format (decimal or hex): </a:t>
            </a:r>
          </a:p>
          <a:p>
            <a:pPr lvl="1">
              <a:lnSpc>
                <a:spcPct val="100000"/>
              </a:lnSpc>
              <a:defRPr/>
            </a:pPr>
            <a:r>
              <a:rPr lang="en-US" sz="2800" dirty="0"/>
              <a:t>Example: </a:t>
            </a:r>
            <a:r>
              <a:rPr lang="en-US" sz="2800" dirty="0">
                <a:latin typeface="Consolas" pitchFamily="49" charset="0"/>
              </a:rPr>
              <a:t>#a0a6aa = </a:t>
            </a:r>
            <a:r>
              <a:rPr lang="en-US" sz="2800" dirty="0" err="1">
                <a:latin typeface="Consolas" pitchFamily="49" charset="0"/>
              </a:rPr>
              <a:t>rgb</a:t>
            </a:r>
            <a:r>
              <a:rPr lang="en-US" sz="2800" dirty="0">
                <a:latin typeface="Consolas" pitchFamily="49" charset="0"/>
              </a:rPr>
              <a:t>(160, 166, 170)</a:t>
            </a:r>
            <a:endParaRPr lang="en-US" sz="2800" dirty="0"/>
          </a:p>
          <a:p>
            <a:pPr lvl="1">
              <a:lnSpc>
                <a:spcPct val="100000"/>
              </a:lnSpc>
              <a:defRPr/>
            </a:pPr>
            <a:r>
              <a:rPr lang="en-US" sz="2800" dirty="0"/>
              <a:t>Predefined color aliases exist: </a:t>
            </a:r>
            <a:r>
              <a:rPr lang="en-US" sz="2800" dirty="0">
                <a:latin typeface="Consolas" pitchFamily="49" charset="0"/>
              </a:rPr>
              <a:t>black</a:t>
            </a:r>
            <a:r>
              <a:rPr lang="en-US" sz="2800" dirty="0"/>
              <a:t>, </a:t>
            </a:r>
            <a:r>
              <a:rPr lang="en-US" sz="2800" dirty="0">
                <a:latin typeface="Consolas" pitchFamily="49" charset="0"/>
              </a:rPr>
              <a:t>blue</a:t>
            </a:r>
            <a:r>
              <a:rPr lang="en-US" sz="2800" dirty="0"/>
              <a:t>, etc.</a:t>
            </a:r>
          </a:p>
          <a:p>
            <a:pPr>
              <a:lnSpc>
                <a:spcPct val="100000"/>
              </a:lnSpc>
              <a:defRPr/>
            </a:pPr>
            <a:r>
              <a:rPr lang="en-US" sz="3000" dirty="0"/>
              <a:t>Numeric values are specified in:</a:t>
            </a:r>
          </a:p>
          <a:p>
            <a:pPr lvl="1">
              <a:lnSpc>
                <a:spcPct val="100000"/>
              </a:lnSpc>
              <a:defRPr/>
            </a:pPr>
            <a:r>
              <a:rPr lang="en-US" sz="2800" dirty="0"/>
              <a:t>Pixels, </a:t>
            </a:r>
            <a:r>
              <a:rPr lang="en-US" sz="2800" dirty="0" err="1"/>
              <a:t>ems</a:t>
            </a:r>
            <a:r>
              <a:rPr lang="en-US" sz="2800" dirty="0"/>
              <a:t>, e.g. </a:t>
            </a:r>
            <a:r>
              <a:rPr lang="en-US" sz="2800" dirty="0">
                <a:latin typeface="Consolas" pitchFamily="49" charset="0"/>
              </a:rPr>
              <a:t>12px</a:t>
            </a:r>
            <a:r>
              <a:rPr lang="en-US" sz="2800" dirty="0"/>
              <a:t> , </a:t>
            </a:r>
            <a:r>
              <a:rPr lang="en-US" sz="2800" dirty="0">
                <a:latin typeface="Consolas" pitchFamily="49" charset="0"/>
              </a:rPr>
              <a:t>1.4em</a:t>
            </a:r>
          </a:p>
          <a:p>
            <a:pPr lvl="1">
              <a:lnSpc>
                <a:spcPct val="100000"/>
              </a:lnSpc>
              <a:defRPr/>
            </a:pPr>
            <a:r>
              <a:rPr lang="en-US" sz="2800" dirty="0"/>
              <a:t>Points, inches, centimeters, millimeters</a:t>
            </a:r>
          </a:p>
          <a:p>
            <a:pPr lvl="2">
              <a:lnSpc>
                <a:spcPct val="100000"/>
              </a:lnSpc>
              <a:defRPr/>
            </a:pPr>
            <a:r>
              <a:rPr lang="en-US" sz="2600" dirty="0"/>
              <a:t>E.g. </a:t>
            </a:r>
            <a:r>
              <a:rPr lang="en-US" sz="2600" dirty="0">
                <a:latin typeface="Consolas" pitchFamily="49" charset="0"/>
              </a:rPr>
              <a:t>10pt</a:t>
            </a:r>
            <a:r>
              <a:rPr lang="en-US" sz="2600" dirty="0"/>
              <a:t> , </a:t>
            </a:r>
            <a:r>
              <a:rPr lang="en-US" sz="2600" dirty="0">
                <a:latin typeface="Consolas" pitchFamily="49" charset="0"/>
              </a:rPr>
              <a:t>1in</a:t>
            </a:r>
            <a:r>
              <a:rPr lang="en-US" sz="2600" dirty="0"/>
              <a:t>, </a:t>
            </a:r>
            <a:r>
              <a:rPr lang="en-US" sz="2600" dirty="0">
                <a:latin typeface="Consolas" pitchFamily="49" charset="0"/>
              </a:rPr>
              <a:t>1cm</a:t>
            </a:r>
            <a:r>
              <a:rPr lang="en-US" sz="2600" dirty="0"/>
              <a:t>, </a:t>
            </a:r>
            <a:r>
              <a:rPr lang="en-US" sz="2600" dirty="0">
                <a:latin typeface="Consolas" pitchFamily="49" charset="0"/>
              </a:rPr>
              <a:t>1mm</a:t>
            </a:r>
          </a:p>
          <a:p>
            <a:pPr lvl="1">
              <a:lnSpc>
                <a:spcPct val="100000"/>
              </a:lnSpc>
              <a:defRPr/>
            </a:pPr>
            <a:r>
              <a:rPr lang="en-US" sz="2800" dirty="0"/>
              <a:t>Percentages, e.g. </a:t>
            </a:r>
            <a:r>
              <a:rPr lang="en-US" sz="2800" dirty="0">
                <a:latin typeface="Consolas" pitchFamily="49" charset="0"/>
              </a:rPr>
              <a:t>50%</a:t>
            </a:r>
          </a:p>
          <a:p>
            <a:pPr lvl="2">
              <a:lnSpc>
                <a:spcPct val="100000"/>
              </a:lnSpc>
              <a:defRPr/>
            </a:pPr>
            <a:r>
              <a:rPr lang="en-US" sz="2600" dirty="0"/>
              <a:t>Percentage of what?...</a:t>
            </a:r>
          </a:p>
          <a:p>
            <a:pPr lvl="1">
              <a:lnSpc>
                <a:spcPct val="100000"/>
              </a:lnSpc>
              <a:defRPr/>
            </a:pPr>
            <a:r>
              <a:rPr lang="en-US" dirty="0" smtClean="0"/>
              <a:t>Zero can be used with no unit: </a:t>
            </a:r>
            <a:r>
              <a:rPr lang="en-US" sz="2600" dirty="0">
                <a:latin typeface="Consolas" pitchFamily="49" charset="0"/>
              </a:rPr>
              <a:t>border: 0;</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90</a:t>
            </a:fld>
            <a:endParaRPr lang="en-US" dirty="0"/>
          </a:p>
        </p:txBody>
      </p:sp>
    </p:spTree>
    <p:extLst>
      <p:ext uri="{BB962C8B-B14F-4D97-AF65-F5344CB8AC3E}">
        <p14:creationId xmlns:p14="http://schemas.microsoft.com/office/powerpoint/2010/main" val="348578307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9602" name="Rectangle 2"/>
          <p:cNvSpPr>
            <a:spLocks noGrp="1" noChangeArrowheads="1"/>
          </p:cNvSpPr>
          <p:nvPr>
            <p:ph type="title"/>
          </p:nvPr>
        </p:nvSpPr>
        <p:spPr/>
        <p:txBody>
          <a:bodyPr/>
          <a:lstStyle/>
          <a:p>
            <a:pPr>
              <a:defRPr/>
            </a:pPr>
            <a:r>
              <a:rPr lang="en-US" dirty="0" smtClean="0"/>
              <a:t>Default Browser Styles</a:t>
            </a:r>
            <a:endParaRPr lang="bg-BG" dirty="0" smtClean="0"/>
          </a:p>
        </p:txBody>
      </p:sp>
      <p:sp>
        <p:nvSpPr>
          <p:cNvPr id="1049603" name="Rectangle 3"/>
          <p:cNvSpPr>
            <a:spLocks noGrp="1" noChangeArrowheads="1"/>
          </p:cNvSpPr>
          <p:nvPr>
            <p:ph idx="1"/>
          </p:nvPr>
        </p:nvSpPr>
        <p:spPr/>
        <p:txBody>
          <a:bodyPr/>
          <a:lstStyle/>
          <a:p>
            <a:pPr>
              <a:defRPr/>
            </a:pPr>
            <a:r>
              <a:rPr lang="en-US" dirty="0" smtClean="0"/>
              <a:t>Browsers have default CSS styles</a:t>
            </a:r>
          </a:p>
          <a:p>
            <a:pPr lvl="1">
              <a:defRPr/>
            </a:pPr>
            <a:r>
              <a:rPr lang="en-US" dirty="0" smtClean="0"/>
              <a:t>Used when there is no CSS information or any other style information in the document</a:t>
            </a:r>
          </a:p>
          <a:p>
            <a:pPr>
              <a:defRPr/>
            </a:pPr>
            <a:r>
              <a:rPr lang="en-US" dirty="0" smtClean="0"/>
              <a:t>Caution: default styles differ in browsers</a:t>
            </a:r>
          </a:p>
          <a:p>
            <a:pPr lvl="1">
              <a:defRPr/>
            </a:pPr>
            <a:r>
              <a:rPr lang="en-US" dirty="0" smtClean="0"/>
              <a:t>E.g. margins, </a:t>
            </a:r>
            <a:r>
              <a:rPr lang="en-US" dirty="0" err="1" smtClean="0"/>
              <a:t>paddings</a:t>
            </a:r>
            <a:r>
              <a:rPr lang="en-US" dirty="0" smtClean="0"/>
              <a:t> and font sizes differ most often and usually developers reset them</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91</a:t>
            </a:fld>
            <a:endParaRPr lang="en-US" dirty="0"/>
          </a:p>
        </p:txBody>
      </p:sp>
      <p:sp>
        <p:nvSpPr>
          <p:cNvPr id="5" name="Rectangle 5"/>
          <p:cNvSpPr>
            <a:spLocks noChangeArrowheads="1"/>
          </p:cNvSpPr>
          <p:nvPr/>
        </p:nvSpPr>
        <p:spPr bwMode="auto">
          <a:xfrm>
            <a:off x="2424113" y="4750714"/>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 margin: 0; padding: 0; }</a:t>
            </a:r>
          </a:p>
        </p:txBody>
      </p:sp>
      <p:sp>
        <p:nvSpPr>
          <p:cNvPr id="6" name="Rectangle 5"/>
          <p:cNvSpPr>
            <a:spLocks noChangeArrowheads="1"/>
          </p:cNvSpPr>
          <p:nvPr/>
        </p:nvSpPr>
        <p:spPr bwMode="auto">
          <a:xfrm>
            <a:off x="2438400" y="5638801"/>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body, h1, p, ul, li { margin: 0; padding: 0; }</a:t>
            </a:r>
          </a:p>
        </p:txBody>
      </p:sp>
    </p:spTree>
    <p:extLst>
      <p:ext uri="{BB962C8B-B14F-4D97-AF65-F5344CB8AC3E}">
        <p14:creationId xmlns:p14="http://schemas.microsoft.com/office/powerpoint/2010/main" val="224799343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a:xfrm>
            <a:off x="3276600" y="76200"/>
            <a:ext cx="7162800" cy="914400"/>
          </a:xfrm>
        </p:spPr>
        <p:txBody>
          <a:bodyPr/>
          <a:lstStyle/>
          <a:p>
            <a:pPr>
              <a:defRPr/>
            </a:pPr>
            <a:r>
              <a:rPr lang="en-US" dirty="0" smtClean="0"/>
              <a:t>Linking HTML and CSS</a:t>
            </a:r>
            <a:endParaRPr lang="bg-BG" dirty="0" smtClean="0"/>
          </a:p>
        </p:txBody>
      </p:sp>
      <p:sp>
        <p:nvSpPr>
          <p:cNvPr id="1046531" name="Rectangle 3"/>
          <p:cNvSpPr>
            <a:spLocks noGrp="1" noChangeArrowheads="1"/>
          </p:cNvSpPr>
          <p:nvPr>
            <p:ph idx="1"/>
          </p:nvPr>
        </p:nvSpPr>
        <p:spPr>
          <a:xfrm>
            <a:off x="1752600" y="1066800"/>
            <a:ext cx="8686800" cy="5562600"/>
          </a:xfrm>
        </p:spPr>
        <p:txBody>
          <a:bodyPr/>
          <a:lstStyle/>
          <a:p>
            <a:pPr>
              <a:defRPr/>
            </a:pPr>
            <a:r>
              <a:rPr lang="en-US" dirty="0" smtClean="0"/>
              <a:t>HTML (content) and CSS (presentation) can be linked in three ways:</a:t>
            </a:r>
          </a:p>
          <a:p>
            <a:pPr lvl="1">
              <a:defRPr/>
            </a:pPr>
            <a:r>
              <a:rPr lang="en-US" dirty="0" smtClean="0"/>
              <a:t>Inline: the CSS rules in the </a:t>
            </a:r>
            <a:r>
              <a:rPr lang="en-US" dirty="0" smtClean="0">
                <a:latin typeface="Consolas" pitchFamily="49" charset="0"/>
              </a:rPr>
              <a:t>style</a:t>
            </a:r>
            <a:r>
              <a:rPr lang="en-US" dirty="0" smtClean="0"/>
              <a:t> attribute</a:t>
            </a:r>
          </a:p>
          <a:p>
            <a:pPr lvl="2">
              <a:defRPr/>
            </a:pPr>
            <a:r>
              <a:rPr lang="en-US" dirty="0" smtClean="0"/>
              <a:t>No selectors are needed</a:t>
            </a:r>
          </a:p>
          <a:p>
            <a:pPr lvl="1">
              <a:defRPr/>
            </a:pPr>
            <a:r>
              <a:rPr lang="en-US" dirty="0" smtClean="0"/>
              <a:t>Embedded: in the &lt;head&gt; in a </a:t>
            </a:r>
            <a:r>
              <a:rPr lang="en-US" dirty="0" smtClean="0">
                <a:latin typeface="Consolas" pitchFamily="49" charset="0"/>
              </a:rPr>
              <a:t>&lt;style&gt;</a:t>
            </a:r>
            <a:r>
              <a:rPr lang="en-US" dirty="0" smtClean="0"/>
              <a:t> tag</a:t>
            </a:r>
          </a:p>
          <a:p>
            <a:pPr lvl="1">
              <a:defRPr/>
            </a:pPr>
            <a:r>
              <a:rPr lang="en-US" dirty="0" smtClean="0"/>
              <a:t>External: CSS rules in separate file (best)</a:t>
            </a:r>
          </a:p>
          <a:p>
            <a:pPr lvl="2">
              <a:defRPr/>
            </a:pPr>
            <a:r>
              <a:rPr lang="en-US" dirty="0" smtClean="0"/>
              <a:t>Usually a file with </a:t>
            </a:r>
            <a:r>
              <a:rPr lang="en-US" noProof="1" smtClean="0">
                <a:latin typeface="Consolas" pitchFamily="49" charset="0"/>
              </a:rPr>
              <a:t>.css</a:t>
            </a:r>
            <a:r>
              <a:rPr lang="en-US" dirty="0" smtClean="0"/>
              <a:t> extension</a:t>
            </a:r>
          </a:p>
          <a:p>
            <a:pPr lvl="2">
              <a:defRPr/>
            </a:pPr>
            <a:r>
              <a:rPr lang="en-US" dirty="0" smtClean="0"/>
              <a:t>Linked via </a:t>
            </a:r>
            <a:r>
              <a:rPr lang="en-US" sz="2600" noProof="1">
                <a:latin typeface="Consolas" pitchFamily="49" charset="0"/>
              </a:rPr>
              <a:t>&lt;link</a:t>
            </a:r>
            <a:r>
              <a:rPr lang="en-US" sz="2600" noProof="1"/>
              <a:t> </a:t>
            </a:r>
            <a:r>
              <a:rPr lang="en-US" sz="2600" noProof="1">
                <a:latin typeface="Consolas" pitchFamily="49" charset="0"/>
              </a:rPr>
              <a:t>rel="stylesheet"</a:t>
            </a:r>
            <a:r>
              <a:rPr lang="en-US" sz="2600" noProof="1"/>
              <a:t> </a:t>
            </a:r>
            <a:r>
              <a:rPr lang="en-US" sz="2600" noProof="1">
                <a:latin typeface="Consolas" pitchFamily="49" charset="0"/>
              </a:rPr>
              <a:t>href=…&gt;</a:t>
            </a:r>
            <a:r>
              <a:rPr lang="en-US" sz="2600" dirty="0"/>
              <a:t> </a:t>
            </a:r>
            <a:r>
              <a:rPr lang="en-US" dirty="0" smtClean="0"/>
              <a:t>tag or </a:t>
            </a:r>
            <a:r>
              <a:rPr lang="en-US" dirty="0" smtClean="0">
                <a:latin typeface="Consolas" pitchFamily="49" charset="0"/>
              </a:rPr>
              <a:t>@import</a:t>
            </a:r>
            <a:r>
              <a:rPr lang="en-US" dirty="0" smtClean="0"/>
              <a:t> directive in embedded CSS block</a:t>
            </a:r>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92</a:t>
            </a:fld>
            <a:endParaRPr lang="en-US" dirty="0"/>
          </a:p>
        </p:txBody>
      </p:sp>
    </p:spTree>
    <p:extLst>
      <p:ext uri="{BB962C8B-B14F-4D97-AF65-F5344CB8AC3E}">
        <p14:creationId xmlns:p14="http://schemas.microsoft.com/office/powerpoint/2010/main" val="2257855781"/>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p:txBody>
          <a:bodyPr/>
          <a:lstStyle/>
          <a:p>
            <a:pPr>
              <a:defRPr/>
            </a:pPr>
            <a:r>
              <a:rPr lang="en-US" dirty="0" smtClean="0"/>
              <a:t>Linking HTML and CSS (2)</a:t>
            </a:r>
            <a:endParaRPr lang="bg-BG" dirty="0" smtClean="0"/>
          </a:p>
        </p:txBody>
      </p:sp>
      <p:sp>
        <p:nvSpPr>
          <p:cNvPr id="1047555" name="Rectangle 3"/>
          <p:cNvSpPr>
            <a:spLocks noGrp="1" noChangeArrowheads="1"/>
          </p:cNvSpPr>
          <p:nvPr>
            <p:ph idx="1"/>
          </p:nvPr>
        </p:nvSpPr>
        <p:spPr/>
        <p:txBody>
          <a:bodyPr/>
          <a:lstStyle/>
          <a:p>
            <a:pPr>
              <a:defRPr/>
            </a:pPr>
            <a:r>
              <a:rPr lang="en-US" dirty="0" smtClean="0"/>
              <a:t>Using external files is highly recommended</a:t>
            </a:r>
          </a:p>
          <a:p>
            <a:pPr lvl="1">
              <a:defRPr/>
            </a:pPr>
            <a:r>
              <a:rPr lang="en-US" dirty="0" smtClean="0"/>
              <a:t>Simplifies the HTML document </a:t>
            </a:r>
          </a:p>
          <a:p>
            <a:pPr lvl="1">
              <a:defRPr/>
            </a:pPr>
            <a:r>
              <a:rPr lang="en-US" dirty="0" smtClean="0"/>
              <a:t>Improves page load speed as the CSS file is cached</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93</a:t>
            </a:fld>
            <a:endParaRPr lang="en-US" dirty="0"/>
          </a:p>
        </p:txBody>
      </p:sp>
    </p:spTree>
    <p:extLst>
      <p:ext uri="{BB962C8B-B14F-4D97-AF65-F5344CB8AC3E}">
        <p14:creationId xmlns:p14="http://schemas.microsoft.com/office/powerpoint/2010/main" val="279516955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p:txBody>
          <a:bodyPr/>
          <a:lstStyle/>
          <a:p>
            <a:pPr>
              <a:defRPr/>
            </a:pPr>
            <a:r>
              <a:rPr lang="en-US" dirty="0" smtClean="0"/>
              <a:t>Inline Styles: Example</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94</a:t>
            </a:fld>
            <a:endParaRPr lang="en-US" dirty="0"/>
          </a:p>
        </p:txBody>
      </p:sp>
      <p:sp>
        <p:nvSpPr>
          <p:cNvPr id="20483" name="Rectangle 5"/>
          <p:cNvSpPr>
            <a:spLocks noChangeArrowheads="1"/>
          </p:cNvSpPr>
          <p:nvPr/>
        </p:nvSpPr>
        <p:spPr bwMode="auto">
          <a:xfrm>
            <a:off x="2279651" y="1554064"/>
            <a:ext cx="7702550" cy="477053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&lt;!DOCTYPE html PUBLIC "-//W3C//DTD XHTML 1.0 Transitional//EN" "http://www.w3.org/TR/xhtml1/ DTD/xhtml1-transitional.dtd"&gt;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 xmlns="http://www.w3.org/1999/xhtml"&gt;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&lt;title&gt;Inline Styles&lt;/title&gt;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&lt;p&gt;Here is some text&lt;/p&gt;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&lt;!--Separate multiple styles with a semicolon--&gt;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 style="font-size: 20pt"&gt;Here is some</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more text&lt;/p&gt;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 style="font-size: 20pt;color:</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#0000FF" &gt;Even more text&lt;/p&gt; </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20484" name="Rectangle 3"/>
          <p:cNvSpPr>
            <a:spLocks noChangeArrowheads="1"/>
          </p:cNvSpPr>
          <p:nvPr/>
        </p:nvSpPr>
        <p:spPr bwMode="auto">
          <a:xfrm>
            <a:off x="6931366" y="1027906"/>
            <a:ext cx="3050835"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rPr>
              <a:t>inline-styles.html</a:t>
            </a:r>
          </a:p>
        </p:txBody>
      </p:sp>
    </p:spTree>
    <p:extLst>
      <p:ext uri="{BB962C8B-B14F-4D97-AF65-F5344CB8AC3E}">
        <p14:creationId xmlns:p14="http://schemas.microsoft.com/office/powerpoint/2010/main" val="1155994232"/>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p:txBody>
          <a:bodyPr/>
          <a:lstStyle/>
          <a:p>
            <a:pPr>
              <a:defRPr/>
            </a:pPr>
            <a:r>
              <a:rPr lang="en-US" dirty="0" smtClean="0"/>
              <a:t>Inline Styles: Example</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95</a:t>
            </a:fld>
            <a:endParaRPr lang="en-US" dirty="0"/>
          </a:p>
        </p:txBody>
      </p:sp>
      <p:sp>
        <p:nvSpPr>
          <p:cNvPr id="20483" name="Rectangle 5"/>
          <p:cNvSpPr>
            <a:spLocks noChangeArrowheads="1"/>
          </p:cNvSpPr>
          <p:nvPr/>
        </p:nvSpPr>
        <p:spPr bwMode="auto">
          <a:xfrm>
            <a:off x="2279651" y="1554064"/>
            <a:ext cx="7702550" cy="477053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&lt;!DOCTYPE html PUBLIC "-//W3C//DTD XHTML 1.0 Transitional//EN" "http://www.w3.org/TR/xhtml1/ DTD/xhtml1-transitional.dtd"&gt;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 xmlns="http://www.w3.org/1999/xhtml"&gt;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&lt;title&gt;Inline Styles&lt;/title&gt;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&lt;p&gt;Here is some text&lt;/p&gt;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&lt;!--Separate multiple styles with a semicolon--&gt;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 style="font-size: 20pt"&gt;Here is some</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more text&lt;/p&gt;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&lt;p style="font-size: 20pt;color:</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    #0000FF" &gt;Even more text&lt;/p&gt; </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&lt;/body&gt;</a:t>
            </a:r>
          </a:p>
          <a:p>
            <a:pPr eaLnBrk="0" hangingPunct="0">
              <a:lnSpc>
                <a:spcPct val="95000"/>
              </a:lnSpc>
              <a:buClr>
                <a:schemeClr val="accent5">
                  <a:lumMod val="40000"/>
                  <a:lumOff val="60000"/>
                </a:schemeClr>
              </a:buClr>
              <a:buSzPct val="70000"/>
              <a:defRPr/>
            </a:pPr>
            <a:r>
              <a:rPr lang="en-US" sz="2000" b="1" noProof="1">
                <a:effectLst>
                  <a:outerShdw blurRad="38100" dist="38100" dir="2700000" algn="tl">
                    <a:srgbClr val="000000">
                      <a:alpha val="43137"/>
                    </a:srgbClr>
                  </a:outerShdw>
                </a:effectLst>
                <a:latin typeface="Consolas" pitchFamily="49" charset="0"/>
                <a:cs typeface="Consolas" pitchFamily="49" charset="0"/>
              </a:rPr>
              <a:t>&lt;/html&gt;</a:t>
            </a:r>
          </a:p>
        </p:txBody>
      </p:sp>
      <p:sp>
        <p:nvSpPr>
          <p:cNvPr id="20484" name="Rectangle 3"/>
          <p:cNvSpPr>
            <a:spLocks noChangeArrowheads="1"/>
          </p:cNvSpPr>
          <p:nvPr/>
        </p:nvSpPr>
        <p:spPr bwMode="auto">
          <a:xfrm>
            <a:off x="7312365" y="965429"/>
            <a:ext cx="3050835"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rPr>
              <a:t>inline-styles.html</a:t>
            </a:r>
          </a:p>
        </p:txBody>
      </p:sp>
      <p:pic>
        <p:nvPicPr>
          <p:cNvPr id="6" name="Picture 5" descr="IN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1" y="2133601"/>
            <a:ext cx="5807075" cy="3863975"/>
          </a:xfrm>
          <a:prstGeom prst="rect">
            <a:avLst/>
          </a:prstGeom>
          <a:noFill/>
          <a:ln w="9525">
            <a:noFill/>
            <a:miter lim="800000"/>
            <a:headEnd/>
            <a:tailEnd/>
          </a:ln>
        </p:spPr>
      </p:pic>
    </p:spTree>
    <p:extLst>
      <p:ext uri="{BB962C8B-B14F-4D97-AF65-F5344CB8AC3E}">
        <p14:creationId xmlns:p14="http://schemas.microsoft.com/office/powerpoint/2010/main" val="1745905534"/>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p:txBody>
          <a:bodyPr/>
          <a:lstStyle/>
          <a:p>
            <a:pPr>
              <a:defRPr/>
            </a:pPr>
            <a:r>
              <a:rPr lang="en-US" dirty="0" smtClean="0"/>
              <a:t>CSS Cascade (Precedence)</a:t>
            </a:r>
            <a:endParaRPr lang="bg-BG" dirty="0" smtClean="0"/>
          </a:p>
        </p:txBody>
      </p:sp>
      <p:sp>
        <p:nvSpPr>
          <p:cNvPr id="1047555" name="Rectangle 3"/>
          <p:cNvSpPr>
            <a:spLocks noGrp="1" noChangeArrowheads="1"/>
          </p:cNvSpPr>
          <p:nvPr>
            <p:ph idx="1"/>
          </p:nvPr>
        </p:nvSpPr>
        <p:spPr/>
        <p:txBody>
          <a:bodyPr/>
          <a:lstStyle/>
          <a:p>
            <a:pPr>
              <a:defRPr/>
            </a:pPr>
            <a:r>
              <a:rPr lang="en-US" dirty="0" smtClean="0"/>
              <a:t>There are browser, user and author </a:t>
            </a:r>
            <a:r>
              <a:rPr lang="en-US" dirty="0" err="1" smtClean="0"/>
              <a:t>stylesheets</a:t>
            </a:r>
            <a:r>
              <a:rPr lang="en-US" dirty="0" smtClean="0"/>
              <a:t> with "normal" and "important" declarations</a:t>
            </a:r>
          </a:p>
          <a:p>
            <a:pPr lvl="1">
              <a:defRPr/>
            </a:pPr>
            <a:r>
              <a:rPr lang="en-US" dirty="0" smtClean="0"/>
              <a:t>Browser styles (least priority)</a:t>
            </a:r>
          </a:p>
          <a:p>
            <a:pPr lvl="1">
              <a:defRPr/>
            </a:pPr>
            <a:r>
              <a:rPr lang="en-US" dirty="0" smtClean="0"/>
              <a:t>Normal user styles</a:t>
            </a:r>
          </a:p>
          <a:p>
            <a:pPr lvl="1">
              <a:defRPr/>
            </a:pPr>
            <a:r>
              <a:rPr lang="en-US" dirty="0" smtClean="0"/>
              <a:t>Normal author styles (external, in head, inline)</a:t>
            </a:r>
          </a:p>
          <a:p>
            <a:pPr lvl="1">
              <a:defRPr/>
            </a:pPr>
            <a:r>
              <a:rPr lang="en-US" dirty="0" smtClean="0"/>
              <a:t>Important author styles</a:t>
            </a:r>
          </a:p>
          <a:p>
            <a:pPr lvl="1">
              <a:defRPr/>
            </a:pPr>
            <a:r>
              <a:rPr lang="en-US" dirty="0" smtClean="0"/>
              <a:t>Important user styles (max priority)</a:t>
            </a:r>
            <a:endParaRPr lang="bg-BG"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96</a:t>
            </a:fld>
            <a:endParaRPr lang="en-US" dirty="0"/>
          </a:p>
        </p:txBody>
      </p:sp>
      <p:sp>
        <p:nvSpPr>
          <p:cNvPr id="5" name="Rectangle 5"/>
          <p:cNvSpPr>
            <a:spLocks noChangeArrowheads="1"/>
          </p:cNvSpPr>
          <p:nvPr/>
        </p:nvSpPr>
        <p:spPr bwMode="auto">
          <a:xfrm>
            <a:off x="2424113" y="5436514"/>
            <a:ext cx="7416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a { color: red !important ; }</a:t>
            </a:r>
          </a:p>
        </p:txBody>
      </p:sp>
      <p:sp>
        <p:nvSpPr>
          <p:cNvPr id="6" name="Rectangle 5"/>
          <p:cNvSpPr/>
          <p:nvPr/>
        </p:nvSpPr>
        <p:spPr>
          <a:xfrm>
            <a:off x="2133600" y="5999946"/>
            <a:ext cx="8077200" cy="369332"/>
          </a:xfrm>
          <a:prstGeom prst="rect">
            <a:avLst/>
          </a:prstGeom>
        </p:spPr>
        <p:txBody>
          <a:bodyPr wrap="square">
            <a:spAutoFit/>
          </a:bodyPr>
          <a:lstStyle/>
          <a:p>
            <a:r>
              <a:rPr lang="en-US" dirty="0">
                <a:hlinkClick r:id="rId2"/>
              </a:rPr>
              <a:t>http://www.slideshare.net/maxdesign/css-cascade-1658158</a:t>
            </a:r>
            <a:r>
              <a:rPr lang="en-US" dirty="0"/>
              <a:t> </a:t>
            </a:r>
          </a:p>
        </p:txBody>
      </p:sp>
    </p:spTree>
    <p:extLst>
      <p:ext uri="{BB962C8B-B14F-4D97-AF65-F5344CB8AC3E}">
        <p14:creationId xmlns:p14="http://schemas.microsoft.com/office/powerpoint/2010/main" val="277743283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p:txBody>
          <a:bodyPr/>
          <a:lstStyle/>
          <a:p>
            <a:pPr>
              <a:defRPr/>
            </a:pPr>
            <a:r>
              <a:rPr lang="en-US" dirty="0" smtClean="0"/>
              <a:t>CSS Specificity</a:t>
            </a:r>
            <a:endParaRPr lang="bg-BG" dirty="0" smtClean="0"/>
          </a:p>
        </p:txBody>
      </p:sp>
      <p:sp>
        <p:nvSpPr>
          <p:cNvPr id="1047555" name="Rectangle 3"/>
          <p:cNvSpPr>
            <a:spLocks noGrp="1" noChangeArrowheads="1"/>
          </p:cNvSpPr>
          <p:nvPr>
            <p:ph idx="1"/>
          </p:nvPr>
        </p:nvSpPr>
        <p:spPr/>
        <p:txBody>
          <a:bodyPr/>
          <a:lstStyle/>
          <a:p>
            <a:pPr>
              <a:defRPr/>
            </a:pPr>
            <a:r>
              <a:rPr lang="en-US" dirty="0" smtClean="0"/>
              <a:t>CSS specificity is used to determine the precedence of CSS style declarations with the same origin. Selectors are what matters</a:t>
            </a:r>
          </a:p>
          <a:p>
            <a:pPr lvl="1">
              <a:defRPr/>
            </a:pPr>
            <a:r>
              <a:rPr lang="en-US" dirty="0" smtClean="0"/>
              <a:t>Simple calculation: #id = 100, .class = 10, :pseudo = 10, [</a:t>
            </a:r>
            <a:r>
              <a:rPr lang="en-US" dirty="0" err="1" smtClean="0"/>
              <a:t>attr</a:t>
            </a:r>
            <a:r>
              <a:rPr lang="en-US" dirty="0" smtClean="0"/>
              <a:t>] = 10, tag = 1, * = 0</a:t>
            </a:r>
          </a:p>
          <a:p>
            <a:pPr lvl="1">
              <a:defRPr/>
            </a:pPr>
            <a:r>
              <a:rPr lang="en-US" dirty="0" smtClean="0"/>
              <a:t>Same number of points? Order matters.</a:t>
            </a:r>
          </a:p>
          <a:p>
            <a:pPr lvl="1">
              <a:defRPr/>
            </a:pPr>
            <a:r>
              <a:rPr lang="en-US" dirty="0" smtClean="0"/>
              <a:t>See also:</a:t>
            </a:r>
          </a:p>
          <a:p>
            <a:pPr lvl="1">
              <a:defRPr/>
            </a:pPr>
            <a:r>
              <a:rPr lang="en-US" sz="2000" dirty="0">
                <a:hlinkClick r:id="rId2"/>
              </a:rPr>
              <a:t>http://www.smashingmagazine.com/2007/07/27/css-specificity-things-you-should-know/</a:t>
            </a:r>
            <a:r>
              <a:rPr lang="en-US" sz="2000" dirty="0"/>
              <a:t> </a:t>
            </a:r>
          </a:p>
          <a:p>
            <a:pPr lvl="1">
              <a:defRPr/>
            </a:pPr>
            <a:r>
              <a:rPr lang="en-US" sz="2000" dirty="0">
                <a:hlinkClick r:id="rId3"/>
              </a:rPr>
              <a:t>http://css.maxdesign.com.au/selectutorial/advanced_conflict.htm</a:t>
            </a:r>
            <a:endParaRPr lang="en-US" sz="2000" dirty="0"/>
          </a:p>
          <a:p>
            <a:pPr lvl="1">
              <a:defRPr/>
            </a:pPr>
            <a:endParaRPr lang="en-US" dirty="0" smtClean="0"/>
          </a:p>
        </p:txBody>
      </p:sp>
      <p:sp>
        <p:nvSpPr>
          <p:cNvPr id="4"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97</a:t>
            </a:fld>
            <a:endParaRPr lang="en-US" dirty="0"/>
          </a:p>
        </p:txBody>
      </p:sp>
    </p:spTree>
    <p:extLst>
      <p:ext uri="{BB962C8B-B14F-4D97-AF65-F5344CB8AC3E}">
        <p14:creationId xmlns:p14="http://schemas.microsoft.com/office/powerpoint/2010/main" val="3943992370"/>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p:txBody>
          <a:bodyPr/>
          <a:lstStyle/>
          <a:p>
            <a:pPr>
              <a:defRPr/>
            </a:pPr>
            <a:r>
              <a:rPr lang="en-US" smtClean="0"/>
              <a:t>Embedded Styles</a:t>
            </a:r>
            <a:endParaRPr lang="bg-BG" smtClean="0"/>
          </a:p>
        </p:txBody>
      </p:sp>
      <p:sp>
        <p:nvSpPr>
          <p:cNvPr id="988163" name="Rectangle 3"/>
          <p:cNvSpPr>
            <a:spLocks noGrp="1" noChangeArrowheads="1"/>
          </p:cNvSpPr>
          <p:nvPr>
            <p:ph idx="1"/>
          </p:nvPr>
        </p:nvSpPr>
        <p:spPr>
          <a:xfrm>
            <a:off x="1752600" y="1676400"/>
            <a:ext cx="8686800" cy="5638800"/>
          </a:xfrm>
        </p:spPr>
        <p:txBody>
          <a:bodyPr/>
          <a:lstStyle/>
          <a:p>
            <a:pPr>
              <a:lnSpc>
                <a:spcPct val="100000"/>
              </a:lnSpc>
              <a:defRPr/>
            </a:pPr>
            <a:r>
              <a:rPr lang="en-US" dirty="0" smtClean="0"/>
              <a:t>Embedded in the HTML in the </a:t>
            </a:r>
            <a:r>
              <a:rPr lang="en-US" dirty="0" smtClean="0">
                <a:latin typeface="Consolas" pitchFamily="49" charset="0"/>
              </a:rPr>
              <a:t>&lt;style&gt;</a:t>
            </a:r>
            <a:r>
              <a:rPr lang="en-US" dirty="0" smtClean="0"/>
              <a:t> tag:</a:t>
            </a:r>
            <a:br>
              <a:rPr lang="en-US" dirty="0" smtClean="0"/>
            </a:br>
            <a:r>
              <a:rPr lang="en-US" noProof="1" smtClean="0"/>
              <a:t>	</a:t>
            </a:r>
            <a:endParaRPr lang="en-US" sz="2900" noProof="1">
              <a:latin typeface="Courier New" pitchFamily="49" charset="0"/>
            </a:endParaRPr>
          </a:p>
          <a:p>
            <a:pPr lvl="1">
              <a:lnSpc>
                <a:spcPct val="100000"/>
              </a:lnSpc>
              <a:defRPr/>
            </a:pPr>
            <a:r>
              <a:rPr lang="en-US" dirty="0" smtClean="0"/>
              <a:t>The </a:t>
            </a:r>
            <a:r>
              <a:rPr lang="en-US" dirty="0" smtClean="0">
                <a:latin typeface="Consolas" pitchFamily="49" charset="0"/>
                <a:cs typeface="Consolas" pitchFamily="49" charset="0"/>
              </a:rPr>
              <a:t>&lt;style&gt;</a:t>
            </a:r>
            <a:r>
              <a:rPr lang="en-US" dirty="0" smtClean="0"/>
              <a:t> tag is placed in the </a:t>
            </a:r>
            <a:r>
              <a:rPr lang="en-US" dirty="0" smtClean="0">
                <a:latin typeface="Consolas" pitchFamily="49" charset="0"/>
                <a:cs typeface="Consolas" pitchFamily="49" charset="0"/>
              </a:rPr>
              <a:t>&lt;head&gt;</a:t>
            </a:r>
            <a:r>
              <a:rPr lang="en-US" dirty="0" smtClean="0"/>
              <a:t> section of the document</a:t>
            </a:r>
          </a:p>
          <a:p>
            <a:pPr lvl="1">
              <a:lnSpc>
                <a:spcPct val="100000"/>
              </a:lnSpc>
              <a:defRPr/>
            </a:pPr>
            <a:r>
              <a:rPr lang="en-US" dirty="0" smtClean="0">
                <a:latin typeface="Consolas" pitchFamily="49" charset="0"/>
                <a:cs typeface="Consolas" pitchFamily="49" charset="0"/>
              </a:rPr>
              <a:t>type</a:t>
            </a:r>
            <a:r>
              <a:rPr lang="en-US" dirty="0" smtClean="0"/>
              <a:t> attribute specifies the MIME type</a:t>
            </a:r>
          </a:p>
          <a:p>
            <a:pPr lvl="2">
              <a:lnSpc>
                <a:spcPct val="100000"/>
              </a:lnSpc>
              <a:defRPr/>
            </a:pPr>
            <a:r>
              <a:rPr lang="en-US" dirty="0" smtClean="0"/>
              <a:t>MIME describes the format of the content</a:t>
            </a:r>
          </a:p>
          <a:p>
            <a:pPr lvl="2">
              <a:lnSpc>
                <a:spcPct val="100000"/>
              </a:lnSpc>
              <a:defRPr/>
            </a:pPr>
            <a:r>
              <a:rPr lang="en-US" dirty="0" smtClean="0"/>
              <a:t>Other MIME types include </a:t>
            </a:r>
            <a:r>
              <a:rPr lang="en-US" dirty="0" smtClean="0">
                <a:latin typeface="Consolas" pitchFamily="49" charset="0"/>
                <a:cs typeface="Consolas" pitchFamily="49" charset="0"/>
              </a:rPr>
              <a:t>text/html</a:t>
            </a:r>
            <a:r>
              <a:rPr lang="en-US" dirty="0" smtClean="0"/>
              <a:t>, </a:t>
            </a:r>
            <a:r>
              <a:rPr lang="en-US" dirty="0" smtClean="0">
                <a:latin typeface="Consolas" pitchFamily="49" charset="0"/>
                <a:cs typeface="Consolas" pitchFamily="49" charset="0"/>
              </a:rPr>
              <a:t>image/gif</a:t>
            </a:r>
            <a:r>
              <a:rPr lang="en-US" dirty="0" smtClean="0"/>
              <a:t>, </a:t>
            </a:r>
            <a:r>
              <a:rPr lang="en-US" noProof="1" smtClean="0">
                <a:latin typeface="Consolas" pitchFamily="49" charset="0"/>
                <a:cs typeface="Consolas" pitchFamily="49" charset="0"/>
              </a:rPr>
              <a:t>text/javascript</a:t>
            </a:r>
            <a:r>
              <a:rPr lang="en-US" dirty="0" smtClean="0"/>
              <a:t> …</a:t>
            </a:r>
            <a:endParaRPr lang="en-US" noProof="1" smtClean="0">
              <a:latin typeface="Consolas" pitchFamily="49" charset="0"/>
              <a:cs typeface="Consolas" pitchFamily="49" charset="0"/>
            </a:endParaRPr>
          </a:p>
          <a:p>
            <a:pPr>
              <a:lnSpc>
                <a:spcPct val="100000"/>
              </a:lnSpc>
              <a:defRPr/>
            </a:pPr>
            <a:r>
              <a:rPr lang="en-US" dirty="0" smtClean="0"/>
              <a:t>Used for document-specific styles</a:t>
            </a:r>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98</a:t>
            </a:fld>
            <a:endParaRPr lang="en-US" dirty="0"/>
          </a:p>
        </p:txBody>
      </p:sp>
      <p:sp>
        <p:nvSpPr>
          <p:cNvPr id="988164" name="Rectangle 4"/>
          <p:cNvSpPr>
            <a:spLocks noChangeArrowheads="1"/>
          </p:cNvSpPr>
          <p:nvPr/>
        </p:nvSpPr>
        <p:spPr bwMode="auto">
          <a:xfrm>
            <a:off x="2351088" y="2286000"/>
            <a:ext cx="7416800" cy="3970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&lt;style type="text/css"&gt;</a:t>
            </a:r>
          </a:p>
        </p:txBody>
      </p:sp>
    </p:spTree>
    <p:extLst>
      <p:ext uri="{BB962C8B-B14F-4D97-AF65-F5344CB8AC3E}">
        <p14:creationId xmlns:p14="http://schemas.microsoft.com/office/powerpoint/2010/main" val="281631300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0626" name="Rectangle 2"/>
          <p:cNvSpPr>
            <a:spLocks noGrp="1" noChangeArrowheads="1"/>
          </p:cNvSpPr>
          <p:nvPr>
            <p:ph type="title"/>
          </p:nvPr>
        </p:nvSpPr>
        <p:spPr/>
        <p:txBody>
          <a:bodyPr/>
          <a:lstStyle/>
          <a:p>
            <a:pPr>
              <a:defRPr/>
            </a:pPr>
            <a:r>
              <a:rPr lang="en-US" dirty="0" smtClean="0"/>
              <a:t>Embedded Styles: Example</a:t>
            </a:r>
            <a:endParaRPr lang="bg-BG" dirty="0" smtClean="0"/>
          </a:p>
        </p:txBody>
      </p:sp>
      <p:sp>
        <p:nvSpPr>
          <p:cNvPr id="5" name="Slide Number Placeholder 3"/>
          <p:cNvSpPr>
            <a:spLocks noGrp="1"/>
          </p:cNvSpPr>
          <p:nvPr>
            <p:ph type="sldNum" sz="quarter" idx="4294967295"/>
          </p:nvPr>
        </p:nvSpPr>
        <p:spPr>
          <a:xfrm>
            <a:off x="10134600" y="6553200"/>
            <a:ext cx="457200" cy="228600"/>
          </a:xfrm>
          <a:prstGeom prst="rect">
            <a:avLst/>
          </a:prstGeom>
        </p:spPr>
        <p:txBody>
          <a:bodyPr/>
          <a:lstStyle/>
          <a:p>
            <a:pPr>
              <a:defRPr/>
            </a:pPr>
            <a:fld id="{58452FF4-89E3-4D1B-9927-2DBDC00E58D7}" type="slidenum">
              <a:rPr lang="en-US" smtClean="0"/>
              <a:pPr>
                <a:defRPr/>
              </a:pPr>
              <a:t>99</a:t>
            </a:fld>
            <a:endParaRPr lang="en-US" dirty="0"/>
          </a:p>
        </p:txBody>
      </p:sp>
      <p:sp>
        <p:nvSpPr>
          <p:cNvPr id="1050627" name="Rectangle 3"/>
          <p:cNvSpPr>
            <a:spLocks noChangeArrowheads="1"/>
          </p:cNvSpPr>
          <p:nvPr/>
        </p:nvSpPr>
        <p:spPr bwMode="auto">
          <a:xfrm>
            <a:off x="2208213" y="1482328"/>
            <a:ext cx="7777162" cy="48320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&lt;!DOCTYPE html PUBLIC "-//W3C//DTD XHTML 1.0 Transitional//EN" "http://www.w3.org/TR/xhtml1/DTD/xhtml1-transitional.dtd"&gt;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&lt;html xmlns="http://www.w3.org/1999/xhtml"&gt;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&lt;head&gt;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&lt;title&gt;Style Sheets&lt;/title&gt;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&lt;style type="text/css"&gt;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em {background-color:#8000FF; color:white}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h1 {font-family:Arial, sans-serif}</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p  {font-size:18pt}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.blue {color:blue}</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  &lt;/style&gt;</a:t>
            </a:r>
          </a:p>
          <a:p>
            <a:pPr eaLnBrk="0" hangingPunct="0">
              <a:buClr>
                <a:schemeClr val="accent5">
                  <a:lumMod val="40000"/>
                  <a:lumOff val="60000"/>
                </a:schemeClr>
              </a:buClr>
              <a:buSzPct val="70000"/>
              <a:defRPr/>
            </a:pPr>
            <a:r>
              <a:rPr lang="en-US" sz="2200" b="1" noProof="1">
                <a:effectLst>
                  <a:outerShdw blurRad="38100" dist="38100" dir="2700000" algn="tl">
                    <a:srgbClr val="000000">
                      <a:alpha val="43137"/>
                    </a:srgbClr>
                  </a:outerShdw>
                </a:effectLst>
                <a:latin typeface="Consolas" pitchFamily="49" charset="0"/>
                <a:cs typeface="Consolas" pitchFamily="49" charset="0"/>
              </a:rPr>
              <a:t>&lt;head&gt;</a:t>
            </a:r>
          </a:p>
        </p:txBody>
      </p:sp>
      <p:sp>
        <p:nvSpPr>
          <p:cNvPr id="24580" name="Rectangle 3"/>
          <p:cNvSpPr>
            <a:spLocks noChangeArrowheads="1"/>
          </p:cNvSpPr>
          <p:nvPr/>
        </p:nvSpPr>
        <p:spPr bwMode="auto">
          <a:xfrm>
            <a:off x="8705850" y="550852"/>
            <a:ext cx="4572000" cy="954107"/>
          </a:xfrm>
          <a:prstGeom prst="rect">
            <a:avLst/>
          </a:prstGeom>
          <a:noFill/>
          <a:ln w="9525">
            <a:noFill/>
            <a:miter lim="800000"/>
            <a:headEnd/>
            <a:tailEnd/>
          </a:ln>
        </p:spPr>
        <p:txBody>
          <a:bodyPr>
            <a:spAutoFit/>
          </a:bodyPr>
          <a:lstStyle/>
          <a:p>
            <a:r>
              <a:rPr lang="en-US" sz="2800" b="1" dirty="0">
                <a:effectLst>
                  <a:outerShdw blurRad="38100" dist="38100" dir="2700000" algn="tl">
                    <a:srgbClr val="000000">
                      <a:alpha val="43137"/>
                    </a:srgbClr>
                  </a:outerShdw>
                </a:effectLst>
              </a:rPr>
              <a:t>embedded-stylesheets.html</a:t>
            </a:r>
          </a:p>
        </p:txBody>
      </p:sp>
    </p:spTree>
    <p:extLst>
      <p:ext uri="{BB962C8B-B14F-4D97-AF65-F5344CB8AC3E}">
        <p14:creationId xmlns:p14="http://schemas.microsoft.com/office/powerpoint/2010/main" val="136947309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Presentation level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thm15="http://schemas.microsoft.com/office/thememl/2012/main" name="Presentation level design" id="{00E2FDB5-77A3-416C-8232-A2B8AB0B9A01}" vid="{6E3E8A63-E899-4F92-AFE5-C80B3CCFC0B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3AA760-FEA7-44E2-BB85-0893DB8CD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 design slides (Level design)</Template>
  <TotalTime>0</TotalTime>
  <Words>15185</Words>
  <Application>Microsoft Office PowerPoint</Application>
  <PresentationFormat>Widescreen</PresentationFormat>
  <Paragraphs>2552</Paragraphs>
  <Slides>208</Slides>
  <Notes>40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208</vt:i4>
      </vt:variant>
    </vt:vector>
  </HeadingPairs>
  <TitlesOfParts>
    <vt:vector size="223" baseType="lpstr">
      <vt:lpstr>Arial</vt:lpstr>
      <vt:lpstr>Arial</vt:lpstr>
      <vt:lpstr>Bookman Old Style</vt:lpstr>
      <vt:lpstr>Calibri</vt:lpstr>
      <vt:lpstr>Calibri Light</vt:lpstr>
      <vt:lpstr>Century Gothic</vt:lpstr>
      <vt:lpstr>Consolas</vt:lpstr>
      <vt:lpstr>Corbel</vt:lpstr>
      <vt:lpstr>Courier New</vt:lpstr>
      <vt:lpstr>Times New Roman</vt:lpstr>
      <vt:lpstr>Wingdings</vt:lpstr>
      <vt:lpstr>Wingdings 2</vt:lpstr>
      <vt:lpstr>Presentation level design</vt:lpstr>
      <vt:lpstr>Custom Design</vt:lpstr>
      <vt:lpstr>Image</vt:lpstr>
      <vt:lpstr>UI</vt:lpstr>
      <vt:lpstr>What is UI?</vt:lpstr>
      <vt:lpstr>PowerPoint Presentation</vt:lpstr>
      <vt:lpstr>HTML Agenda</vt:lpstr>
      <vt:lpstr>Web Architecture</vt:lpstr>
      <vt:lpstr>Web Page</vt:lpstr>
      <vt:lpstr>HTML?</vt:lpstr>
      <vt:lpstr>History of HTML</vt:lpstr>
      <vt:lpstr>HTML vs. XHTML</vt:lpstr>
      <vt:lpstr>HTML Structure</vt:lpstr>
      <vt:lpstr>HTML Structure</vt:lpstr>
      <vt:lpstr>HTML Structure</vt:lpstr>
      <vt:lpstr>HTML Code Formatting</vt:lpstr>
      <vt:lpstr>First HTML Page</vt:lpstr>
      <vt:lpstr>First HTML Page</vt:lpstr>
      <vt:lpstr>Para tag - &lt;p&gt;&lt;/p&gt;</vt:lpstr>
      <vt:lpstr>Pre-formatting tag - &lt;pre&gt;&lt;/pre&gt;</vt:lpstr>
      <vt:lpstr>Text Formatting</vt:lpstr>
      <vt:lpstr>Hyperlinks: &lt;a&gt; Tag</vt:lpstr>
      <vt:lpstr>Hyperlinks: &lt;a&gt; Tag (2)</vt:lpstr>
      <vt:lpstr>Hyperlinks: &lt;a&gt; Tag (3)</vt:lpstr>
      <vt:lpstr>Hyperlinks and Sections</vt:lpstr>
      <vt:lpstr>Hyperlinks – Example</vt:lpstr>
      <vt:lpstr>Hyperlinks – Example (2)</vt:lpstr>
      <vt:lpstr>Links to the Same Document – Example </vt:lpstr>
      <vt:lpstr>Links to the Same Document – Example (2) </vt:lpstr>
      <vt:lpstr>Images: &lt;img&gt; tag</vt:lpstr>
      <vt:lpstr>Miscellaneous Tags</vt:lpstr>
      <vt:lpstr>Miscellaneous Tags – Example</vt:lpstr>
      <vt:lpstr>Ordered Lists: &lt;ol&gt; Tag</vt:lpstr>
      <vt:lpstr>Unordered Lists: &lt;ul&gt; Tag</vt:lpstr>
      <vt:lpstr>Definition lists: &lt;dl&gt; tag</vt:lpstr>
      <vt:lpstr>Lists – Example</vt:lpstr>
      <vt:lpstr>HTML Special Characters</vt:lpstr>
      <vt:lpstr>Special Characters – Example</vt:lpstr>
      <vt:lpstr>Special Chars – Example (2)</vt:lpstr>
      <vt:lpstr>Using &lt;DIV&gt; and &lt;SPAN&gt; Block and Inline Elements</vt:lpstr>
      <vt:lpstr>Block and Inline Elements</vt:lpstr>
      <vt:lpstr>The &lt;div&gt; Tag</vt:lpstr>
      <vt:lpstr>The &lt;span&gt; Tag</vt:lpstr>
      <vt:lpstr>HTML Tables</vt:lpstr>
      <vt:lpstr>HTML Tables</vt:lpstr>
      <vt:lpstr>HTML Tables (2)</vt:lpstr>
      <vt:lpstr>Simple HTML Tables – Example</vt:lpstr>
      <vt:lpstr>Simple HTML Tables – Example (2)</vt:lpstr>
      <vt:lpstr>Complete HTML Tables</vt:lpstr>
      <vt:lpstr>Complete HTML Table: Example</vt:lpstr>
      <vt:lpstr>Complete HTML Table: Example (2)</vt:lpstr>
      <vt:lpstr>Nested Tables</vt:lpstr>
      <vt:lpstr>Cell Spacing and Padding</vt:lpstr>
      <vt:lpstr>Cell Spacing and Padding – Example</vt:lpstr>
      <vt:lpstr>Cell Spacing and Padding – Example (2)</vt:lpstr>
      <vt:lpstr>Column and Row Span</vt:lpstr>
      <vt:lpstr>Column and Row Span – Example</vt:lpstr>
      <vt:lpstr>Column and Row Span – Example (2)</vt:lpstr>
      <vt:lpstr>HTML Forms</vt:lpstr>
      <vt:lpstr>HTML Forms</vt:lpstr>
      <vt:lpstr>Form Fields</vt:lpstr>
      <vt:lpstr>Fieldsets</vt:lpstr>
      <vt:lpstr>Form Input Controls</vt:lpstr>
      <vt:lpstr>Other Form Controls</vt:lpstr>
      <vt:lpstr>Other Form Controls (2)</vt:lpstr>
      <vt:lpstr>Other Form Controls (3)</vt:lpstr>
      <vt:lpstr>Other Form Controls (4)</vt:lpstr>
      <vt:lpstr>Labels</vt:lpstr>
      <vt:lpstr>HTML Forms – Example</vt:lpstr>
      <vt:lpstr>HTML Forms – Example (2)</vt:lpstr>
      <vt:lpstr>HTML Forms – Example (3)</vt:lpstr>
      <vt:lpstr>TabIndex</vt:lpstr>
      <vt:lpstr>HTML Frames</vt:lpstr>
      <vt:lpstr>HTML Frames</vt:lpstr>
      <vt:lpstr>HTML Frames – Demo</vt:lpstr>
      <vt:lpstr>Inline Frames: &lt;iframe&gt;</vt:lpstr>
      <vt:lpstr>Cascading Style Sheets (CSS)</vt:lpstr>
      <vt:lpstr>Table of Contents</vt:lpstr>
      <vt:lpstr>CSS: A New Philosophy</vt:lpstr>
      <vt:lpstr>The Resulting Page</vt:lpstr>
      <vt:lpstr>CSS Intro</vt:lpstr>
      <vt:lpstr>CSS Introduction</vt:lpstr>
      <vt:lpstr>CSS Introduction (2)</vt:lpstr>
      <vt:lpstr>Why “Cascading”?</vt:lpstr>
      <vt:lpstr>Why “Cascading”? (2)</vt:lpstr>
      <vt:lpstr>Why “Cascading”? (3)</vt:lpstr>
      <vt:lpstr>Style Sheets Syntax</vt:lpstr>
      <vt:lpstr>Selectors</vt:lpstr>
      <vt:lpstr>Selectors (2)</vt:lpstr>
      <vt:lpstr>Selectors (3)</vt:lpstr>
      <vt:lpstr>Selectors (4)</vt:lpstr>
      <vt:lpstr>Selectors (5)</vt:lpstr>
      <vt:lpstr>Values in the CSS Rules</vt:lpstr>
      <vt:lpstr>Default Browser Styles</vt:lpstr>
      <vt:lpstr>Linking HTML and CSS</vt:lpstr>
      <vt:lpstr>Linking HTML and CSS (2)</vt:lpstr>
      <vt:lpstr>Inline Styles: Example</vt:lpstr>
      <vt:lpstr>Inline Styles: Example</vt:lpstr>
      <vt:lpstr>CSS Cascade (Precedence)</vt:lpstr>
      <vt:lpstr>CSS Specificity</vt:lpstr>
      <vt:lpstr>Embedded Styles</vt:lpstr>
      <vt:lpstr>Embedded Styles: Example</vt:lpstr>
      <vt:lpstr>Embedded Styles: Example (2)</vt:lpstr>
      <vt:lpstr>Embedded Styles: Example (3)</vt:lpstr>
      <vt:lpstr>External CSS Styles</vt:lpstr>
      <vt:lpstr>External CSS Styles (2)</vt:lpstr>
      <vt:lpstr>External Styles: Example</vt:lpstr>
      <vt:lpstr>External Styles: Example (2)</vt:lpstr>
      <vt:lpstr>External Styles: Example (3)</vt:lpstr>
      <vt:lpstr>External Styles: Example (4)</vt:lpstr>
      <vt:lpstr>Text-related CSS Properties</vt:lpstr>
      <vt:lpstr>CSS Rules for Fonts (2)</vt:lpstr>
      <vt:lpstr>Shorthand Font Property</vt:lpstr>
      <vt:lpstr>Backgrounds</vt:lpstr>
      <vt:lpstr>Backgrounds (2)</vt:lpstr>
      <vt:lpstr>Background Shorthand Property</vt:lpstr>
      <vt:lpstr>Background-image or &lt;img&gt;?</vt:lpstr>
      <vt:lpstr>Borders</vt:lpstr>
      <vt:lpstr>Border Shorthand Property</vt:lpstr>
      <vt:lpstr>Width and Height</vt:lpstr>
      <vt:lpstr>Margin and Padding</vt:lpstr>
      <vt:lpstr>Margin and Padding: Short Rules</vt:lpstr>
      <vt:lpstr>The Box Model</vt:lpstr>
      <vt:lpstr>IE Quirks Mode</vt:lpstr>
      <vt:lpstr>Positioning</vt:lpstr>
      <vt:lpstr>Positioning (2)</vt:lpstr>
      <vt:lpstr>Positioning (3)</vt:lpstr>
      <vt:lpstr>Inline element positioning</vt:lpstr>
      <vt:lpstr>Float</vt:lpstr>
      <vt:lpstr>Float (2)</vt:lpstr>
      <vt:lpstr>Clear</vt:lpstr>
      <vt:lpstr>Clear (2)</vt:lpstr>
      <vt:lpstr>Opacity</vt:lpstr>
      <vt:lpstr>Visibility</vt:lpstr>
      <vt:lpstr>Display</vt:lpstr>
      <vt:lpstr>Display (2)</vt:lpstr>
      <vt:lpstr>Overflow</vt:lpstr>
      <vt:lpstr>Other CSS Properties</vt:lpstr>
      <vt:lpstr>Benefits of using CSS</vt:lpstr>
      <vt:lpstr>Maintenance Example</vt:lpstr>
      <vt:lpstr>CSS Development Tools</vt:lpstr>
      <vt:lpstr>CSS Development Tools (3)</vt:lpstr>
      <vt:lpstr>CSS Development Tools (4)</vt:lpstr>
      <vt:lpstr>Introduction to JavaScript</vt:lpstr>
      <vt:lpstr>Table of Contents</vt:lpstr>
      <vt:lpstr>Table of Contents (2)</vt:lpstr>
      <vt:lpstr>Table of Contents (3)</vt:lpstr>
      <vt:lpstr>DHTML</vt:lpstr>
      <vt:lpstr>What is DHTML?</vt:lpstr>
      <vt:lpstr>DTHML = HTML + CSS + JavaScript</vt:lpstr>
      <vt:lpstr>JavaScript</vt:lpstr>
      <vt:lpstr>JavaScript</vt:lpstr>
      <vt:lpstr>JavaScript Advantages</vt:lpstr>
      <vt:lpstr>What Can JavaScript Do?</vt:lpstr>
      <vt:lpstr>The First Script</vt:lpstr>
      <vt:lpstr>Another Small Example</vt:lpstr>
      <vt:lpstr>Using JavaScript Code</vt:lpstr>
      <vt:lpstr>JavaScript – When is Executed?</vt:lpstr>
      <vt:lpstr>Calling a JavaScript Function from Event Handler – Example</vt:lpstr>
      <vt:lpstr>Using External Script Files</vt:lpstr>
      <vt:lpstr>The JavaScript Syntax</vt:lpstr>
      <vt:lpstr>JavaScript Syntax</vt:lpstr>
      <vt:lpstr>Data Types</vt:lpstr>
      <vt:lpstr>Everything is Object</vt:lpstr>
      <vt:lpstr>String Operations</vt:lpstr>
      <vt:lpstr>Arrays Operations and Properties</vt:lpstr>
      <vt:lpstr>Standard Popup Boxes</vt:lpstr>
      <vt:lpstr>Sum of Numbers – Example</vt:lpstr>
      <vt:lpstr>Sum of Numbers – Example (2)</vt:lpstr>
      <vt:lpstr>JavaScript Prompt – Example</vt:lpstr>
      <vt:lpstr>Conditional Statement (if)</vt:lpstr>
      <vt:lpstr>Conditional Statement (if) (2)</vt:lpstr>
      <vt:lpstr>Switch Statement</vt:lpstr>
      <vt:lpstr>Loops</vt:lpstr>
      <vt:lpstr>Functions </vt:lpstr>
      <vt:lpstr>Function Arguments  and Return Value</vt:lpstr>
      <vt:lpstr>Document Object Model (DOM)</vt:lpstr>
      <vt:lpstr>Document Object Model (DOM)</vt:lpstr>
      <vt:lpstr>Accessing Elements</vt:lpstr>
      <vt:lpstr>DOM Manipulation</vt:lpstr>
      <vt:lpstr>Common Element Properties</vt:lpstr>
      <vt:lpstr>Common Element Properties (2)</vt:lpstr>
      <vt:lpstr>Accessing Elements through the DOM Tree Structure</vt:lpstr>
      <vt:lpstr>Accessing Elements through the DOM Tree – Example</vt:lpstr>
      <vt:lpstr>The HTML DOM Event Model</vt:lpstr>
      <vt:lpstr>The HTML DOM Event Model</vt:lpstr>
      <vt:lpstr>The HTML DOM Event Model (2)</vt:lpstr>
      <vt:lpstr>The HTML DOM Event Model (3)</vt:lpstr>
      <vt:lpstr>Common DOM Events</vt:lpstr>
      <vt:lpstr>Common DOM Events (2)</vt:lpstr>
      <vt:lpstr>onload Event – Example</vt:lpstr>
      <vt:lpstr>The Built-In Browser Objects</vt:lpstr>
      <vt:lpstr>Built-in Browser Objects</vt:lpstr>
      <vt:lpstr>DOM Hierarchy – Example</vt:lpstr>
      <vt:lpstr>Opening New Window – Example</vt:lpstr>
      <vt:lpstr>The Navigator Object</vt:lpstr>
      <vt:lpstr>The Screen Object</vt:lpstr>
      <vt:lpstr>Document and Location</vt:lpstr>
      <vt:lpstr>Form Validation – Example</vt:lpstr>
      <vt:lpstr>The Math Object</vt:lpstr>
      <vt:lpstr>The Date Object</vt:lpstr>
      <vt:lpstr>Timers: setTimeout()</vt:lpstr>
      <vt:lpstr>Timers: setInterval()</vt:lpstr>
      <vt:lpstr>Timer – Example</vt:lpstr>
      <vt:lpstr>Debugging JavaScript</vt:lpstr>
      <vt:lpstr>Debugging JavaScript</vt:lpstr>
      <vt:lpstr>Firebug</vt:lpstr>
      <vt:lpstr>Firebug (2)</vt:lpstr>
      <vt:lpstr>JavaScript Console Object</vt:lpstr>
      <vt:lpstr>Two Content Layout with Table</vt:lpstr>
      <vt:lpstr>Two Content Layout with SmartArt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2017-06-19T09:20:24Z</dcterms:created>
  <dcterms:modified xsi:type="dcterms:W3CDTF">2018-08-08T11:10:25Z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TC034605409991</vt:lpwstr>
  </property>
</Properties>
</file>